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go1\T\Alumnes%2014-15\Cooperativa\gr&#224;fics\5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a-ES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teules</c:v>
                </c:pt>
                <c:pt idx="1">
                  <c:v>arracades </c:v>
                </c:pt>
                <c:pt idx="2">
                  <c:v>collarets</c:v>
                </c:pt>
                <c:pt idx="3">
                  <c:v>anells</c:v>
                </c:pt>
                <c:pt idx="4">
                  <c:v>àlbums </c:v>
                </c:pt>
                <c:pt idx="5">
                  <c:v>mocadors</c:v>
                </c:pt>
                <c:pt idx="6">
                  <c:v>fundes</c:v>
                </c:pt>
                <c:pt idx="7">
                  <c:v>pots 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5</c:v>
                </c:pt>
                <c:pt idx="7">
                  <c:v>2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10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teules</c:v>
                </c:pt>
                <c:pt idx="1">
                  <c:v>arracades </c:v>
                </c:pt>
                <c:pt idx="2">
                  <c:v>collarets</c:v>
                </c:pt>
                <c:pt idx="3">
                  <c:v>anells</c:v>
                </c:pt>
                <c:pt idx="4">
                  <c:v>àlbums </c:v>
                </c:pt>
                <c:pt idx="5">
                  <c:v>mocadors</c:v>
                </c:pt>
                <c:pt idx="6">
                  <c:v>fundes</c:v>
                </c:pt>
                <c:pt idx="7">
                  <c:v>pots </c:v>
                </c:pt>
              </c:strCache>
            </c:strRef>
          </c:cat>
          <c:val>
            <c:numRef>
              <c:f>Hoja1!$C$2:$C$9</c:f>
              <c:numCache>
                <c:formatCode>General</c:formatCode>
                <c:ptCount val="8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teules</c:v>
                </c:pt>
                <c:pt idx="1">
                  <c:v>arracades </c:v>
                </c:pt>
                <c:pt idx="2">
                  <c:v>collarets</c:v>
                </c:pt>
                <c:pt idx="3">
                  <c:v>anells</c:v>
                </c:pt>
                <c:pt idx="4">
                  <c:v>àlbums </c:v>
                </c:pt>
                <c:pt idx="5">
                  <c:v>mocadors</c:v>
                </c:pt>
                <c:pt idx="6">
                  <c:v>fundes</c:v>
                </c:pt>
                <c:pt idx="7">
                  <c:v>pots </c:v>
                </c:pt>
              </c:strCache>
            </c:strRef>
          </c:cat>
          <c:val>
            <c:numRef>
              <c:f>Hoja1!$D$2:$D$9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  <c:pt idx="5">
                  <c:v>8</c:v>
                </c:pt>
                <c:pt idx="6">
                  <c:v>6</c:v>
                </c:pt>
                <c:pt idx="7">
                  <c:v>9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20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teules</c:v>
                </c:pt>
                <c:pt idx="1">
                  <c:v>arracades </c:v>
                </c:pt>
                <c:pt idx="2">
                  <c:v>collarets</c:v>
                </c:pt>
                <c:pt idx="3">
                  <c:v>anells</c:v>
                </c:pt>
                <c:pt idx="4">
                  <c:v>àlbums </c:v>
                </c:pt>
                <c:pt idx="5">
                  <c:v>mocadors</c:v>
                </c:pt>
                <c:pt idx="6">
                  <c:v>fundes</c:v>
                </c:pt>
                <c:pt idx="7">
                  <c:v>pots </c:v>
                </c:pt>
              </c:strCache>
            </c:strRef>
          </c:cat>
          <c:val>
            <c:numRef>
              <c:f>Hoja1!$E$2:$E$9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12</c:v>
                </c:pt>
                <c:pt idx="3">
                  <c:v>7</c:v>
                </c:pt>
                <c:pt idx="4">
                  <c:v>10</c:v>
                </c:pt>
                <c:pt idx="5">
                  <c:v>16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MÉS DE 20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Hoja1!$A$2:$A$9</c:f>
              <c:strCache>
                <c:ptCount val="8"/>
                <c:pt idx="0">
                  <c:v>teules</c:v>
                </c:pt>
                <c:pt idx="1">
                  <c:v>arracades </c:v>
                </c:pt>
                <c:pt idx="2">
                  <c:v>collarets</c:v>
                </c:pt>
                <c:pt idx="3">
                  <c:v>anells</c:v>
                </c:pt>
                <c:pt idx="4">
                  <c:v>àlbums </c:v>
                </c:pt>
                <c:pt idx="5">
                  <c:v>mocadors</c:v>
                </c:pt>
                <c:pt idx="6">
                  <c:v>fundes</c:v>
                </c:pt>
                <c:pt idx="7">
                  <c:v>pots </c:v>
                </c:pt>
              </c:strCache>
            </c:strRef>
          </c:cat>
          <c:val>
            <c:numRef>
              <c:f>Hoja1!$F$2:$F$9</c:f>
              <c:numCache>
                <c:formatCode>General</c:formatCode>
                <c:ptCount val="8"/>
                <c:pt idx="0">
                  <c:v>4</c:v>
                </c:pt>
                <c:pt idx="1">
                  <c:v>11</c:v>
                </c:pt>
                <c:pt idx="2">
                  <c:v>7</c:v>
                </c:pt>
                <c:pt idx="3">
                  <c:v>12</c:v>
                </c:pt>
                <c:pt idx="4">
                  <c:v>9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0556672"/>
        <c:axId val="110558208"/>
        <c:axId val="0"/>
      </c:bar3DChart>
      <c:catAx>
        <c:axId val="110556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0558208"/>
        <c:crosses val="autoZero"/>
        <c:auto val="1"/>
        <c:lblAlgn val="ctr"/>
        <c:lblOffset val="100"/>
        <c:noMultiLvlLbl val="0"/>
      </c:catAx>
      <c:valAx>
        <c:axId val="110558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556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E772A132-6584-42F9-A26E-CC68BE8191A7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E4FB56B-23C4-4A00-9CE4-29D4ECD25C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63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0773C-EAC3-490D-8910-71939FC2D200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2C019-5DAB-46D4-8A41-C6CD6B928B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91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F5D11-267C-426D-9374-5DFFE75AEA60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BFB8-9299-4CDC-9BEC-3A4C4D9AAC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601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88196-237F-41E1-8646-55B65BA4F4CB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DB6B-F291-42FD-8FA3-6B5C2BE9BD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876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35745-2D72-492B-8326-1D4E5026E7B6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E6627-4AFF-4B89-A847-C415026D76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33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FD01E-9B71-4E8E-840A-367C6D2598A7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A99AD-0C24-4914-8AA7-DCF8F7ECE7D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4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ED5B0-7517-483E-924B-B497845A5AE9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3DCBE-BD91-4623-9F21-3E1B2BB38E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13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DD19D-25C8-4AD2-87A0-707A6B583EBF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3AA4E-4A97-4D9F-A8C1-E0CB93D8EC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B9C50-2310-4043-AF7A-723B610C3E4E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CA4D-76B2-43D3-A352-4295FDCB3D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221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B542A-4E93-4E57-A6E4-4207893A1852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6CC95-2694-40DD-9EFC-72EA38BBF0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73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0430F-0954-46BD-A35B-4E6C767608B5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12ED7-A6F9-4F1A-B07D-2A09228BC6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563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A91CF9-AA60-45D0-99AA-3800C875A738}" type="datetimeFigureOut">
              <a:rPr lang="es-ES"/>
              <a:pPr>
                <a:defRPr/>
              </a:pPr>
              <a:t>16/01/2015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BFEFC2-CD86-43F3-9B5A-0DB9099A4DB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5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504" y="1052736"/>
            <a:ext cx="8568952" cy="139558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7200" dirty="0" smtClean="0">
                <a:ln w="57150"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ESTUDI DE MERCAT</a:t>
            </a:r>
            <a:endParaRPr lang="es-ES" sz="7200" dirty="0">
              <a:ln w="57150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23" name="2 Subtítulo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endParaRPr lang="ca-ES" smtClean="0"/>
          </a:p>
        </p:txBody>
      </p:sp>
      <p:pic>
        <p:nvPicPr>
          <p:cNvPr id="512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7563"/>
            <a:ext cx="35591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/>
          <a:lstStyle/>
          <a:p>
            <a:r>
              <a:rPr lang="es-ES" sz="2800" b="1" smtClean="0"/>
              <a:t>A QUIN PREU HO COMPRARÍEU?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047875"/>
            <a:ext cx="6864350" cy="413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1202013"/>
            <a:ext cx="7272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a-ES" sz="2400" dirty="0" smtClean="0"/>
              <a:t>El preu de l’oferta hauria d’estar entre  3 – 5 euros. Malgrat tot, ho decidirem un cop hi hagi els preus definitius.</a:t>
            </a:r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/>
              <a:t>QUINA QUANTITAT DE PRODUCTES FARÍEU?</a:t>
            </a:r>
            <a:endParaRPr lang="es-ES" sz="2800" b="1" dirty="0"/>
          </a:p>
        </p:txBody>
      </p:sp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115616" y="2060848"/>
          <a:ext cx="6534472" cy="4107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1196752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.</a:t>
            </a:r>
          </a:p>
          <a:p>
            <a:endParaRPr lang="ca-ES" dirty="0" smtClean="0"/>
          </a:p>
          <a:p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899592" y="764704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b="1" dirty="0" smtClean="0"/>
              <a:t>Resultat enquesta:</a:t>
            </a:r>
          </a:p>
          <a:p>
            <a:r>
              <a:rPr lang="ca-ES" dirty="0" smtClean="0"/>
              <a:t>De teules n’hauríem de fer entre 5 i 10.</a:t>
            </a:r>
          </a:p>
          <a:p>
            <a:r>
              <a:rPr lang="ca-ES" dirty="0" smtClean="0"/>
              <a:t>D’arracades més de 20 parells.</a:t>
            </a:r>
          </a:p>
          <a:p>
            <a:r>
              <a:rPr lang="ca-ES" dirty="0" smtClean="0"/>
              <a:t>De collarets 20.</a:t>
            </a:r>
          </a:p>
          <a:p>
            <a:r>
              <a:rPr lang="ca-ES" dirty="0" smtClean="0"/>
              <a:t>Més de 20 anells.</a:t>
            </a:r>
          </a:p>
          <a:p>
            <a:r>
              <a:rPr lang="ca-ES" dirty="0" smtClean="0"/>
              <a:t>D’àlbums uns 20.</a:t>
            </a:r>
          </a:p>
          <a:p>
            <a:r>
              <a:rPr lang="ca-ES" dirty="0" smtClean="0"/>
              <a:t>Mocadors d’estiu 20 productes.</a:t>
            </a:r>
          </a:p>
          <a:p>
            <a:r>
              <a:rPr lang="ca-ES" dirty="0" smtClean="0"/>
              <a:t>Fundes de mòbil més de 20.</a:t>
            </a:r>
          </a:p>
          <a:p>
            <a:r>
              <a:rPr lang="ca-ES" dirty="0" smtClean="0"/>
              <a:t>De pots, 15 (No es faran).</a:t>
            </a:r>
          </a:p>
          <a:p>
            <a:endParaRPr lang="ca-ES" dirty="0" smtClean="0"/>
          </a:p>
          <a:p>
            <a:r>
              <a:rPr lang="ca-ES" b="1" dirty="0" smtClean="0"/>
              <a:t>Decisió dels socis i sòcies:</a:t>
            </a:r>
          </a:p>
          <a:p>
            <a:r>
              <a:rPr lang="ca-ES" dirty="0" smtClean="0"/>
              <a:t>Teules: 5-10.</a:t>
            </a:r>
          </a:p>
          <a:p>
            <a:r>
              <a:rPr lang="ca-ES" dirty="0" smtClean="0"/>
              <a:t>Arracades:  15 parells.</a:t>
            </a:r>
          </a:p>
          <a:p>
            <a:r>
              <a:rPr lang="ca-ES" dirty="0" smtClean="0"/>
              <a:t>Collarets: Grans: 15.		Petits: 15.</a:t>
            </a:r>
          </a:p>
          <a:p>
            <a:r>
              <a:rPr lang="ca-ES" dirty="0" smtClean="0"/>
              <a:t>Anells: 15.</a:t>
            </a:r>
          </a:p>
          <a:p>
            <a:r>
              <a:rPr lang="ca-ES" dirty="0" smtClean="0"/>
              <a:t>Àlbums: 10.</a:t>
            </a:r>
          </a:p>
          <a:p>
            <a:r>
              <a:rPr lang="ca-ES" dirty="0" smtClean="0"/>
              <a:t>Mocadors d’estiu: 20</a:t>
            </a:r>
          </a:p>
          <a:p>
            <a:r>
              <a:rPr lang="ca-ES" dirty="0" smtClean="0"/>
              <a:t>Fundes de mòbil: 10.</a:t>
            </a:r>
          </a:p>
          <a:p>
            <a:r>
              <a:rPr lang="ca-ES" dirty="0" smtClean="0">
                <a:solidFill>
                  <a:srgbClr val="FF0000"/>
                </a:solidFill>
              </a:rPr>
              <a:t>Pots: 0 </a:t>
            </a:r>
            <a:endParaRPr lang="ca-ES" dirty="0">
              <a:solidFill>
                <a:srgbClr val="FF0000"/>
              </a:solidFill>
            </a:endParaRPr>
          </a:p>
          <a:p>
            <a:endParaRPr lang="ca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56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/>
          <a:lstStyle/>
          <a:p>
            <a:r>
              <a:rPr lang="es-ES" sz="2800" b="1" smtClean="0"/>
              <a:t>COMPRARÍEU AQUESTS PRODUCTES</a:t>
            </a:r>
            <a:r>
              <a:rPr lang="es-ES" sz="2800" b="1" smtClean="0">
                <a:latin typeface="Arial Narrow" pitchFamily="34" charset="0"/>
              </a:rPr>
              <a:t>?</a:t>
            </a:r>
            <a:endParaRPr lang="es-ES" sz="2800" b="1" smtClean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9738"/>
            <a:ext cx="6880824" cy="445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1340768"/>
            <a:ext cx="770485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a-ES" sz="2400" dirty="0" smtClean="0"/>
              <a:t>Tots els productes tindrien sortida menys els pots. Per tant, mirant-nos els gràfics decidim produir: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Teules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Arracades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Àlbums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Collarets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Anells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Mocadors d’estiu</a:t>
            </a:r>
          </a:p>
          <a:p>
            <a:pPr marL="742950" lvl="1" indent="-285750">
              <a:buFontTx/>
              <a:buChar char="-"/>
            </a:pPr>
            <a:r>
              <a:rPr lang="ca-ES" sz="2400" dirty="0" smtClean="0"/>
              <a:t>Fundes de mòbil</a:t>
            </a:r>
          </a:p>
          <a:p>
            <a:pPr marL="285750" indent="-285750">
              <a:buFontTx/>
              <a:buChar char="-"/>
            </a:pPr>
            <a:endParaRPr lang="ca-ES" sz="2400" dirty="0" smtClean="0"/>
          </a:p>
          <a:p>
            <a:pPr marL="285750" indent="-285750">
              <a:buFontTx/>
              <a:buChar char="-"/>
            </a:pP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/>
          <a:lstStyle/>
          <a:p>
            <a:r>
              <a:rPr lang="es-ES" sz="2800" b="1" smtClean="0"/>
              <a:t>PER QUANTS DINERS HO COMPRARÍEU?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22475"/>
            <a:ext cx="6951663" cy="417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71600" y="1196752"/>
            <a:ext cx="727280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Decidim els preus. De totes maneres, una vegada feta la producció tindrem en compte els preus de material i el temps dedicat: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Teules: 4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Arracades: 2,50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Àlbums: 3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Collarets: 3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Anells: 2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Mocadors d’estiu: 3 euros</a:t>
            </a:r>
          </a:p>
          <a:p>
            <a:pPr marL="285750" indent="-285750">
              <a:buFontTx/>
              <a:buChar char="-"/>
            </a:pPr>
            <a:r>
              <a:rPr lang="ca-ES" sz="2400" dirty="0" smtClean="0"/>
              <a:t>Fundes de mòbil: 3 euros</a:t>
            </a:r>
          </a:p>
          <a:p>
            <a:pPr marL="285750" indent="-285750">
              <a:buFontTx/>
              <a:buChar char="-"/>
            </a:pPr>
            <a:endParaRPr lang="ca-ES" sz="2400" dirty="0"/>
          </a:p>
          <a:p>
            <a:pPr marL="285750" indent="-285750">
              <a:buFontTx/>
              <a:buChar char="-"/>
            </a:pPr>
            <a:r>
              <a:rPr lang="ca-ES" sz="2400" b="1" dirty="0" smtClean="0"/>
              <a:t>ELS PREUS NO SÓN DEFINITIUS.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/>
              <a:t>QUIN PRODUCTE ES VENDRÀ MÉS? I MENYS?</a:t>
            </a:r>
            <a:endParaRPr lang="es-ES" sz="2800" b="1" dirty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054225"/>
            <a:ext cx="6699250" cy="401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1196752"/>
            <a:ext cx="7272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Els productes que es vendran més són:</a:t>
            </a:r>
          </a:p>
          <a:p>
            <a:r>
              <a:rPr lang="ca-ES" sz="2400" dirty="0" smtClean="0"/>
              <a:t>Els àlbums, les arracades i els collarets</a:t>
            </a:r>
          </a:p>
          <a:p>
            <a:endParaRPr lang="ca-ES" sz="2400" dirty="0" smtClean="0"/>
          </a:p>
          <a:p>
            <a:r>
              <a:rPr lang="ca-ES" sz="2400" dirty="0" smtClean="0"/>
              <a:t>Els productes que es vendran menys són:</a:t>
            </a:r>
          </a:p>
          <a:p>
            <a:r>
              <a:rPr lang="ca-ES" sz="2400" dirty="0" smtClean="0"/>
              <a:t>Els pots, les fundes de mòbil i les teules.</a:t>
            </a:r>
          </a:p>
          <a:p>
            <a:endParaRPr lang="ca-ES" sz="2400" dirty="0"/>
          </a:p>
          <a:p>
            <a:r>
              <a:rPr lang="ca-ES" sz="2400" dirty="0" smtClean="0"/>
              <a:t>Per tant, veiem molt clar que els pots no els podem fer. Farem menys quantitat de teules i fundes de mòbil.</a:t>
            </a:r>
          </a:p>
          <a:p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b="1" dirty="0" smtClean="0"/>
              <a:t>FARÍEU UNA OFERTA PER LA COMPRA DEL COLLARET I LES ARRACADES JUNTS?</a:t>
            </a:r>
            <a:endParaRPr lang="es-ES" sz="2800" b="1" dirty="0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133600"/>
            <a:ext cx="6773863" cy="391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1196752"/>
            <a:ext cx="72728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400" dirty="0" smtClean="0"/>
              <a:t>La majoria de famílies creuen que hauríem de fer una oferta per la compra d’unes arracades i un collaret.</a:t>
            </a: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TUDI DE MERCA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  <a:fontScheme name="Austin">
    <a:maj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ＭＳ ゴシック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Austin">
    <a:fillStyleLst>
      <a:solidFill>
        <a:schemeClr val="phClr"/>
      </a:solidFill>
      <a:gradFill rotWithShape="1">
        <a:gsLst>
          <a:gs pos="0">
            <a:schemeClr val="phClr">
              <a:tint val="20000"/>
              <a:satMod val="180000"/>
              <a:lumMod val="98000"/>
            </a:schemeClr>
          </a:gs>
          <a:gs pos="40000">
            <a:schemeClr val="phClr">
              <a:tint val="30000"/>
              <a:satMod val="260000"/>
              <a:lumMod val="84000"/>
            </a:schemeClr>
          </a:gs>
          <a:gs pos="100000">
            <a:schemeClr val="phClr">
              <a:tint val="100000"/>
              <a:satMod val="110000"/>
              <a:lumMod val="100000"/>
            </a:schemeClr>
          </a:gs>
        </a:gsLst>
        <a:lin ang="5040000" scaled="1"/>
      </a:gradFill>
      <a:gradFill rotWithShape="1">
        <a:gsLst>
          <a:gs pos="0">
            <a:schemeClr val="phClr"/>
          </a:gs>
          <a:gs pos="100000">
            <a:schemeClr val="phClr">
              <a:shade val="75000"/>
              <a:satMod val="120000"/>
              <a:lumMod val="90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/>
        </a:solidFill>
        <a:prstDash val="solid"/>
      </a:ln>
      <a:ln w="22225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a:effectStyle>
      <a:effectStyle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phClr">
              <a:shade val="3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94000"/>
              <a:satMod val="114000"/>
              <a:lumMod val="96000"/>
            </a:schemeClr>
          </a:gs>
          <a:gs pos="62000">
            <a:schemeClr val="phClr">
              <a:tint val="92000"/>
              <a:shade val="66000"/>
              <a:satMod val="110000"/>
              <a:lumMod val="80000"/>
            </a:schemeClr>
          </a:gs>
          <a:gs pos="100000">
            <a:schemeClr val="phClr">
              <a:tint val="89000"/>
              <a:shade val="62000"/>
              <a:satMod val="110000"/>
              <a:lumMod val="72000"/>
            </a:schemeClr>
          </a:gs>
        </a:gsLst>
        <a:lin ang="5400000" scaled="0"/>
      </a:gradFill>
      <a:blipFill rotWithShape="1">
        <a:blip xmlns:r="http://schemas.openxmlformats.org/officeDocument/2006/relationships" r:embed="rId1">
          <a:duotone>
            <a:schemeClr val="phClr">
              <a:tint val="80000"/>
              <a:shade val="58000"/>
            </a:schemeClr>
            <a:schemeClr val="phClr">
              <a:tint val="73000"/>
              <a:shade val="68000"/>
              <a:satMod val="150000"/>
            </a:schemeClr>
          </a:duotone>
        </a:blip>
        <a:tile tx="0" ty="0" sx="100000" sy="10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ESTUDI DE MERCAT</Template>
  <TotalTime>45</TotalTime>
  <Words>316</Words>
  <Application>Microsoft Office PowerPoint</Application>
  <PresentationFormat>Presentación en pantalla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Century Gothic</vt:lpstr>
      <vt:lpstr>Arial</vt:lpstr>
      <vt:lpstr>Wingdings 2</vt:lpstr>
      <vt:lpstr>Calibri</vt:lpstr>
      <vt:lpstr>Arial Narrow</vt:lpstr>
      <vt:lpstr>ESTUDI DE MERCAT</vt:lpstr>
      <vt:lpstr>ESTUDI DE MERCAT</vt:lpstr>
      <vt:lpstr>COMPRARÍEU AQUESTS PRODUCTES?</vt:lpstr>
      <vt:lpstr>Presentación de PowerPoint</vt:lpstr>
      <vt:lpstr>PER QUANTS DINERS HO COMPRARÍEU?</vt:lpstr>
      <vt:lpstr>Presentación de PowerPoint</vt:lpstr>
      <vt:lpstr>QUIN PRODUCTE ES VENDRÀ MÉS? I MENYS?</vt:lpstr>
      <vt:lpstr>Presentación de PowerPoint</vt:lpstr>
      <vt:lpstr>FARÍEU UNA OFERTA PER LA COMPRA DEL COLLARET I LES ARRACADES JUNTS?</vt:lpstr>
      <vt:lpstr>Presentación de PowerPoint</vt:lpstr>
      <vt:lpstr>A QUIN PREU HO COMPRARÍEU?</vt:lpstr>
      <vt:lpstr>Presentación de PowerPoint</vt:lpstr>
      <vt:lpstr>QUINA QUANTITAT DE PRODUCTES FARÍEU?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ESTUDI DE MERCAT</dc:title>
  <dc:creator>super</dc:creator>
  <cp:lastModifiedBy>super</cp:lastModifiedBy>
  <cp:revision>4</cp:revision>
  <dcterms:created xsi:type="dcterms:W3CDTF">2015-01-16T14:42:17Z</dcterms:created>
  <dcterms:modified xsi:type="dcterms:W3CDTF">2015-01-16T15:28:14Z</dcterms:modified>
</cp:coreProperties>
</file>