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57" r:id="rId6"/>
    <p:sldId id="258" r:id="rId7"/>
    <p:sldId id="259" r:id="rId8"/>
    <p:sldId id="260" r:id="rId9"/>
    <p:sldId id="262" r:id="rId10"/>
    <p:sldId id="263" r:id="rId11"/>
    <p:sldId id="265" r:id="rId12"/>
    <p:sldId id="264" r:id="rId13"/>
    <p:sldId id="267" r:id="rId14"/>
    <p:sldId id="268" r:id="rId15"/>
    <p:sldId id="269" r:id="rId16"/>
    <p:sldId id="270" r:id="rId17"/>
    <p:sldId id="272" r:id="rId18"/>
    <p:sldId id="273" r:id="rId19"/>
    <p:sldId id="275" r:id="rId20"/>
    <p:sldId id="277"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C68A66-3BB3-4EE1-9680-2941476836A8}" type="datetimeFigureOut">
              <a:rPr lang="es-ES" smtClean="0"/>
              <a:t>22/04/2021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9C68A66-3BB3-4EE1-9680-2941476836A8}" type="datetimeFigureOut">
              <a:rPr lang="es-ES" smtClean="0"/>
              <a:t>22/04/2021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29C68A66-3BB3-4EE1-9680-2941476836A8}" type="datetimeFigureOut">
              <a:rPr lang="es-ES" smtClean="0"/>
              <a:t>22/04/2021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9C68A66-3BB3-4EE1-9680-2941476836A8}" type="datetimeFigureOut">
              <a:rPr lang="es-ES" smtClean="0"/>
              <a:t>22/04/2021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4" name="Date Placeholder 3"/>
          <p:cNvSpPr>
            <a:spLocks noGrp="1"/>
          </p:cNvSpPr>
          <p:nvPr>
            <p:ph type="dt" sz="half" idx="10"/>
          </p:nvPr>
        </p:nvSpPr>
        <p:spPr/>
        <p:txBody>
          <a:bodyPr/>
          <a:lstStyle/>
          <a:p>
            <a:fld id="{29C68A66-3BB3-4EE1-9680-2941476836A8}" type="datetimeFigureOut">
              <a:rPr lang="es-ES" smtClean="0"/>
              <a:t>22/04/2021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9C68A66-3BB3-4EE1-9680-2941476836A8}" type="datetimeFigureOut">
              <a:rPr lang="es-ES" smtClean="0"/>
              <a:t>22/04/2021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37B31A-B5DB-4D3C-85C7-73C7446E5245}" type="slidenum">
              <a:rPr lang="es-ES" smtClean="0"/>
              <a:t>‹Nº›</a:t>
            </a:fld>
            <a:endParaRPr lang="es-ES"/>
          </a:p>
        </p:txBody>
      </p:sp>
      <p:sp>
        <p:nvSpPr>
          <p:cNvPr id="8" name="Title 7"/>
          <p:cNvSpPr>
            <a:spLocks noGrp="1"/>
          </p:cNvSpPr>
          <p:nvPr>
            <p:ph type="title"/>
          </p:nvPr>
        </p:nvSpPr>
        <p:spPr/>
        <p:txBody>
          <a:bodyPr/>
          <a:lstStyle/>
          <a:p>
            <a:r>
              <a:rPr lang="es-ES"/>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9C68A66-3BB3-4EE1-9680-2941476836A8}" type="datetimeFigureOut">
              <a:rPr lang="es-ES" smtClean="0"/>
              <a:t>22/04/2021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29C68A66-3BB3-4EE1-9680-2941476836A8}" type="datetimeFigureOut">
              <a:rPr lang="es-ES" smtClean="0"/>
              <a:t>22/04/2021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68A66-3BB3-4EE1-9680-2941476836A8}" type="datetimeFigureOut">
              <a:rPr lang="es-ES" smtClean="0"/>
              <a:t>22/04/2021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a:t>Haga clic para modificar el estilo de texto del patrón</a:t>
            </a:r>
          </a:p>
        </p:txBody>
      </p:sp>
      <p:sp>
        <p:nvSpPr>
          <p:cNvPr id="5" name="Date Placeholder 4"/>
          <p:cNvSpPr>
            <a:spLocks noGrp="1"/>
          </p:cNvSpPr>
          <p:nvPr>
            <p:ph type="dt" sz="half" idx="10"/>
          </p:nvPr>
        </p:nvSpPr>
        <p:spPr/>
        <p:txBody>
          <a:bodyPr/>
          <a:lstStyle/>
          <a:p>
            <a:fld id="{29C68A66-3BB3-4EE1-9680-2941476836A8}" type="datetimeFigureOut">
              <a:rPr lang="es-ES" smtClean="0"/>
              <a:t>22/04/2021</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737B31A-B5DB-4D3C-85C7-73C7446E524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9C68A66-3BB3-4EE1-9680-2941476836A8}" type="datetimeFigureOut">
              <a:rPr lang="es-ES" smtClean="0"/>
              <a:t>22/04/2021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737B31A-B5DB-4D3C-85C7-73C7446E524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C68A66-3BB3-4EE1-9680-2941476836A8}" type="datetimeFigureOut">
              <a:rPr lang="es-ES" smtClean="0"/>
              <a:t>22/04/2021</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737B31A-B5DB-4D3C-85C7-73C7446E524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20Deliciasscoop@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332656"/>
            <a:ext cx="7772400" cy="1539602"/>
          </a:xfrm>
        </p:spPr>
        <p:txBody>
          <a:bodyPr/>
          <a:lstStyle/>
          <a:p>
            <a:r>
              <a:rPr lang="es-ES" dirty="0"/>
              <a:t>CATALAGO DE PRODUCTOS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276872"/>
            <a:ext cx="4201691" cy="2811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2 Subtítulo"/>
          <p:cNvSpPr>
            <a:spLocks noGrp="1"/>
          </p:cNvSpPr>
          <p:nvPr>
            <p:ph type="subTitle" idx="1"/>
          </p:nvPr>
        </p:nvSpPr>
        <p:spPr>
          <a:xfrm>
            <a:off x="222632" y="5445224"/>
            <a:ext cx="6400800" cy="1752600"/>
          </a:xfrm>
        </p:spPr>
        <p:txBody>
          <a:bodyPr/>
          <a:lstStyle/>
          <a:p>
            <a:r>
              <a:rPr lang="es-ES" dirty="0"/>
              <a:t>20deliciasscoop</a:t>
            </a:r>
          </a:p>
        </p:txBody>
      </p:sp>
    </p:spTree>
    <p:extLst>
      <p:ext uri="{BB962C8B-B14F-4D97-AF65-F5344CB8AC3E}">
        <p14:creationId xmlns:p14="http://schemas.microsoft.com/office/powerpoint/2010/main" val="209541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964602-14DC-4895-AF7A-CBEED97F25F4}"/>
              </a:ext>
            </a:extLst>
          </p:cNvPr>
          <p:cNvSpPr>
            <a:spLocks noGrp="1"/>
          </p:cNvSpPr>
          <p:nvPr>
            <p:ph type="title"/>
          </p:nvPr>
        </p:nvSpPr>
        <p:spPr/>
        <p:txBody>
          <a:bodyPr/>
          <a:lstStyle/>
          <a:p>
            <a:r>
              <a:rPr lang="es-ES" dirty="0"/>
              <a:t>Galletas de avellana </a:t>
            </a:r>
          </a:p>
        </p:txBody>
      </p:sp>
      <p:sp>
        <p:nvSpPr>
          <p:cNvPr id="3" name="Marcador de contenido 2">
            <a:extLst>
              <a:ext uri="{FF2B5EF4-FFF2-40B4-BE49-F238E27FC236}">
                <a16:creationId xmlns:a16="http://schemas.microsoft.com/office/drawing/2014/main" id="{3878B3CD-BBEB-4720-8A1D-E2C547A2AC20}"/>
              </a:ext>
            </a:extLst>
          </p:cNvPr>
          <p:cNvSpPr>
            <a:spLocks noGrp="1"/>
          </p:cNvSpPr>
          <p:nvPr>
            <p:ph idx="1"/>
          </p:nvPr>
        </p:nvSpPr>
        <p:spPr/>
        <p:txBody>
          <a:bodyPr vert="horz" lIns="91440" tIns="45720" rIns="91440" bIns="45720" rtlCol="0" anchor="t">
            <a:normAutofit/>
          </a:bodyPr>
          <a:lstStyle/>
          <a:p>
            <a:r>
              <a:rPr lang="es-ES" dirty="0"/>
              <a:t>REF07  </a:t>
            </a:r>
          </a:p>
          <a:p>
            <a:r>
              <a:rPr lang="es-ES" b="0" dirty="0">
                <a:ea typeface="+mn-lt"/>
                <a:cs typeface="+mn-lt"/>
              </a:rPr>
              <a:t>  Las Galletas de avellana</a:t>
            </a:r>
            <a:r>
              <a:rPr lang="es-ES" dirty="0">
                <a:ea typeface="+mn-lt"/>
                <a:cs typeface="+mn-lt"/>
              </a:rPr>
              <a:t> </a:t>
            </a:r>
            <a:r>
              <a:rPr lang="es-ES" b="0" dirty="0">
                <a:ea typeface="+mn-lt"/>
                <a:cs typeface="+mn-lt"/>
              </a:rPr>
              <a:t>son todo un bocado gourmet en si mismas. Finas, crujientes y con un potente sabor a avellanas puedes creer que va a haber un antes y un después de estas pequeñas joyas de la repostería casera.</a:t>
            </a:r>
            <a:endParaRPr lang="es-ES" dirty="0"/>
          </a:p>
        </p:txBody>
      </p:sp>
      <p:pic>
        <p:nvPicPr>
          <p:cNvPr id="4" name="Imagen 4">
            <a:extLst>
              <a:ext uri="{FF2B5EF4-FFF2-40B4-BE49-F238E27FC236}">
                <a16:creationId xmlns:a16="http://schemas.microsoft.com/office/drawing/2014/main" id="{680648E3-614D-45ED-88B7-B258E7B8E3BA}"/>
              </a:ext>
            </a:extLst>
          </p:cNvPr>
          <p:cNvPicPr>
            <a:picLocks noChangeAspect="1"/>
          </p:cNvPicPr>
          <p:nvPr/>
        </p:nvPicPr>
        <p:blipFill>
          <a:blip r:embed="rId2"/>
          <a:stretch>
            <a:fillRect/>
          </a:stretch>
        </p:blipFill>
        <p:spPr>
          <a:xfrm>
            <a:off x="5527930" y="2690196"/>
            <a:ext cx="2873342" cy="1714500"/>
          </a:xfrm>
          <a:prstGeom prst="rect">
            <a:avLst/>
          </a:prstGeom>
        </p:spPr>
      </p:pic>
      <p:sp>
        <p:nvSpPr>
          <p:cNvPr id="5" name="CuadroTexto 4">
            <a:extLst>
              <a:ext uri="{FF2B5EF4-FFF2-40B4-BE49-F238E27FC236}">
                <a16:creationId xmlns:a16="http://schemas.microsoft.com/office/drawing/2014/main" id="{6493EA8F-D76F-4275-8CEA-B627AE589C2D}"/>
              </a:ext>
            </a:extLst>
          </p:cNvPr>
          <p:cNvSpPr txBox="1"/>
          <p:nvPr/>
        </p:nvSpPr>
        <p:spPr>
          <a:xfrm>
            <a:off x="1305270" y="298719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Precio 4,10    400gr  </a:t>
            </a:r>
          </a:p>
        </p:txBody>
      </p:sp>
    </p:spTree>
    <p:extLst>
      <p:ext uri="{BB962C8B-B14F-4D97-AF65-F5344CB8AC3E}">
        <p14:creationId xmlns:p14="http://schemas.microsoft.com/office/powerpoint/2010/main" val="178530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6A90F2-61FA-4EEE-A643-846E19616D48}"/>
              </a:ext>
            </a:extLst>
          </p:cNvPr>
          <p:cNvSpPr>
            <a:spLocks noGrp="1"/>
          </p:cNvSpPr>
          <p:nvPr>
            <p:ph type="title"/>
          </p:nvPr>
        </p:nvSpPr>
        <p:spPr>
          <a:xfrm>
            <a:off x="822960" y="365760"/>
            <a:ext cx="7520940" cy="3949761"/>
          </a:xfrm>
        </p:spPr>
        <p:txBody>
          <a:bodyPr/>
          <a:lstStyle/>
          <a:p>
            <a:r>
              <a:rPr lang="es-ES" sz="4400" dirty="0"/>
              <a:t>PRODUCTOS SALADOS </a:t>
            </a:r>
          </a:p>
        </p:txBody>
      </p:sp>
    </p:spTree>
    <p:extLst>
      <p:ext uri="{BB962C8B-B14F-4D97-AF65-F5344CB8AC3E}">
        <p14:creationId xmlns:p14="http://schemas.microsoft.com/office/powerpoint/2010/main" val="221780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74DA9-3E2B-4DC2-8A51-FBE5B15CC930}"/>
              </a:ext>
            </a:extLst>
          </p:cNvPr>
          <p:cNvSpPr>
            <a:spLocks noGrp="1"/>
          </p:cNvSpPr>
          <p:nvPr>
            <p:ph type="title"/>
          </p:nvPr>
        </p:nvSpPr>
        <p:spPr>
          <a:xfrm>
            <a:off x="822960" y="365760"/>
            <a:ext cx="7520940" cy="548640"/>
          </a:xfrm>
        </p:spPr>
        <p:txBody>
          <a:bodyPr anchor="ctr">
            <a:normAutofit/>
          </a:bodyPr>
          <a:lstStyle/>
          <a:p>
            <a:r>
              <a:rPr lang="es-ES" dirty="0"/>
              <a:t>Longaniza de </a:t>
            </a:r>
            <a:r>
              <a:rPr lang="es-ES" dirty="0" err="1"/>
              <a:t>aviles</a:t>
            </a:r>
            <a:r>
              <a:rPr lang="es-ES" dirty="0"/>
              <a:t> </a:t>
            </a:r>
          </a:p>
        </p:txBody>
      </p:sp>
      <p:sp>
        <p:nvSpPr>
          <p:cNvPr id="3" name="Marcador de contenido 2">
            <a:extLst>
              <a:ext uri="{FF2B5EF4-FFF2-40B4-BE49-F238E27FC236}">
                <a16:creationId xmlns:a16="http://schemas.microsoft.com/office/drawing/2014/main" id="{B61282EB-93B1-49DB-8F4C-0B125203984A}"/>
              </a:ext>
            </a:extLst>
          </p:cNvPr>
          <p:cNvSpPr>
            <a:spLocks noGrp="1"/>
          </p:cNvSpPr>
          <p:nvPr>
            <p:ph sz="half" idx="2"/>
          </p:nvPr>
        </p:nvSpPr>
        <p:spPr>
          <a:xfrm>
            <a:off x="819150" y="1701848"/>
            <a:ext cx="3200400" cy="3108960"/>
          </a:xfrm>
        </p:spPr>
        <p:txBody>
          <a:bodyPr vert="horz" lIns="91440" tIns="45720" rIns="91440" bIns="45720" rtlCol="0" anchor="t">
            <a:normAutofit/>
          </a:bodyPr>
          <a:lstStyle/>
          <a:p>
            <a:pPr algn="just">
              <a:lnSpc>
                <a:spcPct val="90000"/>
              </a:lnSpc>
              <a:buChar char="•"/>
            </a:pPr>
            <a:r>
              <a:rPr lang="es-ES" sz="1700" b="0" dirty="0"/>
              <a:t>La longaniza de Avilés Vallina se presenta envasada al vacío en piezas </a:t>
            </a:r>
            <a:r>
              <a:rPr lang="es-ES" sz="1700" dirty="0"/>
              <a:t>315 gramos</a:t>
            </a:r>
            <a:r>
              <a:rPr lang="es-ES" sz="1700" b="0" dirty="0"/>
              <a:t> aproximadamente. Magro de cerdo, sal, ajo, azúcares, especias, estabilizadores (E450, E452), conservadores (E250, E252), dextrosa y potenciador de sabor (E621). Envoltura tripa natural de cerdo.</a:t>
            </a:r>
            <a:endParaRPr lang="es-ES" sz="1700" dirty="0"/>
          </a:p>
        </p:txBody>
      </p:sp>
      <p:sp>
        <p:nvSpPr>
          <p:cNvPr id="11" name="Text Placeholder 4">
            <a:extLst>
              <a:ext uri="{FF2B5EF4-FFF2-40B4-BE49-F238E27FC236}">
                <a16:creationId xmlns:a16="http://schemas.microsoft.com/office/drawing/2014/main" id="{4AEA8037-0F22-414F-9888-359FEC4470A9}"/>
              </a:ext>
            </a:extLst>
          </p:cNvPr>
          <p:cNvSpPr>
            <a:spLocks noGrp="1"/>
          </p:cNvSpPr>
          <p:nvPr>
            <p:ph type="body" sz="quarter" idx="3"/>
          </p:nvPr>
        </p:nvSpPr>
        <p:spPr>
          <a:xfrm>
            <a:off x="4700016" y="1097280"/>
            <a:ext cx="3200400" cy="548640"/>
          </a:xfrm>
        </p:spPr>
        <p:txBody>
          <a:bodyPr/>
          <a:lstStyle/>
          <a:p>
            <a:r>
              <a:rPr lang="en-US" b="1" dirty="0">
                <a:cs typeface="Tunga"/>
              </a:rPr>
              <a:t>Ref08 </a:t>
            </a:r>
            <a:r>
              <a:rPr lang="en-US" b="1" dirty="0" err="1">
                <a:cs typeface="Tunga"/>
              </a:rPr>
              <a:t>precio</a:t>
            </a:r>
            <a:r>
              <a:rPr lang="en-US" b="1" dirty="0">
                <a:cs typeface="Tunga"/>
              </a:rPr>
              <a:t> 3€ 315gr</a:t>
            </a:r>
            <a:endParaRPr lang="en-US" b="1" dirty="0"/>
          </a:p>
        </p:txBody>
      </p:sp>
      <p:pic>
        <p:nvPicPr>
          <p:cNvPr id="4" name="Imagen 4" descr="Plato con comida&#10;&#10;Descripción generada automáticamente">
            <a:extLst>
              <a:ext uri="{FF2B5EF4-FFF2-40B4-BE49-F238E27FC236}">
                <a16:creationId xmlns:a16="http://schemas.microsoft.com/office/drawing/2014/main" id="{448F4B0D-3E6E-438F-9472-5D7AFE376436}"/>
              </a:ext>
            </a:extLst>
          </p:cNvPr>
          <p:cNvPicPr>
            <a:picLocks noChangeAspect="1"/>
          </p:cNvPicPr>
          <p:nvPr/>
        </p:nvPicPr>
        <p:blipFill rotWithShape="1">
          <a:blip r:embed="rId2"/>
          <a:srcRect l="6439" r="16253"/>
          <a:stretch/>
        </p:blipFill>
        <p:spPr>
          <a:xfrm>
            <a:off x="4700016" y="1701848"/>
            <a:ext cx="3200400" cy="3108960"/>
          </a:xfrm>
          <a:prstGeom prst="rect">
            <a:avLst/>
          </a:prstGeom>
          <a:noFill/>
        </p:spPr>
      </p:pic>
    </p:spTree>
    <p:extLst>
      <p:ext uri="{BB962C8B-B14F-4D97-AF65-F5344CB8AC3E}">
        <p14:creationId xmlns:p14="http://schemas.microsoft.com/office/powerpoint/2010/main" val="1057445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1EF31-9AC6-4845-8D79-57D2A9B25AE3}"/>
              </a:ext>
            </a:extLst>
          </p:cNvPr>
          <p:cNvSpPr>
            <a:spLocks noGrp="1"/>
          </p:cNvSpPr>
          <p:nvPr>
            <p:ph type="title"/>
          </p:nvPr>
        </p:nvSpPr>
        <p:spPr>
          <a:xfrm>
            <a:off x="822960" y="365760"/>
            <a:ext cx="7520940" cy="548640"/>
          </a:xfrm>
        </p:spPr>
        <p:txBody>
          <a:bodyPr anchor="ctr">
            <a:normAutofit/>
          </a:bodyPr>
          <a:lstStyle/>
          <a:p>
            <a:r>
              <a:rPr lang="es-ES" dirty="0"/>
              <a:t>Queso </a:t>
            </a:r>
            <a:r>
              <a:rPr lang="es-ES" dirty="0" err="1"/>
              <a:t>afuega</a:t>
            </a:r>
            <a:r>
              <a:rPr lang="es-ES" dirty="0"/>
              <a:t> el </a:t>
            </a:r>
            <a:r>
              <a:rPr lang="es-ES" dirty="0" err="1"/>
              <a:t>pitu</a:t>
            </a:r>
            <a:r>
              <a:rPr lang="es-ES" dirty="0"/>
              <a:t> </a:t>
            </a:r>
          </a:p>
        </p:txBody>
      </p:sp>
      <p:sp>
        <p:nvSpPr>
          <p:cNvPr id="3" name="Marcador de contenido 2">
            <a:extLst>
              <a:ext uri="{FF2B5EF4-FFF2-40B4-BE49-F238E27FC236}">
                <a16:creationId xmlns:a16="http://schemas.microsoft.com/office/drawing/2014/main" id="{6C09683F-0EA8-4756-8A0C-5C0934612D5C}"/>
              </a:ext>
            </a:extLst>
          </p:cNvPr>
          <p:cNvSpPr>
            <a:spLocks noGrp="1"/>
          </p:cNvSpPr>
          <p:nvPr>
            <p:ph sz="half" idx="2"/>
          </p:nvPr>
        </p:nvSpPr>
        <p:spPr>
          <a:xfrm>
            <a:off x="819150" y="1701848"/>
            <a:ext cx="3200400" cy="3108960"/>
          </a:xfrm>
        </p:spPr>
        <p:txBody>
          <a:bodyPr vert="horz" lIns="91440" tIns="45720" rIns="91440" bIns="45720" rtlCol="0" anchor="t">
            <a:normAutofit/>
          </a:bodyPr>
          <a:lstStyle/>
          <a:p>
            <a:pPr algn="just">
              <a:lnSpc>
                <a:spcPct val="90000"/>
              </a:lnSpc>
              <a:buChar char="•"/>
            </a:pPr>
            <a:r>
              <a:rPr lang="es-ES" sz="1500" b="0" dirty="0"/>
              <a:t>El </a:t>
            </a:r>
            <a:r>
              <a:rPr lang="es-ES" sz="1500" dirty="0"/>
              <a:t>queso</a:t>
            </a:r>
            <a:r>
              <a:rPr lang="es-ES" sz="1500" b="0" dirty="0"/>
              <a:t> </a:t>
            </a:r>
            <a:r>
              <a:rPr lang="es-ES" sz="1500" dirty="0" err="1"/>
              <a:t>Afuega</a:t>
            </a:r>
            <a:r>
              <a:rPr lang="es-ES" sz="1500" b="0" dirty="0" err="1"/>
              <a:t>'</a:t>
            </a:r>
            <a:r>
              <a:rPr lang="es-ES" sz="1500" dirty="0" err="1"/>
              <a:t>l</a:t>
            </a:r>
            <a:r>
              <a:rPr lang="es-ES" sz="1500" b="0" dirty="0"/>
              <a:t> </a:t>
            </a:r>
            <a:r>
              <a:rPr lang="es-ES" sz="1500" dirty="0" err="1"/>
              <a:t>Pitu</a:t>
            </a:r>
            <a:r>
              <a:rPr lang="es-ES" sz="1500" b="0" dirty="0"/>
              <a:t> es uno de los </a:t>
            </a:r>
            <a:r>
              <a:rPr lang="es-ES" sz="1500" dirty="0"/>
              <a:t>quesos</a:t>
            </a:r>
            <a:r>
              <a:rPr lang="es-ES" sz="1500" b="0" dirty="0"/>
              <a:t> más antiguos y extendidos de Asturias, además de uno de los de más arraigo y conocimiento popular. Cuenta la leyenda que el nombre </a:t>
            </a:r>
            <a:r>
              <a:rPr lang="es-ES" sz="1500" dirty="0" err="1"/>
              <a:t>Afuega</a:t>
            </a:r>
            <a:r>
              <a:rPr lang="es-ES" sz="1500" b="0" dirty="0" err="1"/>
              <a:t>'</a:t>
            </a:r>
            <a:r>
              <a:rPr lang="es-ES" sz="1500" dirty="0" err="1"/>
              <a:t>l</a:t>
            </a:r>
            <a:r>
              <a:rPr lang="es-ES" sz="1500" b="0" dirty="0"/>
              <a:t> </a:t>
            </a:r>
            <a:r>
              <a:rPr lang="es-ES" sz="1500" dirty="0" err="1"/>
              <a:t>Pitu</a:t>
            </a:r>
            <a:r>
              <a:rPr lang="es-ES" sz="1500" b="0" dirty="0"/>
              <a:t> ("Ahogar la garganta" en asturiano) proviene de su mayor peculiaridad: la textura compacta y firme que aumenta en su maduración.</a:t>
            </a:r>
            <a:endParaRPr lang="es-ES" sz="1500" dirty="0"/>
          </a:p>
        </p:txBody>
      </p:sp>
      <p:sp>
        <p:nvSpPr>
          <p:cNvPr id="11" name="Text Placeholder 4">
            <a:extLst>
              <a:ext uri="{FF2B5EF4-FFF2-40B4-BE49-F238E27FC236}">
                <a16:creationId xmlns:a16="http://schemas.microsoft.com/office/drawing/2014/main" id="{D2B32FE1-F93B-47D4-804D-800655DB8F51}"/>
              </a:ext>
            </a:extLst>
          </p:cNvPr>
          <p:cNvSpPr>
            <a:spLocks noGrp="1"/>
          </p:cNvSpPr>
          <p:nvPr>
            <p:ph type="body" sz="quarter" idx="3"/>
          </p:nvPr>
        </p:nvSpPr>
        <p:spPr>
          <a:xfrm>
            <a:off x="4700016" y="1097280"/>
            <a:ext cx="3200400" cy="548640"/>
          </a:xfrm>
        </p:spPr>
        <p:txBody>
          <a:bodyPr/>
          <a:lstStyle/>
          <a:p>
            <a:r>
              <a:rPr lang="en-US" b="1">
                <a:cs typeface="Tunga"/>
              </a:rPr>
              <a:t>Ref09 precio 3,60 300gr</a:t>
            </a:r>
            <a:endParaRPr lang="en-US" b="1"/>
          </a:p>
        </p:txBody>
      </p:sp>
      <p:pic>
        <p:nvPicPr>
          <p:cNvPr id="4" name="Imagen 4" descr="Imagen que contiene alimentos, tabla, pieza, pastel&#10;&#10;Descripción generada automáticamente">
            <a:extLst>
              <a:ext uri="{FF2B5EF4-FFF2-40B4-BE49-F238E27FC236}">
                <a16:creationId xmlns:a16="http://schemas.microsoft.com/office/drawing/2014/main" id="{0578DA44-0498-423A-938B-384FB89A4193}"/>
              </a:ext>
            </a:extLst>
          </p:cNvPr>
          <p:cNvPicPr>
            <a:picLocks noChangeAspect="1"/>
          </p:cNvPicPr>
          <p:nvPr/>
        </p:nvPicPr>
        <p:blipFill rotWithShape="1">
          <a:blip r:embed="rId2"/>
          <a:srcRect l="7040" r="16039" b="-3"/>
          <a:stretch/>
        </p:blipFill>
        <p:spPr>
          <a:xfrm>
            <a:off x="4700016" y="1701848"/>
            <a:ext cx="3200400" cy="3108960"/>
          </a:xfrm>
          <a:prstGeom prst="rect">
            <a:avLst/>
          </a:prstGeom>
          <a:noFill/>
        </p:spPr>
      </p:pic>
    </p:spTree>
    <p:extLst>
      <p:ext uri="{BB962C8B-B14F-4D97-AF65-F5344CB8AC3E}">
        <p14:creationId xmlns:p14="http://schemas.microsoft.com/office/powerpoint/2010/main" val="123750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BFC704-E976-4175-9696-ABEB5FA5F703}"/>
              </a:ext>
            </a:extLst>
          </p:cNvPr>
          <p:cNvSpPr>
            <a:spLocks noGrp="1"/>
          </p:cNvSpPr>
          <p:nvPr>
            <p:ph type="title"/>
          </p:nvPr>
        </p:nvSpPr>
        <p:spPr>
          <a:xfrm>
            <a:off x="822960" y="365760"/>
            <a:ext cx="7520940" cy="548640"/>
          </a:xfrm>
        </p:spPr>
        <p:txBody>
          <a:bodyPr anchor="ctr">
            <a:normAutofit/>
          </a:bodyPr>
          <a:lstStyle/>
          <a:p>
            <a:r>
              <a:rPr lang="es-ES" dirty="0"/>
              <a:t>Lata de fabada </a:t>
            </a:r>
          </a:p>
        </p:txBody>
      </p:sp>
      <p:sp>
        <p:nvSpPr>
          <p:cNvPr id="3" name="Marcador de contenido 2">
            <a:extLst>
              <a:ext uri="{FF2B5EF4-FFF2-40B4-BE49-F238E27FC236}">
                <a16:creationId xmlns:a16="http://schemas.microsoft.com/office/drawing/2014/main" id="{24A73407-EE13-48FC-9AE1-4B333E57BED7}"/>
              </a:ext>
            </a:extLst>
          </p:cNvPr>
          <p:cNvSpPr>
            <a:spLocks noGrp="1"/>
          </p:cNvSpPr>
          <p:nvPr>
            <p:ph sz="half" idx="2"/>
          </p:nvPr>
        </p:nvSpPr>
        <p:spPr>
          <a:xfrm>
            <a:off x="819150" y="1701848"/>
            <a:ext cx="3200400" cy="3108960"/>
          </a:xfrm>
        </p:spPr>
        <p:txBody>
          <a:bodyPr vert="horz" lIns="91440" tIns="45720" rIns="91440" bIns="45720" rtlCol="0" anchor="t">
            <a:normAutofit/>
          </a:bodyPr>
          <a:lstStyle/>
          <a:p>
            <a:pPr>
              <a:lnSpc>
                <a:spcPct val="90000"/>
              </a:lnSpc>
            </a:pPr>
            <a:endParaRPr lang="es-ES" sz="1100" dirty="0"/>
          </a:p>
          <a:p>
            <a:pPr>
              <a:lnSpc>
                <a:spcPct val="90000"/>
              </a:lnSpc>
            </a:pPr>
            <a:endParaRPr lang="es-ES" sz="1100" dirty="0"/>
          </a:p>
          <a:p>
            <a:pPr algn="just">
              <a:lnSpc>
                <a:spcPct val="90000"/>
              </a:lnSpc>
              <a:buChar char="•"/>
            </a:pPr>
            <a:r>
              <a:rPr lang="es-ES" sz="1100" b="0" dirty="0"/>
              <a:t>Fabada asturiana, o simplemente fabada, es el plato tradicional de la cocina asturiana elaborado con faba asturiana (en asturiano, fabes), embutidos como chorizo y la morcilla asturiana, y con cerdo. Es el plato típico de Asturias (el plato regional más conocido de la región asturiana), pero su difusión es tan grande en la península ibérica que forma parte de la gastronomía de </a:t>
            </a:r>
            <a:r>
              <a:rPr lang="es-ES" sz="1100" b="0" dirty="0" err="1"/>
              <a:t>Españamás</a:t>
            </a:r>
            <a:r>
              <a:rPr lang="es-ES" sz="1100" b="0" dirty="0"/>
              <a:t> reconocida. Se considera según ciertos autores una de las diez recetas típicas de la cocina española</a:t>
            </a:r>
            <a:endParaRPr lang="es-ES" sz="1100" dirty="0"/>
          </a:p>
          <a:p>
            <a:pPr>
              <a:lnSpc>
                <a:spcPct val="90000"/>
              </a:lnSpc>
            </a:pPr>
            <a:endParaRPr lang="es-ES" sz="1100" dirty="0"/>
          </a:p>
          <a:p>
            <a:pPr>
              <a:lnSpc>
                <a:spcPct val="90000"/>
              </a:lnSpc>
            </a:pPr>
            <a:endParaRPr lang="es-ES" sz="1100" dirty="0"/>
          </a:p>
        </p:txBody>
      </p:sp>
      <p:sp>
        <p:nvSpPr>
          <p:cNvPr id="11" name="Text Placeholder 4">
            <a:extLst>
              <a:ext uri="{FF2B5EF4-FFF2-40B4-BE49-F238E27FC236}">
                <a16:creationId xmlns:a16="http://schemas.microsoft.com/office/drawing/2014/main" id="{334048F2-5B93-49D7-BD0C-DAA32535453E}"/>
              </a:ext>
            </a:extLst>
          </p:cNvPr>
          <p:cNvSpPr>
            <a:spLocks noGrp="1"/>
          </p:cNvSpPr>
          <p:nvPr>
            <p:ph type="body" sz="quarter" idx="3"/>
          </p:nvPr>
        </p:nvSpPr>
        <p:spPr>
          <a:xfrm>
            <a:off x="4700016" y="1097280"/>
            <a:ext cx="3200400" cy="548640"/>
          </a:xfrm>
        </p:spPr>
        <p:txBody>
          <a:bodyPr/>
          <a:lstStyle/>
          <a:p>
            <a:r>
              <a:rPr lang="en-US" b="1">
                <a:cs typeface="Tunga"/>
              </a:rPr>
              <a:t>Ref11  </a:t>
            </a:r>
            <a:r>
              <a:rPr lang="en-US" b="1" err="1">
                <a:cs typeface="Tunga"/>
              </a:rPr>
              <a:t>precio</a:t>
            </a:r>
            <a:r>
              <a:rPr lang="en-US" b="1">
                <a:cs typeface="Tunga"/>
              </a:rPr>
              <a:t> 5,40 420gr </a:t>
            </a:r>
            <a:endParaRPr lang="en-US" b="1"/>
          </a:p>
        </p:txBody>
      </p:sp>
      <p:pic>
        <p:nvPicPr>
          <p:cNvPr id="4" name="Imagen 4">
            <a:extLst>
              <a:ext uri="{FF2B5EF4-FFF2-40B4-BE49-F238E27FC236}">
                <a16:creationId xmlns:a16="http://schemas.microsoft.com/office/drawing/2014/main" id="{316DEFEA-B2BF-4A2B-B602-1806F42E5079}"/>
              </a:ext>
            </a:extLst>
          </p:cNvPr>
          <p:cNvPicPr>
            <a:picLocks noChangeAspect="1"/>
          </p:cNvPicPr>
          <p:nvPr/>
        </p:nvPicPr>
        <p:blipFill>
          <a:blip r:embed="rId2"/>
          <a:stretch>
            <a:fillRect/>
          </a:stretch>
        </p:blipFill>
        <p:spPr>
          <a:xfrm>
            <a:off x="4700016" y="2185606"/>
            <a:ext cx="3200400" cy="2141444"/>
          </a:xfrm>
          <a:prstGeom prst="rect">
            <a:avLst/>
          </a:prstGeom>
          <a:noFill/>
        </p:spPr>
      </p:pic>
    </p:spTree>
    <p:extLst>
      <p:ext uri="{BB962C8B-B14F-4D97-AF65-F5344CB8AC3E}">
        <p14:creationId xmlns:p14="http://schemas.microsoft.com/office/powerpoint/2010/main" val="1342840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E15CB-7408-4325-AE7C-95FEA1172154}"/>
              </a:ext>
            </a:extLst>
          </p:cNvPr>
          <p:cNvSpPr>
            <a:spLocks noGrp="1"/>
          </p:cNvSpPr>
          <p:nvPr>
            <p:ph type="title"/>
          </p:nvPr>
        </p:nvSpPr>
        <p:spPr>
          <a:xfrm>
            <a:off x="822960" y="365760"/>
            <a:ext cx="7520940" cy="548640"/>
          </a:xfrm>
        </p:spPr>
        <p:txBody>
          <a:bodyPr anchor="ctr">
            <a:normAutofit/>
          </a:bodyPr>
          <a:lstStyle/>
          <a:p>
            <a:r>
              <a:rPr lang="es-ES" dirty="0"/>
              <a:t>Compango y fabada </a:t>
            </a:r>
          </a:p>
        </p:txBody>
      </p:sp>
      <p:pic>
        <p:nvPicPr>
          <p:cNvPr id="4" name="Imagen 4" descr="Comida en un plato&#10;&#10;Descripción generada automáticamente">
            <a:extLst>
              <a:ext uri="{FF2B5EF4-FFF2-40B4-BE49-F238E27FC236}">
                <a16:creationId xmlns:a16="http://schemas.microsoft.com/office/drawing/2014/main" id="{BACE240A-5CE3-4252-9C54-AE2D5C6CAA32}"/>
              </a:ext>
            </a:extLst>
          </p:cNvPr>
          <p:cNvPicPr>
            <a:picLocks noChangeAspect="1"/>
          </p:cNvPicPr>
          <p:nvPr/>
        </p:nvPicPr>
        <p:blipFill rotWithShape="1">
          <a:blip r:embed="rId2"/>
          <a:srcRect l="12013" r="13009" b="-1"/>
          <a:stretch/>
        </p:blipFill>
        <p:spPr>
          <a:xfrm>
            <a:off x="4858145" y="1832138"/>
            <a:ext cx="3200400" cy="3108960"/>
          </a:xfrm>
          <a:prstGeom prst="rect">
            <a:avLst/>
          </a:prstGeom>
          <a:noFill/>
        </p:spPr>
      </p:pic>
      <p:sp>
        <p:nvSpPr>
          <p:cNvPr id="11" name="Text Placeholder 4">
            <a:extLst>
              <a:ext uri="{FF2B5EF4-FFF2-40B4-BE49-F238E27FC236}">
                <a16:creationId xmlns:a16="http://schemas.microsoft.com/office/drawing/2014/main" id="{12BBBAB4-BCB2-4300-BF4E-40754D917F82}"/>
              </a:ext>
            </a:extLst>
          </p:cNvPr>
          <p:cNvSpPr>
            <a:spLocks noGrp="1"/>
          </p:cNvSpPr>
          <p:nvPr>
            <p:ph type="body" sz="quarter" idx="3"/>
          </p:nvPr>
        </p:nvSpPr>
        <p:spPr>
          <a:xfrm>
            <a:off x="4853995" y="1085435"/>
            <a:ext cx="3200400" cy="548640"/>
          </a:xfrm>
        </p:spPr>
        <p:txBody>
          <a:bodyPr/>
          <a:lstStyle/>
          <a:p>
            <a:r>
              <a:rPr lang="en-US" b="1" dirty="0">
                <a:cs typeface="Tunga"/>
              </a:rPr>
              <a:t>Ref12</a:t>
            </a:r>
            <a:r>
              <a:rPr lang="en-US" dirty="0">
                <a:cs typeface="Tunga"/>
              </a:rPr>
              <a:t> 4,30 € 400 GRAMOS</a:t>
            </a:r>
            <a:endParaRPr lang="en-US" dirty="0"/>
          </a:p>
        </p:txBody>
      </p:sp>
      <p:sp>
        <p:nvSpPr>
          <p:cNvPr id="3" name="Marcador de contenido 2">
            <a:extLst>
              <a:ext uri="{FF2B5EF4-FFF2-40B4-BE49-F238E27FC236}">
                <a16:creationId xmlns:a16="http://schemas.microsoft.com/office/drawing/2014/main" id="{463A7FFC-15AD-4D3B-936C-66B52061B78F}"/>
              </a:ext>
            </a:extLst>
          </p:cNvPr>
          <p:cNvSpPr>
            <a:spLocks noGrp="1"/>
          </p:cNvSpPr>
          <p:nvPr>
            <p:ph sz="quarter" idx="4"/>
          </p:nvPr>
        </p:nvSpPr>
        <p:spPr>
          <a:xfrm>
            <a:off x="838690" y="1713693"/>
            <a:ext cx="3200400" cy="3108960"/>
          </a:xfrm>
        </p:spPr>
        <p:txBody>
          <a:bodyPr vert="horz" lIns="91440" tIns="45720" rIns="91440" bIns="45720" rtlCol="0" anchor="t">
            <a:normAutofit/>
          </a:bodyPr>
          <a:lstStyle/>
          <a:p>
            <a:pPr algn="just">
              <a:lnSpc>
                <a:spcPct val="90000"/>
              </a:lnSpc>
              <a:buChar char="•"/>
            </a:pPr>
            <a:r>
              <a:rPr lang="es-ES" sz="2000" dirty="0"/>
              <a:t>Se trata de uno de los acompañamientos más característicos de la gastronomía española. Un conjunto de carnes ahumadas que se utiliza en guisos de cuchara (cocidos, potes...) y se compone de morcilla, chorizo y tocino</a:t>
            </a:r>
            <a:endParaRPr lang="es-ES" dirty="0"/>
          </a:p>
        </p:txBody>
      </p:sp>
    </p:spTree>
    <p:extLst>
      <p:ext uri="{BB962C8B-B14F-4D97-AF65-F5344CB8AC3E}">
        <p14:creationId xmlns:p14="http://schemas.microsoft.com/office/powerpoint/2010/main" val="388639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C66E2D-73B4-4DFE-907F-D0920C0307EB}"/>
              </a:ext>
            </a:extLst>
          </p:cNvPr>
          <p:cNvSpPr>
            <a:spLocks noGrp="1"/>
          </p:cNvSpPr>
          <p:nvPr>
            <p:ph type="title"/>
          </p:nvPr>
        </p:nvSpPr>
        <p:spPr>
          <a:xfrm>
            <a:off x="822960" y="365760"/>
            <a:ext cx="8231613" cy="4125696"/>
          </a:xfrm>
        </p:spPr>
        <p:txBody>
          <a:bodyPr/>
          <a:lstStyle/>
          <a:p>
            <a:r>
              <a:rPr lang="es-ES" sz="4800" dirty="0"/>
              <a:t>Productos artesanales </a:t>
            </a:r>
          </a:p>
        </p:txBody>
      </p:sp>
    </p:spTree>
    <p:extLst>
      <p:ext uri="{BB962C8B-B14F-4D97-AF65-F5344CB8AC3E}">
        <p14:creationId xmlns:p14="http://schemas.microsoft.com/office/powerpoint/2010/main" val="1398223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48CE0-0F64-480F-8C29-13C77349CE83}"/>
              </a:ext>
            </a:extLst>
          </p:cNvPr>
          <p:cNvSpPr>
            <a:spLocks noGrp="1"/>
          </p:cNvSpPr>
          <p:nvPr>
            <p:ph type="title"/>
          </p:nvPr>
        </p:nvSpPr>
        <p:spPr>
          <a:xfrm>
            <a:off x="822960" y="365760"/>
            <a:ext cx="7520940" cy="548640"/>
          </a:xfrm>
        </p:spPr>
        <p:txBody>
          <a:bodyPr anchor="ctr">
            <a:normAutofit/>
          </a:bodyPr>
          <a:lstStyle/>
          <a:p>
            <a:r>
              <a:rPr lang="es-ES" dirty="0"/>
              <a:t>HÓRREO ARTESANO</a:t>
            </a:r>
          </a:p>
        </p:txBody>
      </p:sp>
      <p:sp>
        <p:nvSpPr>
          <p:cNvPr id="3" name="Marcador de contenido 2">
            <a:extLst>
              <a:ext uri="{FF2B5EF4-FFF2-40B4-BE49-F238E27FC236}">
                <a16:creationId xmlns:a16="http://schemas.microsoft.com/office/drawing/2014/main" id="{709611A8-C392-4898-81E9-7E421A9385F2}"/>
              </a:ext>
            </a:extLst>
          </p:cNvPr>
          <p:cNvSpPr>
            <a:spLocks noGrp="1"/>
          </p:cNvSpPr>
          <p:nvPr>
            <p:ph sz="half" idx="2"/>
          </p:nvPr>
        </p:nvSpPr>
        <p:spPr>
          <a:xfrm>
            <a:off x="819150" y="1701848"/>
            <a:ext cx="3200400" cy="3108960"/>
          </a:xfrm>
        </p:spPr>
        <p:txBody>
          <a:bodyPr vert="horz" lIns="91440" tIns="45720" rIns="91440" bIns="45720" rtlCol="0">
            <a:normAutofit/>
          </a:bodyPr>
          <a:lstStyle/>
          <a:p>
            <a:pPr algn="just">
              <a:lnSpc>
                <a:spcPct val="90000"/>
              </a:lnSpc>
              <a:buChar char="•"/>
            </a:pPr>
            <a:r>
              <a:rPr lang="es-ES" sz="1300" b="0" dirty="0"/>
              <a:t>Figura artesana típica de Asturias hecha de madera y con un tamaño de 4 centímetros. </a:t>
            </a:r>
            <a:endParaRPr lang="es-ES" sz="1300" dirty="0"/>
          </a:p>
        </p:txBody>
      </p:sp>
      <p:sp>
        <p:nvSpPr>
          <p:cNvPr id="11" name="Text Placeholder 4">
            <a:extLst>
              <a:ext uri="{FF2B5EF4-FFF2-40B4-BE49-F238E27FC236}">
                <a16:creationId xmlns:a16="http://schemas.microsoft.com/office/drawing/2014/main" id="{4394C171-CE82-42E0-B6B5-41DBFF409111}"/>
              </a:ext>
            </a:extLst>
          </p:cNvPr>
          <p:cNvSpPr>
            <a:spLocks noGrp="1"/>
          </p:cNvSpPr>
          <p:nvPr>
            <p:ph type="body" sz="quarter" idx="3"/>
          </p:nvPr>
        </p:nvSpPr>
        <p:spPr>
          <a:xfrm>
            <a:off x="4700016" y="1097280"/>
            <a:ext cx="3200400" cy="548640"/>
          </a:xfrm>
        </p:spPr>
        <p:txBody>
          <a:bodyPr/>
          <a:lstStyle/>
          <a:p>
            <a:r>
              <a:rPr lang="en-US" b="1" dirty="0">
                <a:cs typeface="Tunga"/>
              </a:rPr>
              <a:t>Ref15   4€</a:t>
            </a:r>
            <a:endParaRPr lang="en-US" b="1" dirty="0"/>
          </a:p>
        </p:txBody>
      </p:sp>
      <p:pic>
        <p:nvPicPr>
          <p:cNvPr id="4" name="Imagen 4">
            <a:extLst>
              <a:ext uri="{FF2B5EF4-FFF2-40B4-BE49-F238E27FC236}">
                <a16:creationId xmlns:a16="http://schemas.microsoft.com/office/drawing/2014/main" id="{074E9403-485F-4DFB-8321-FF8611246FB7}"/>
              </a:ext>
            </a:extLst>
          </p:cNvPr>
          <p:cNvPicPr>
            <a:picLocks noChangeAspect="1"/>
          </p:cNvPicPr>
          <p:nvPr/>
        </p:nvPicPr>
        <p:blipFill rotWithShape="1">
          <a:blip r:embed="rId2"/>
          <a:srcRect t="3105" r="-2" b="4408"/>
          <a:stretch/>
        </p:blipFill>
        <p:spPr>
          <a:xfrm>
            <a:off x="4700016" y="1701848"/>
            <a:ext cx="3200400" cy="3108960"/>
          </a:xfrm>
          <a:prstGeom prst="rect">
            <a:avLst/>
          </a:prstGeom>
          <a:noFill/>
        </p:spPr>
      </p:pic>
    </p:spTree>
    <p:extLst>
      <p:ext uri="{BB962C8B-B14F-4D97-AF65-F5344CB8AC3E}">
        <p14:creationId xmlns:p14="http://schemas.microsoft.com/office/powerpoint/2010/main" val="121190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DATOS DE LA COOPERATIVA </a:t>
            </a:r>
          </a:p>
        </p:txBody>
      </p:sp>
      <p:sp>
        <p:nvSpPr>
          <p:cNvPr id="3" name="2 Marcador de contenido"/>
          <p:cNvSpPr>
            <a:spLocks noGrp="1"/>
          </p:cNvSpPr>
          <p:nvPr>
            <p:ph idx="1"/>
          </p:nvPr>
        </p:nvSpPr>
        <p:spPr/>
        <p:txBody>
          <a:bodyPr/>
          <a:lstStyle/>
          <a:p>
            <a:r>
              <a:rPr lang="es-ES" dirty="0"/>
              <a:t>DIRECCION C/VALGRANDA  </a:t>
            </a:r>
          </a:p>
          <a:p>
            <a:r>
              <a:rPr lang="es-ES" dirty="0"/>
              <a:t>CODIGO POSTAL : 33401</a:t>
            </a:r>
          </a:p>
          <a:p>
            <a:r>
              <a:rPr lang="es-ES" dirty="0"/>
              <a:t>MUNICIPIO : AVILES </a:t>
            </a:r>
          </a:p>
          <a:p>
            <a:r>
              <a:rPr lang="es-ES" dirty="0"/>
              <a:t>PROVINCIA : ASTURIAS </a:t>
            </a:r>
          </a:p>
          <a:p>
            <a:r>
              <a:rPr lang="es-ES" dirty="0"/>
              <a:t>DATOS DE CONTACTO : </a:t>
            </a:r>
            <a:r>
              <a:rPr lang="es-ES" dirty="0">
                <a:hlinkClick r:id="rId2"/>
              </a:rPr>
              <a:t>20Deliciasscoop@gmail.com</a:t>
            </a:r>
            <a:endParaRPr lang="es-ES" dirty="0"/>
          </a:p>
          <a:p>
            <a:endParaRPr lang="es-ES" dirty="0"/>
          </a:p>
          <a:p>
            <a:r>
              <a:rPr lang="es-ES" dirty="0"/>
              <a:t>-LOS GASTOS DE ENVÍO NO ESTÁN INCLUIDOS EN LOS PRECIOS Y CORREN A CARGO DEL COMPRADOR</a:t>
            </a:r>
          </a:p>
          <a:p>
            <a:r>
              <a:rPr lang="es-ES" dirty="0"/>
              <a:t>-Los precios pueden variar ligeramente, se ruega realizar el pedido con al menos 15 días de antelación!</a:t>
            </a:r>
          </a:p>
        </p:txBody>
      </p:sp>
    </p:spTree>
    <p:extLst>
      <p:ext uri="{BB962C8B-B14F-4D97-AF65-F5344CB8AC3E}">
        <p14:creationId xmlns:p14="http://schemas.microsoft.com/office/powerpoint/2010/main" val="303790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400" dirty="0" err="1"/>
              <a:t>Indice</a:t>
            </a:r>
            <a:r>
              <a:rPr lang="es-ES" sz="4400" dirty="0"/>
              <a:t> </a:t>
            </a:r>
          </a:p>
        </p:txBody>
      </p:sp>
      <p:sp>
        <p:nvSpPr>
          <p:cNvPr id="3" name="2 Marcador de contenido"/>
          <p:cNvSpPr>
            <a:spLocks noGrp="1"/>
          </p:cNvSpPr>
          <p:nvPr>
            <p:ph idx="1"/>
          </p:nvPr>
        </p:nvSpPr>
        <p:spPr/>
        <p:txBody>
          <a:bodyPr>
            <a:normAutofit/>
          </a:bodyPr>
          <a:lstStyle/>
          <a:p>
            <a:r>
              <a:rPr lang="es-ES" sz="2000" dirty="0"/>
              <a:t>Productos dulces </a:t>
            </a:r>
          </a:p>
          <a:p>
            <a:r>
              <a:rPr lang="es-ES" sz="2000" dirty="0"/>
              <a:t>Productos salados </a:t>
            </a:r>
          </a:p>
          <a:p>
            <a:r>
              <a:rPr lang="es-ES" sz="2000" dirty="0" err="1"/>
              <a:t>Artesania</a:t>
            </a:r>
            <a:endParaRPr lang="es-ES" sz="2000" dirty="0"/>
          </a:p>
          <a:p>
            <a:endParaRPr lang="es-ES" sz="2000" dirty="0"/>
          </a:p>
          <a:p>
            <a:endParaRPr lang="es-ES" sz="2000" dirty="0"/>
          </a:p>
          <a:p>
            <a:endParaRPr lang="es-ES" sz="2000" dirty="0"/>
          </a:p>
          <a:p>
            <a:endParaRPr lang="es-ES" sz="2000" dirty="0"/>
          </a:p>
          <a:p>
            <a:r>
              <a:rPr lang="es-ES" sz="2000" dirty="0"/>
              <a:t>*Gastos de </a:t>
            </a:r>
            <a:r>
              <a:rPr lang="es-ES" sz="2000" dirty="0" err="1"/>
              <a:t>envio</a:t>
            </a:r>
            <a:r>
              <a:rPr lang="es-ES" sz="2000" dirty="0"/>
              <a:t> no incluidos*</a:t>
            </a:r>
          </a:p>
        </p:txBody>
      </p:sp>
    </p:spTree>
    <p:extLst>
      <p:ext uri="{BB962C8B-B14F-4D97-AF65-F5344CB8AC3E}">
        <p14:creationId xmlns:p14="http://schemas.microsoft.com/office/powerpoint/2010/main" val="356332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9533" y="2137091"/>
            <a:ext cx="7520940" cy="548640"/>
          </a:xfrm>
        </p:spPr>
        <p:txBody>
          <a:bodyPr/>
          <a:lstStyle/>
          <a:p>
            <a:r>
              <a:rPr lang="es-ES" sz="7200" dirty="0"/>
              <a:t>Productos dulces </a:t>
            </a:r>
          </a:p>
        </p:txBody>
      </p:sp>
    </p:spTree>
    <p:extLst>
      <p:ext uri="{BB962C8B-B14F-4D97-AF65-F5344CB8AC3E}">
        <p14:creationId xmlns:p14="http://schemas.microsoft.com/office/powerpoint/2010/main" val="147048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Casadiella</a:t>
            </a:r>
            <a:r>
              <a:rPr lang="es-ES" dirty="0"/>
              <a:t> </a:t>
            </a:r>
          </a:p>
        </p:txBody>
      </p:sp>
      <p:sp>
        <p:nvSpPr>
          <p:cNvPr id="3" name="2 Marcador de contenido"/>
          <p:cNvSpPr>
            <a:spLocks noGrp="1"/>
          </p:cNvSpPr>
          <p:nvPr>
            <p:ph idx="1"/>
          </p:nvPr>
        </p:nvSpPr>
        <p:spPr>
          <a:xfrm>
            <a:off x="755576" y="1117898"/>
            <a:ext cx="7520940" cy="3579849"/>
          </a:xfrm>
        </p:spPr>
        <p:txBody>
          <a:bodyPr/>
          <a:lstStyle/>
          <a:p>
            <a:r>
              <a:rPr lang="es-ES" dirty="0"/>
              <a:t>REF01    </a:t>
            </a:r>
          </a:p>
          <a:p>
            <a:pPr algn="ctr"/>
            <a:r>
              <a:rPr lang="es-ES" b="0" dirty="0"/>
              <a:t>Es un dulce típico de la provincia de Asturias. Este dulce consiste en una masa que no es dulce y que se suele rellenar con una mezcla de nuez, azúcar y anís. Se   pueden hacer fritas u horneadas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348880"/>
            <a:ext cx="28289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971600" y="2690336"/>
            <a:ext cx="2736304" cy="369332"/>
          </a:xfrm>
          <a:prstGeom prst="rect">
            <a:avLst/>
          </a:prstGeom>
        </p:spPr>
        <p:txBody>
          <a:bodyPr wrap="square" lIns="91440" tIns="45720" rIns="91440" bIns="45720" anchor="t">
            <a:spAutoFit/>
          </a:bodyPr>
          <a:lstStyle/>
          <a:p>
            <a:r>
              <a:rPr lang="es-ES" dirty="0"/>
              <a:t>Precio 6,60 12 unidades </a:t>
            </a:r>
          </a:p>
        </p:txBody>
      </p:sp>
    </p:spTree>
    <p:extLst>
      <p:ext uri="{BB962C8B-B14F-4D97-AF65-F5344CB8AC3E}">
        <p14:creationId xmlns:p14="http://schemas.microsoft.com/office/powerpoint/2010/main" val="29168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B8DF9E-5F17-4C66-A43A-1C7B1CD94224}"/>
              </a:ext>
            </a:extLst>
          </p:cNvPr>
          <p:cNvSpPr>
            <a:spLocks noGrp="1"/>
          </p:cNvSpPr>
          <p:nvPr>
            <p:ph type="title"/>
          </p:nvPr>
        </p:nvSpPr>
        <p:spPr/>
        <p:txBody>
          <a:bodyPr/>
          <a:lstStyle/>
          <a:p>
            <a:r>
              <a:rPr lang="es-ES" dirty="0"/>
              <a:t>Suspiros del </a:t>
            </a:r>
            <a:r>
              <a:rPr lang="es-ES" dirty="0" err="1"/>
              <a:t>nalon</a:t>
            </a:r>
            <a:r>
              <a:rPr lang="es-ES" dirty="0"/>
              <a:t> </a:t>
            </a:r>
            <a:endParaRPr lang="es-ES"/>
          </a:p>
        </p:txBody>
      </p:sp>
      <p:sp>
        <p:nvSpPr>
          <p:cNvPr id="3" name="Marcador de contenido 2">
            <a:extLst>
              <a:ext uri="{FF2B5EF4-FFF2-40B4-BE49-F238E27FC236}">
                <a16:creationId xmlns:a16="http://schemas.microsoft.com/office/drawing/2014/main" id="{05378260-C830-4265-B9E8-2396A2725D25}"/>
              </a:ext>
            </a:extLst>
          </p:cNvPr>
          <p:cNvSpPr>
            <a:spLocks noGrp="1"/>
          </p:cNvSpPr>
          <p:nvPr>
            <p:ph idx="1"/>
          </p:nvPr>
        </p:nvSpPr>
        <p:spPr/>
        <p:txBody>
          <a:bodyPr vert="horz" lIns="91440" tIns="45720" rIns="91440" bIns="45720" rtlCol="0" anchor="t">
            <a:normAutofit/>
          </a:bodyPr>
          <a:lstStyle/>
          <a:p>
            <a:r>
              <a:rPr lang="es-ES" dirty="0"/>
              <a:t>REF02</a:t>
            </a:r>
          </a:p>
        </p:txBody>
      </p:sp>
      <p:sp>
        <p:nvSpPr>
          <p:cNvPr id="4" name="CuadroTexto 3">
            <a:extLst>
              <a:ext uri="{FF2B5EF4-FFF2-40B4-BE49-F238E27FC236}">
                <a16:creationId xmlns:a16="http://schemas.microsoft.com/office/drawing/2014/main" id="{3510FD76-FA0B-4127-89C9-E99F5C30DAB8}"/>
              </a:ext>
            </a:extLst>
          </p:cNvPr>
          <p:cNvSpPr txBox="1"/>
          <p:nvPr/>
        </p:nvSpPr>
        <p:spPr>
          <a:xfrm>
            <a:off x="981967" y="1432409"/>
            <a:ext cx="75854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ea typeface="+mn-lt"/>
                <a:cs typeface="+mn-lt"/>
              </a:rPr>
              <a:t>Los suspiros son una pasta típica de Asturias que se puede disfrutar en los desayunos y meriendas de toda la familia, pues su sabor dulce y su textura ligera, hacen que resulte muy fácil de comer</a:t>
            </a:r>
            <a:endParaRPr lang="es-ES" dirty="0"/>
          </a:p>
        </p:txBody>
      </p:sp>
      <p:sp>
        <p:nvSpPr>
          <p:cNvPr id="5" name="CuadroTexto 4">
            <a:extLst>
              <a:ext uri="{FF2B5EF4-FFF2-40B4-BE49-F238E27FC236}">
                <a16:creationId xmlns:a16="http://schemas.microsoft.com/office/drawing/2014/main" id="{34C6C8C1-B7E9-49E3-BC7B-6EBBD3C36846}"/>
              </a:ext>
            </a:extLst>
          </p:cNvPr>
          <p:cNvSpPr txBox="1"/>
          <p:nvPr/>
        </p:nvSpPr>
        <p:spPr>
          <a:xfrm>
            <a:off x="1184666" y="3189138"/>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Precio 3,50    600gr  </a:t>
            </a:r>
          </a:p>
          <a:p>
            <a:endParaRPr lang="es-ES" dirty="0"/>
          </a:p>
        </p:txBody>
      </p:sp>
      <p:pic>
        <p:nvPicPr>
          <p:cNvPr id="6" name="Imagen 6" descr="Comida en un plato&#10;&#10;Descripción generada automáticamente">
            <a:extLst>
              <a:ext uri="{FF2B5EF4-FFF2-40B4-BE49-F238E27FC236}">
                <a16:creationId xmlns:a16="http://schemas.microsoft.com/office/drawing/2014/main" id="{0C3E7D03-9183-4D5D-8631-5DD3781AA411}"/>
              </a:ext>
            </a:extLst>
          </p:cNvPr>
          <p:cNvPicPr>
            <a:picLocks noChangeAspect="1"/>
          </p:cNvPicPr>
          <p:nvPr/>
        </p:nvPicPr>
        <p:blipFill>
          <a:blip r:embed="rId2"/>
          <a:stretch>
            <a:fillRect/>
          </a:stretch>
        </p:blipFill>
        <p:spPr>
          <a:xfrm>
            <a:off x="5097517" y="2538459"/>
            <a:ext cx="3048000" cy="2028825"/>
          </a:xfrm>
          <a:prstGeom prst="rect">
            <a:avLst/>
          </a:prstGeom>
        </p:spPr>
      </p:pic>
    </p:spTree>
    <p:extLst>
      <p:ext uri="{BB962C8B-B14F-4D97-AF65-F5344CB8AC3E}">
        <p14:creationId xmlns:p14="http://schemas.microsoft.com/office/powerpoint/2010/main" val="92365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144CAE-DB0A-45A6-B3B2-77F50FF87CF1}"/>
              </a:ext>
            </a:extLst>
          </p:cNvPr>
          <p:cNvSpPr>
            <a:spLocks noGrp="1"/>
          </p:cNvSpPr>
          <p:nvPr>
            <p:ph type="title"/>
          </p:nvPr>
        </p:nvSpPr>
        <p:spPr/>
        <p:txBody>
          <a:bodyPr/>
          <a:lstStyle/>
          <a:p>
            <a:r>
              <a:rPr lang="es-ES" dirty="0"/>
              <a:t>Miel asturiana </a:t>
            </a:r>
          </a:p>
        </p:txBody>
      </p:sp>
      <p:sp>
        <p:nvSpPr>
          <p:cNvPr id="3" name="Marcador de contenido 2">
            <a:extLst>
              <a:ext uri="{FF2B5EF4-FFF2-40B4-BE49-F238E27FC236}">
                <a16:creationId xmlns:a16="http://schemas.microsoft.com/office/drawing/2014/main" id="{FEB0FE97-0EF6-46A8-AF68-03A87AFA7CF4}"/>
              </a:ext>
            </a:extLst>
          </p:cNvPr>
          <p:cNvSpPr>
            <a:spLocks noGrp="1"/>
          </p:cNvSpPr>
          <p:nvPr>
            <p:ph idx="1"/>
          </p:nvPr>
        </p:nvSpPr>
        <p:spPr>
          <a:xfrm>
            <a:off x="822960" y="1280805"/>
            <a:ext cx="7520940" cy="3579849"/>
          </a:xfrm>
        </p:spPr>
        <p:txBody>
          <a:bodyPr vert="horz" lIns="91440" tIns="45720" rIns="91440" bIns="45720" rtlCol="0" anchor="t">
            <a:normAutofit/>
          </a:bodyPr>
          <a:lstStyle/>
          <a:p>
            <a:r>
              <a:rPr lang="es-ES" dirty="0"/>
              <a:t>REF03 </a:t>
            </a:r>
          </a:p>
          <a:p>
            <a:r>
              <a:rPr lang="es-ES" dirty="0"/>
              <a:t> </a:t>
            </a:r>
            <a:r>
              <a:rPr lang="es-ES" b="0" dirty="0">
                <a:ea typeface="+mn-lt"/>
                <a:cs typeface="+mn-lt"/>
              </a:rPr>
              <a:t> Producida por las abejas de forma totalmente natural a partir del néctar de la flor del brezo. De gran calidad, su presentación en bote con dosificador anti goteo hace que sea un producto fácil de consumir, ideal para endulzar tus cafés e infusiones, para emplear en repostería, o para acompañar de una buena hogaza de pan artesano.</a:t>
            </a:r>
          </a:p>
          <a:p>
            <a:endParaRPr lang="es-ES" b="0" dirty="0"/>
          </a:p>
          <a:p>
            <a:endParaRPr lang="es-ES" b="0" dirty="0"/>
          </a:p>
          <a:p>
            <a:r>
              <a:rPr lang="es-ES" b="0" dirty="0"/>
              <a:t>         Precio 1,10   45gr  </a:t>
            </a:r>
          </a:p>
          <a:p>
            <a:endParaRPr lang="es-ES" b="0" dirty="0"/>
          </a:p>
          <a:p>
            <a:r>
              <a:rPr lang="es-ES" b="0" dirty="0"/>
              <a:t>    </a:t>
            </a:r>
          </a:p>
        </p:txBody>
      </p:sp>
      <p:pic>
        <p:nvPicPr>
          <p:cNvPr id="4" name="Imagen 4">
            <a:extLst>
              <a:ext uri="{FF2B5EF4-FFF2-40B4-BE49-F238E27FC236}">
                <a16:creationId xmlns:a16="http://schemas.microsoft.com/office/drawing/2014/main" id="{D89FB97B-7A7B-44BD-9546-C241AFD7A97B}"/>
              </a:ext>
            </a:extLst>
          </p:cNvPr>
          <p:cNvPicPr>
            <a:picLocks noChangeAspect="1"/>
          </p:cNvPicPr>
          <p:nvPr/>
        </p:nvPicPr>
        <p:blipFill>
          <a:blip r:embed="rId2"/>
          <a:stretch>
            <a:fillRect/>
          </a:stretch>
        </p:blipFill>
        <p:spPr>
          <a:xfrm>
            <a:off x="5505844" y="2944059"/>
            <a:ext cx="2315458" cy="1724025"/>
          </a:xfrm>
          <a:prstGeom prst="rect">
            <a:avLst/>
          </a:prstGeom>
        </p:spPr>
      </p:pic>
    </p:spTree>
    <p:extLst>
      <p:ext uri="{BB962C8B-B14F-4D97-AF65-F5344CB8AC3E}">
        <p14:creationId xmlns:p14="http://schemas.microsoft.com/office/powerpoint/2010/main" val="394755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7794A-2406-47B8-83C9-8BDFB4D5124C}"/>
              </a:ext>
            </a:extLst>
          </p:cNvPr>
          <p:cNvSpPr>
            <a:spLocks noGrp="1"/>
          </p:cNvSpPr>
          <p:nvPr>
            <p:ph type="title"/>
          </p:nvPr>
        </p:nvSpPr>
        <p:spPr/>
        <p:txBody>
          <a:bodyPr/>
          <a:lstStyle/>
          <a:p>
            <a:r>
              <a:rPr lang="es-ES" dirty="0"/>
              <a:t>Marañuelas de </a:t>
            </a:r>
            <a:r>
              <a:rPr lang="es-ES" dirty="0" err="1"/>
              <a:t>luanco</a:t>
            </a:r>
            <a:r>
              <a:rPr lang="es-ES" dirty="0"/>
              <a:t> </a:t>
            </a:r>
          </a:p>
        </p:txBody>
      </p:sp>
      <p:sp>
        <p:nvSpPr>
          <p:cNvPr id="3" name="Marcador de contenido 2">
            <a:extLst>
              <a:ext uri="{FF2B5EF4-FFF2-40B4-BE49-F238E27FC236}">
                <a16:creationId xmlns:a16="http://schemas.microsoft.com/office/drawing/2014/main" id="{85DDED9F-1930-4299-AC4E-163674E278E8}"/>
              </a:ext>
            </a:extLst>
          </p:cNvPr>
          <p:cNvSpPr>
            <a:spLocks noGrp="1"/>
          </p:cNvSpPr>
          <p:nvPr>
            <p:ph idx="1"/>
          </p:nvPr>
        </p:nvSpPr>
        <p:spPr>
          <a:xfrm>
            <a:off x="893661" y="1077061"/>
            <a:ext cx="7520940" cy="3579849"/>
          </a:xfrm>
        </p:spPr>
        <p:txBody>
          <a:bodyPr vert="horz" lIns="91440" tIns="45720" rIns="91440" bIns="45720" rtlCol="0" anchor="t">
            <a:normAutofit/>
          </a:bodyPr>
          <a:lstStyle/>
          <a:p>
            <a:r>
              <a:rPr lang="es-ES" dirty="0"/>
              <a:t>REF05</a:t>
            </a:r>
          </a:p>
        </p:txBody>
      </p:sp>
      <p:sp>
        <p:nvSpPr>
          <p:cNvPr id="5" name="CuadroTexto 4">
            <a:extLst>
              <a:ext uri="{FF2B5EF4-FFF2-40B4-BE49-F238E27FC236}">
                <a16:creationId xmlns:a16="http://schemas.microsoft.com/office/drawing/2014/main" id="{9FCDC5E5-51EA-42F0-AF73-4FA29D512D48}"/>
              </a:ext>
            </a:extLst>
          </p:cNvPr>
          <p:cNvSpPr txBox="1"/>
          <p:nvPr/>
        </p:nvSpPr>
        <p:spPr>
          <a:xfrm>
            <a:off x="924383" y="1423510"/>
            <a:ext cx="7814326"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06621"/>
              </a:solidFill>
              <a:latin typeface="Roboto"/>
            </a:endParaRPr>
          </a:p>
          <a:p>
            <a:r>
              <a:rPr lang="en-US" dirty="0">
                <a:solidFill>
                  <a:srgbClr val="666666"/>
                </a:solidFill>
                <a:latin typeface="Roboto"/>
              </a:rPr>
              <a:t>Las</a:t>
            </a:r>
            <a:r>
              <a:rPr lang="en-US" b="1" dirty="0">
                <a:solidFill>
                  <a:srgbClr val="767676"/>
                </a:solidFill>
                <a:latin typeface="Roboto"/>
              </a:rPr>
              <a:t> </a:t>
            </a:r>
            <a:r>
              <a:rPr lang="en-US" b="1" dirty="0" err="1">
                <a:solidFill>
                  <a:srgbClr val="767676"/>
                </a:solidFill>
                <a:latin typeface="Roboto"/>
              </a:rPr>
              <a:t>marañuelas</a:t>
            </a:r>
            <a:r>
              <a:rPr lang="en-US" dirty="0">
                <a:solidFill>
                  <a:srgbClr val="666666"/>
                </a:solidFill>
                <a:latin typeface="Roboto"/>
              </a:rPr>
              <a:t> de </a:t>
            </a:r>
            <a:r>
              <a:rPr lang="en-US" dirty="0" err="1">
                <a:solidFill>
                  <a:srgbClr val="666666"/>
                </a:solidFill>
                <a:latin typeface="Roboto"/>
              </a:rPr>
              <a:t>Candás</a:t>
            </a:r>
            <a:r>
              <a:rPr lang="en-US" dirty="0">
                <a:solidFill>
                  <a:srgbClr val="666666"/>
                </a:solidFill>
                <a:latin typeface="Roboto"/>
              </a:rPr>
              <a:t> y</a:t>
            </a:r>
            <a:r>
              <a:rPr lang="en-US" b="1" dirty="0">
                <a:solidFill>
                  <a:srgbClr val="767676"/>
                </a:solidFill>
                <a:latin typeface="Roboto"/>
              </a:rPr>
              <a:t> </a:t>
            </a:r>
            <a:r>
              <a:rPr lang="en-US" b="1" dirty="0" err="1">
                <a:solidFill>
                  <a:srgbClr val="767676"/>
                </a:solidFill>
                <a:latin typeface="Roboto"/>
              </a:rPr>
              <a:t>Luanco</a:t>
            </a:r>
            <a:r>
              <a:rPr lang="en-US" dirty="0">
                <a:solidFill>
                  <a:srgbClr val="666666"/>
                </a:solidFill>
                <a:latin typeface="Roboto"/>
              </a:rPr>
              <a:t> son una </a:t>
            </a:r>
            <a:r>
              <a:rPr lang="en-US" dirty="0" err="1">
                <a:solidFill>
                  <a:srgbClr val="666666"/>
                </a:solidFill>
                <a:latin typeface="Roboto"/>
              </a:rPr>
              <a:t>especie</a:t>
            </a:r>
            <a:r>
              <a:rPr lang="en-US" dirty="0">
                <a:solidFill>
                  <a:srgbClr val="666666"/>
                </a:solidFill>
                <a:latin typeface="Roboto"/>
              </a:rPr>
              <a:t> de galletas </a:t>
            </a:r>
            <a:r>
              <a:rPr lang="en-US" dirty="0" err="1">
                <a:solidFill>
                  <a:srgbClr val="666666"/>
                </a:solidFill>
                <a:latin typeface="Roboto"/>
              </a:rPr>
              <a:t>asturianas</a:t>
            </a:r>
            <a:r>
              <a:rPr lang="en-US" dirty="0">
                <a:solidFill>
                  <a:srgbClr val="666666"/>
                </a:solidFill>
                <a:latin typeface="Roboto"/>
              </a:rPr>
              <a:t> </a:t>
            </a:r>
            <a:r>
              <a:rPr lang="en-US" dirty="0" err="1">
                <a:solidFill>
                  <a:srgbClr val="666666"/>
                </a:solidFill>
                <a:latin typeface="Roboto"/>
              </a:rPr>
              <a:t>típicas</a:t>
            </a:r>
            <a:r>
              <a:rPr lang="en-US" dirty="0">
                <a:solidFill>
                  <a:srgbClr val="666666"/>
                </a:solidFill>
                <a:latin typeface="Roboto"/>
              </a:rPr>
              <a:t> de Semana Santa. La </a:t>
            </a:r>
            <a:r>
              <a:rPr lang="en-US" dirty="0" err="1">
                <a:solidFill>
                  <a:srgbClr val="666666"/>
                </a:solidFill>
                <a:latin typeface="Roboto"/>
              </a:rPr>
              <a:t>autoría</a:t>
            </a:r>
            <a:r>
              <a:rPr lang="en-US" dirty="0">
                <a:solidFill>
                  <a:srgbClr val="666666"/>
                </a:solidFill>
                <a:latin typeface="Roboto"/>
              </a:rPr>
              <a:t> de la </a:t>
            </a:r>
            <a:r>
              <a:rPr lang="en-US" dirty="0" err="1">
                <a:solidFill>
                  <a:srgbClr val="666666"/>
                </a:solidFill>
                <a:latin typeface="Roboto"/>
              </a:rPr>
              <a:t>receta</a:t>
            </a:r>
            <a:r>
              <a:rPr lang="en-US" dirty="0">
                <a:solidFill>
                  <a:srgbClr val="666666"/>
                </a:solidFill>
                <a:latin typeface="Roboto"/>
              </a:rPr>
              <a:t> es </a:t>
            </a:r>
            <a:r>
              <a:rPr lang="en-US" dirty="0" err="1">
                <a:solidFill>
                  <a:srgbClr val="666666"/>
                </a:solidFill>
                <a:latin typeface="Roboto"/>
              </a:rPr>
              <a:t>motivo</a:t>
            </a:r>
            <a:r>
              <a:rPr lang="en-US" dirty="0">
                <a:solidFill>
                  <a:srgbClr val="666666"/>
                </a:solidFill>
                <a:latin typeface="Roboto"/>
              </a:rPr>
              <a:t> de </a:t>
            </a:r>
            <a:r>
              <a:rPr lang="en-US" dirty="0" err="1">
                <a:solidFill>
                  <a:srgbClr val="666666"/>
                </a:solidFill>
                <a:latin typeface="Roboto"/>
              </a:rPr>
              <a:t>discusión</a:t>
            </a:r>
            <a:r>
              <a:rPr lang="en-US" dirty="0">
                <a:solidFill>
                  <a:srgbClr val="666666"/>
                </a:solidFill>
                <a:latin typeface="Roboto"/>
              </a:rPr>
              <a:t> y </a:t>
            </a:r>
            <a:r>
              <a:rPr lang="en-US" dirty="0" err="1">
                <a:solidFill>
                  <a:srgbClr val="666666"/>
                </a:solidFill>
                <a:latin typeface="Roboto"/>
              </a:rPr>
              <a:t>rivalidad</a:t>
            </a:r>
            <a:r>
              <a:rPr lang="en-US" dirty="0">
                <a:solidFill>
                  <a:srgbClr val="666666"/>
                </a:solidFill>
                <a:latin typeface="Roboto"/>
              </a:rPr>
              <a:t> de </a:t>
            </a:r>
            <a:r>
              <a:rPr lang="en-US" dirty="0" err="1">
                <a:solidFill>
                  <a:srgbClr val="666666"/>
                </a:solidFill>
                <a:latin typeface="Roboto"/>
              </a:rPr>
              <a:t>dichas</a:t>
            </a:r>
            <a:r>
              <a:rPr lang="en-US" dirty="0">
                <a:solidFill>
                  <a:srgbClr val="666666"/>
                </a:solidFill>
                <a:latin typeface="Roboto"/>
              </a:rPr>
              <a:t> comarcas a ambos </a:t>
            </a:r>
            <a:r>
              <a:rPr lang="en-US" dirty="0" err="1">
                <a:solidFill>
                  <a:srgbClr val="666666"/>
                </a:solidFill>
                <a:latin typeface="Roboto"/>
              </a:rPr>
              <a:t>lados</a:t>
            </a:r>
            <a:r>
              <a:rPr lang="en-US" dirty="0">
                <a:solidFill>
                  <a:srgbClr val="666666"/>
                </a:solidFill>
                <a:latin typeface="Roboto"/>
              </a:rPr>
              <a:t> del </a:t>
            </a:r>
            <a:r>
              <a:rPr lang="en-US" dirty="0" err="1">
                <a:solidFill>
                  <a:srgbClr val="666666"/>
                </a:solidFill>
                <a:latin typeface="Roboto"/>
              </a:rPr>
              <a:t>río</a:t>
            </a:r>
            <a:r>
              <a:rPr lang="en-US" dirty="0">
                <a:solidFill>
                  <a:srgbClr val="666666"/>
                </a:solidFill>
                <a:latin typeface="Roboto"/>
              </a:rPr>
              <a:t> </a:t>
            </a:r>
            <a:r>
              <a:rPr lang="en-US" dirty="0" err="1">
                <a:solidFill>
                  <a:srgbClr val="666666"/>
                </a:solidFill>
                <a:latin typeface="Roboto"/>
              </a:rPr>
              <a:t>Pielgo</a:t>
            </a:r>
            <a:r>
              <a:rPr lang="en-US" dirty="0">
                <a:solidFill>
                  <a:srgbClr val="666666"/>
                </a:solidFill>
                <a:latin typeface="Roboto"/>
              </a:rPr>
              <a:t>. Sin embargo, los </a:t>
            </a:r>
            <a:r>
              <a:rPr lang="en-US" dirty="0" err="1">
                <a:solidFill>
                  <a:srgbClr val="666666"/>
                </a:solidFill>
                <a:latin typeface="Roboto"/>
              </a:rPr>
              <a:t>orígenes</a:t>
            </a:r>
            <a:r>
              <a:rPr lang="en-US" dirty="0">
                <a:solidFill>
                  <a:srgbClr val="666666"/>
                </a:solidFill>
                <a:latin typeface="Roboto"/>
              </a:rPr>
              <a:t> de las </a:t>
            </a:r>
            <a:r>
              <a:rPr lang="en-US" dirty="0" err="1">
                <a:solidFill>
                  <a:srgbClr val="666666"/>
                </a:solidFill>
                <a:latin typeface="Roboto"/>
              </a:rPr>
              <a:t>marañuelas</a:t>
            </a:r>
            <a:r>
              <a:rPr lang="en-US" dirty="0">
                <a:solidFill>
                  <a:srgbClr val="666666"/>
                </a:solidFill>
                <a:latin typeface="Roboto"/>
              </a:rPr>
              <a:t> son </a:t>
            </a:r>
            <a:r>
              <a:rPr lang="en-US" dirty="0" err="1">
                <a:solidFill>
                  <a:srgbClr val="666666"/>
                </a:solidFill>
                <a:latin typeface="Roboto"/>
              </a:rPr>
              <a:t>mucho</a:t>
            </a:r>
            <a:r>
              <a:rPr lang="en-US" dirty="0">
                <a:solidFill>
                  <a:srgbClr val="666666"/>
                </a:solidFill>
                <a:latin typeface="Roboto"/>
              </a:rPr>
              <a:t> </a:t>
            </a:r>
            <a:r>
              <a:rPr lang="en-US" dirty="0" err="1">
                <a:solidFill>
                  <a:srgbClr val="666666"/>
                </a:solidFill>
                <a:latin typeface="Roboto"/>
              </a:rPr>
              <a:t>más</a:t>
            </a:r>
            <a:r>
              <a:rPr lang="en-US" dirty="0">
                <a:solidFill>
                  <a:srgbClr val="666666"/>
                </a:solidFill>
                <a:latin typeface="Roboto"/>
              </a:rPr>
              <a:t> </a:t>
            </a:r>
            <a:r>
              <a:rPr lang="en-US" dirty="0" err="1">
                <a:solidFill>
                  <a:srgbClr val="666666"/>
                </a:solidFill>
                <a:latin typeface="Roboto"/>
              </a:rPr>
              <a:t>antiguos</a:t>
            </a:r>
            <a:r>
              <a:rPr lang="en-US" dirty="0">
                <a:solidFill>
                  <a:srgbClr val="666666"/>
                </a:solidFill>
                <a:latin typeface="Roboto"/>
              </a:rPr>
              <a:t>.</a:t>
            </a:r>
          </a:p>
        </p:txBody>
      </p:sp>
      <p:pic>
        <p:nvPicPr>
          <p:cNvPr id="6" name="Imagen 6" descr="Un grupo de pan&#10;&#10;Descripción generada automáticamente">
            <a:extLst>
              <a:ext uri="{FF2B5EF4-FFF2-40B4-BE49-F238E27FC236}">
                <a16:creationId xmlns:a16="http://schemas.microsoft.com/office/drawing/2014/main" id="{25D49DCA-CA30-4B70-969B-B993C4ACD50D}"/>
              </a:ext>
            </a:extLst>
          </p:cNvPr>
          <p:cNvPicPr>
            <a:picLocks noChangeAspect="1"/>
          </p:cNvPicPr>
          <p:nvPr/>
        </p:nvPicPr>
        <p:blipFill>
          <a:blip r:embed="rId2"/>
          <a:stretch>
            <a:fillRect/>
          </a:stretch>
        </p:blipFill>
        <p:spPr>
          <a:xfrm>
            <a:off x="4948445" y="2957678"/>
            <a:ext cx="2581275" cy="1781175"/>
          </a:xfrm>
          <a:prstGeom prst="rect">
            <a:avLst/>
          </a:prstGeom>
        </p:spPr>
      </p:pic>
      <p:sp>
        <p:nvSpPr>
          <p:cNvPr id="7" name="CuadroTexto 6">
            <a:extLst>
              <a:ext uri="{FF2B5EF4-FFF2-40B4-BE49-F238E27FC236}">
                <a16:creationId xmlns:a16="http://schemas.microsoft.com/office/drawing/2014/main" id="{F55F05DD-7332-4F4B-84BC-EDAD213DFC8C}"/>
              </a:ext>
            </a:extLst>
          </p:cNvPr>
          <p:cNvSpPr txBox="1"/>
          <p:nvPr/>
        </p:nvSpPr>
        <p:spPr>
          <a:xfrm>
            <a:off x="1044172" y="3390067"/>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Precio 6,40   12 unidades </a:t>
            </a:r>
          </a:p>
        </p:txBody>
      </p:sp>
    </p:spTree>
    <p:extLst>
      <p:ext uri="{BB962C8B-B14F-4D97-AF65-F5344CB8AC3E}">
        <p14:creationId xmlns:p14="http://schemas.microsoft.com/office/powerpoint/2010/main" val="223382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CB68B-8C8A-44F3-990A-BF2596CA1E18}"/>
              </a:ext>
            </a:extLst>
          </p:cNvPr>
          <p:cNvSpPr>
            <a:spLocks noGrp="1"/>
          </p:cNvSpPr>
          <p:nvPr>
            <p:ph type="title"/>
          </p:nvPr>
        </p:nvSpPr>
        <p:spPr/>
        <p:txBody>
          <a:bodyPr/>
          <a:lstStyle/>
          <a:p>
            <a:r>
              <a:rPr lang="es-ES" dirty="0"/>
              <a:t>MEMBRILLO </a:t>
            </a:r>
          </a:p>
        </p:txBody>
      </p:sp>
      <p:sp>
        <p:nvSpPr>
          <p:cNvPr id="3" name="Marcador de contenido 2">
            <a:extLst>
              <a:ext uri="{FF2B5EF4-FFF2-40B4-BE49-F238E27FC236}">
                <a16:creationId xmlns:a16="http://schemas.microsoft.com/office/drawing/2014/main" id="{1673B832-4689-48FF-98A6-AE966422A436}"/>
              </a:ext>
            </a:extLst>
          </p:cNvPr>
          <p:cNvSpPr>
            <a:spLocks noGrp="1"/>
          </p:cNvSpPr>
          <p:nvPr>
            <p:ph idx="1"/>
          </p:nvPr>
        </p:nvSpPr>
        <p:spPr/>
        <p:txBody>
          <a:bodyPr vert="horz" lIns="91440" tIns="45720" rIns="91440" bIns="45720" rtlCol="0" anchor="t">
            <a:normAutofit/>
          </a:bodyPr>
          <a:lstStyle/>
          <a:p>
            <a:r>
              <a:rPr lang="es-ES" dirty="0"/>
              <a:t>REF04</a:t>
            </a:r>
          </a:p>
          <a:p>
            <a:r>
              <a:rPr lang="es-ES" b="0" dirty="0">
                <a:ea typeface="+mn-lt"/>
                <a:cs typeface="+mn-lt"/>
              </a:rPr>
              <a:t>El membrillo es fruto del membrillero, un árbol originario de Asia que crece también en muchas otras partes del mundo, entre ellas, España. Sus principales características son la piel amarilla y un aroma muy agradable.</a:t>
            </a:r>
            <a:endParaRPr lang="es-ES" b="0" dirty="0"/>
          </a:p>
        </p:txBody>
      </p:sp>
      <p:pic>
        <p:nvPicPr>
          <p:cNvPr id="5" name="Imagen 5" descr="Una rebanada de pan&#10;&#10;Descripción generada automáticamente">
            <a:extLst>
              <a:ext uri="{FF2B5EF4-FFF2-40B4-BE49-F238E27FC236}">
                <a16:creationId xmlns:a16="http://schemas.microsoft.com/office/drawing/2014/main" id="{D5595AEB-1DED-43D9-A0FC-17B943F5281E}"/>
              </a:ext>
            </a:extLst>
          </p:cNvPr>
          <p:cNvPicPr>
            <a:picLocks noChangeAspect="1"/>
          </p:cNvPicPr>
          <p:nvPr/>
        </p:nvPicPr>
        <p:blipFill>
          <a:blip r:embed="rId2"/>
          <a:stretch>
            <a:fillRect/>
          </a:stretch>
        </p:blipFill>
        <p:spPr>
          <a:xfrm>
            <a:off x="3707139" y="2713152"/>
            <a:ext cx="3190875" cy="1714500"/>
          </a:xfrm>
          <a:prstGeom prst="rect">
            <a:avLst/>
          </a:prstGeom>
        </p:spPr>
      </p:pic>
      <p:sp>
        <p:nvSpPr>
          <p:cNvPr id="4" name="CuadroTexto 3">
            <a:extLst>
              <a:ext uri="{FF2B5EF4-FFF2-40B4-BE49-F238E27FC236}">
                <a16:creationId xmlns:a16="http://schemas.microsoft.com/office/drawing/2014/main" id="{B307E1BC-88F0-4A34-9134-CFCFF84FA249}"/>
              </a:ext>
            </a:extLst>
          </p:cNvPr>
          <p:cNvSpPr txBox="1"/>
          <p:nvPr/>
        </p:nvSpPr>
        <p:spPr>
          <a:xfrm>
            <a:off x="704766" y="3529823"/>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dirty="0"/>
              <a:t>Precio 2,30  400gr </a:t>
            </a:r>
          </a:p>
        </p:txBody>
      </p:sp>
    </p:spTree>
    <p:extLst>
      <p:ext uri="{BB962C8B-B14F-4D97-AF65-F5344CB8AC3E}">
        <p14:creationId xmlns:p14="http://schemas.microsoft.com/office/powerpoint/2010/main" val="36146010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A43935A9232D2479050551EBDAFAE77" ma:contentTypeVersion="2" ma:contentTypeDescription="Crear nuevo documento." ma:contentTypeScope="" ma:versionID="682a7ca377b40287710dc2722214e9f3">
  <xsd:schema xmlns:xsd="http://www.w3.org/2001/XMLSchema" xmlns:xs="http://www.w3.org/2001/XMLSchema" xmlns:p="http://schemas.microsoft.com/office/2006/metadata/properties" xmlns:ns2="ac1e7a36-9079-4c48-986f-3efd5fd3fb31" targetNamespace="http://schemas.microsoft.com/office/2006/metadata/properties" ma:root="true" ma:fieldsID="a8cd7c9aa027f1428ac053aa0efe3918" ns2:_="">
    <xsd:import namespace="ac1e7a36-9079-4c48-986f-3efd5fd3fb3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e7a36-9079-4c48-986f-3efd5fd3fb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95DF6E-5A05-4A0B-B980-1E7457C073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e7a36-9079-4c48-986f-3efd5fd3fb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EB04EE-1D32-4F08-B306-6289C812E8C6}">
  <ds:schemaRefs>
    <ds:schemaRef ds:uri="http://schemas.microsoft.com/sharepoint/v3/contenttype/forms"/>
  </ds:schemaRefs>
</ds:datastoreItem>
</file>

<file path=customXml/itemProps3.xml><?xml version="1.0" encoding="utf-8"?>
<ds:datastoreItem xmlns:ds="http://schemas.openxmlformats.org/officeDocument/2006/customXml" ds:itemID="{F73B99C8-1A88-42A6-8571-B2B55EF416D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Angles</Template>
  <TotalTime>32</TotalTime>
  <Words>715</Words>
  <Application>Microsoft Office PowerPoint</Application>
  <PresentationFormat>Presentación en pantalla (4:3)</PresentationFormat>
  <Paragraphs>69</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Franklin Gothic Book</vt:lpstr>
      <vt:lpstr>Franklin Gothic Medium</vt:lpstr>
      <vt:lpstr>Roboto</vt:lpstr>
      <vt:lpstr>Wingdings</vt:lpstr>
      <vt:lpstr>Ángulos</vt:lpstr>
      <vt:lpstr>CATALAGO DE PRODUCTOS </vt:lpstr>
      <vt:lpstr>DATOS DE LA COOPERATIVA </vt:lpstr>
      <vt:lpstr>Indice </vt:lpstr>
      <vt:lpstr>Productos dulces </vt:lpstr>
      <vt:lpstr>Casadiella </vt:lpstr>
      <vt:lpstr>Suspiros del nalon </vt:lpstr>
      <vt:lpstr>Miel asturiana </vt:lpstr>
      <vt:lpstr>Marañuelas de luanco </vt:lpstr>
      <vt:lpstr>MEMBRILLO </vt:lpstr>
      <vt:lpstr>Galletas de avellana </vt:lpstr>
      <vt:lpstr>PRODUCTOS SALADOS </vt:lpstr>
      <vt:lpstr>Longaniza de aviles </vt:lpstr>
      <vt:lpstr>Queso afuega el pitu </vt:lpstr>
      <vt:lpstr>Lata de fabada </vt:lpstr>
      <vt:lpstr>Compango y fabada </vt:lpstr>
      <vt:lpstr>Productos artesanales </vt:lpstr>
      <vt:lpstr>HÓRREO ARTESANO</vt:lpstr>
    </vt:vector>
  </TitlesOfParts>
  <Company>Luffi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CATALAGO DE PRODUCTOS</dc:title>
  <dc:creator>Lucas</dc:creator>
  <cp:lastModifiedBy>Marcos Lucio Mariño</cp:lastModifiedBy>
  <cp:revision>322</cp:revision>
  <dcterms:created xsi:type="dcterms:W3CDTF">2021-02-19T10:31:28Z</dcterms:created>
  <dcterms:modified xsi:type="dcterms:W3CDTF">2021-04-22T17:14:01Z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0x010100DA43935A9232D2479050551EBDAFAE77</vt:lpwstr>
  </property>
</Properties>
</file>