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Economica"/>
      <p:regular r:id="rId11"/>
      <p:bold r:id="rId12"/>
      <p:italic r:id="rId13"/>
      <p:boldItalic r:id="rId14"/>
    </p:embeddedFon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conomica-regular.fntdata"/><Relationship Id="rId10" Type="http://schemas.openxmlformats.org/officeDocument/2006/relationships/slide" Target="slides/slide5.xml"/><Relationship Id="rId13" Type="http://schemas.openxmlformats.org/officeDocument/2006/relationships/font" Target="fonts/Economica-italic.fntdata"/><Relationship Id="rId12" Type="http://schemas.openxmlformats.org/officeDocument/2006/relationships/font" Target="fonts/Economic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penSans-regular.fntdata"/><Relationship Id="rId14" Type="http://schemas.openxmlformats.org/officeDocument/2006/relationships/font" Target="fonts/Economica-boldItalic.fntdata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f16b3bbc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f16b3bbc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f16b3bbc4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f16b3bbc4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f16b3bbc4_2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f16b3bbc4_2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023df37b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023df37b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f16b3bbc4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f16b3bbc4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1898400" y="2571750"/>
            <a:ext cx="53472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u" sz="6000"/>
              <a:t>KATALOGOA</a:t>
            </a:r>
            <a:endParaRPr sz="6000"/>
          </a:p>
        </p:txBody>
      </p:sp>
      <p:sp>
        <p:nvSpPr>
          <p:cNvPr id="63" name="Google Shape;63;p13"/>
          <p:cNvSpPr txBox="1"/>
          <p:nvPr>
            <p:ph type="ctrTitle"/>
          </p:nvPr>
        </p:nvSpPr>
        <p:spPr>
          <a:xfrm>
            <a:off x="1898400" y="825950"/>
            <a:ext cx="53472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u" sz="7200"/>
              <a:t>URU JAKI</a:t>
            </a:r>
            <a:endParaRPr sz="7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118200" y="221025"/>
            <a:ext cx="3730200" cy="76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u"/>
              <a:t>GOMIZTEGIKO GAZTA</a:t>
            </a:r>
            <a:endParaRPr/>
          </a:p>
        </p:txBody>
      </p:sp>
      <p:sp>
        <p:nvSpPr>
          <p:cNvPr id="69" name="Google Shape;69;p14"/>
          <p:cNvSpPr txBox="1"/>
          <p:nvPr>
            <p:ph idx="1" type="subTitle"/>
          </p:nvPr>
        </p:nvSpPr>
        <p:spPr>
          <a:xfrm>
            <a:off x="615325" y="1033563"/>
            <a:ext cx="2841900" cy="25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u"/>
              <a:t>Queso Idiazabal</a:t>
            </a:r>
            <a:r>
              <a:rPr lang="eu"/>
              <a:t> natural: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u" sz="2300"/>
              <a:t>1.Entero/ 2.mitad/ 3. cuarto</a:t>
            </a:r>
            <a:endParaRPr sz="23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u"/>
              <a:t>Queso Idiazabal ahumado</a:t>
            </a:r>
            <a:r>
              <a:rPr lang="eu"/>
              <a:t>: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u" sz="2300"/>
              <a:t>1.Entero/ 2.mitad/ 3. cuarto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1775" y="1926638"/>
            <a:ext cx="1363050" cy="111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4">
            <a:alphaModFix/>
          </a:blip>
          <a:srcRect b="13988" l="19369" r="19565" t="23648"/>
          <a:stretch/>
        </p:blipFill>
        <p:spPr>
          <a:xfrm>
            <a:off x="1441925" y="3765500"/>
            <a:ext cx="1188700" cy="121398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4891075" y="713900"/>
            <a:ext cx="34365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Precio del kilo 21,5</a:t>
            </a:r>
            <a:r>
              <a:rPr lang="eu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eu" sz="1800">
                <a:latin typeface="Open Sans"/>
                <a:ea typeface="Open Sans"/>
                <a:cs typeface="Open Sans"/>
                <a:sym typeface="Open Sans"/>
              </a:rPr>
              <a:t>30€ aprox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eu" sz="1800">
                <a:latin typeface="Open Sans"/>
                <a:ea typeface="Open Sans"/>
                <a:cs typeface="Open Sans"/>
                <a:sym typeface="Open Sans"/>
              </a:rPr>
              <a:t>17-18€ aprox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eu" sz="1800">
                <a:latin typeface="Open Sans"/>
                <a:ea typeface="Open Sans"/>
                <a:cs typeface="Open Sans"/>
                <a:sym typeface="Open Sans"/>
              </a:rPr>
              <a:t>9-10€ aprox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u" sz="1800">
                <a:latin typeface="Open Sans"/>
                <a:ea typeface="Open Sans"/>
                <a:cs typeface="Open Sans"/>
                <a:sym typeface="Open Sans"/>
              </a:rPr>
              <a:t>Precio del kilo 22,5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eu" sz="1800">
                <a:latin typeface="Open Sans"/>
                <a:ea typeface="Open Sans"/>
                <a:cs typeface="Open Sans"/>
                <a:sym typeface="Open Sans"/>
              </a:rPr>
              <a:t>31-32€ aprox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eu" sz="1800">
                <a:latin typeface="Open Sans"/>
                <a:ea typeface="Open Sans"/>
                <a:cs typeface="Open Sans"/>
                <a:sym typeface="Open Sans"/>
              </a:rPr>
              <a:t>18-19€ aprox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AutoNum type="arabicPeriod"/>
            </a:pPr>
            <a:r>
              <a:rPr lang="eu" sz="1800">
                <a:latin typeface="Open Sans"/>
                <a:ea typeface="Open Sans"/>
                <a:cs typeface="Open Sans"/>
                <a:sym typeface="Open Sans"/>
              </a:rPr>
              <a:t>11-12€ aprox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253788" y="0"/>
            <a:ext cx="4045200" cy="87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u"/>
              <a:t>JAKION</a:t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b="0" l="0" r="7961" t="8558"/>
          <a:stretch/>
        </p:blipFill>
        <p:spPr>
          <a:xfrm>
            <a:off x="2904576" y="678624"/>
            <a:ext cx="1452675" cy="14505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>
            <p:ph idx="1" type="subTitle"/>
          </p:nvPr>
        </p:nvSpPr>
        <p:spPr>
          <a:xfrm>
            <a:off x="-88765" y="1149125"/>
            <a:ext cx="3087900" cy="5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u"/>
              <a:t>Mermeladas ecológicas</a:t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4587" y="2014177"/>
            <a:ext cx="1667425" cy="16757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>
            <p:ph idx="1" type="subTitle"/>
          </p:nvPr>
        </p:nvSpPr>
        <p:spPr>
          <a:xfrm>
            <a:off x="1042813" y="2554450"/>
            <a:ext cx="1956300" cy="5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u"/>
              <a:t>Mermeladas</a:t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4961525" y="486875"/>
            <a:ext cx="3888000" cy="45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PREZIOAK: 3,86€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u" sz="2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Mermeladas ecológicas</a:t>
            </a:r>
            <a:r>
              <a:rPr b="1" lang="eu" sz="18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b="1" sz="1800" u="sng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</a:pPr>
            <a:r>
              <a:rPr lang="e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Albaricoque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</a:pPr>
            <a:r>
              <a:rPr lang="e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Arándano (4,16€)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PREZIOAK: 3,29€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u" sz="2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Mermeladas</a:t>
            </a:r>
            <a:r>
              <a:rPr b="1" lang="eu" sz="18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b="1" sz="1800" u="sng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</a:pPr>
            <a:r>
              <a:rPr lang="e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Ciruela Claudia 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</a:pPr>
            <a:r>
              <a:rPr lang="e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Manzana y moras 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</a:pPr>
            <a:r>
              <a:rPr lang="e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Grosella 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u" sz="2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Tomate natural triturado</a:t>
            </a:r>
            <a:r>
              <a:rPr b="1" lang="eu" sz="18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b="1" sz="1800" u="sng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</a:pPr>
            <a:r>
              <a:rPr lang="e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415g (2,7€)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</a:pPr>
            <a:r>
              <a:rPr lang="eu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700g (3,5€)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5">
            <a:alphaModFix/>
          </a:blip>
          <a:srcRect b="0" l="16759" r="23893" t="25854"/>
          <a:stretch/>
        </p:blipFill>
        <p:spPr>
          <a:xfrm>
            <a:off x="2999125" y="3574925"/>
            <a:ext cx="1160975" cy="14505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1143000" y="4182900"/>
            <a:ext cx="1856100" cy="3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336300" y="4134300"/>
            <a:ext cx="26628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u" sz="2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Tomate natural triturado</a:t>
            </a:r>
            <a:endParaRPr sz="24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0" y="295800"/>
            <a:ext cx="4045200" cy="8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u"/>
              <a:t>TXOKOATEIXIA</a:t>
            </a:r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6242110" y="295804"/>
            <a:ext cx="20463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u" sz="1600"/>
              <a:t>/ CHOCOLATE NEGRO 70%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3025" y="295800"/>
            <a:ext cx="1337550" cy="110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3025" y="2138375"/>
            <a:ext cx="1337550" cy="110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3025" y="3628400"/>
            <a:ext cx="1337550" cy="11025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8098275" y="498550"/>
            <a:ext cx="741600" cy="6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u" sz="1600">
                <a:solidFill>
                  <a:srgbClr val="232323"/>
                </a:solidFill>
              </a:rPr>
              <a:t>2,6€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6286500" y="2020500"/>
            <a:ext cx="19575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u" sz="1600">
                <a:solidFill>
                  <a:srgbClr val="232323"/>
                </a:solidFill>
              </a:rPr>
              <a:t>/ CHOCOLATE KON LECHE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8122600" y="2261675"/>
            <a:ext cx="7416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u" sz="1600">
                <a:solidFill>
                  <a:srgbClr val="232323"/>
                </a:solidFill>
              </a:rPr>
              <a:t>2,6€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6286500" y="3411500"/>
            <a:ext cx="1738800" cy="10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u" sz="1600">
                <a:solidFill>
                  <a:srgbClr val="232323"/>
                </a:solidFill>
              </a:rPr>
              <a:t>/ CHOCOLATE BLANCO CON YOGURT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8146925" y="3934375"/>
            <a:ext cx="6930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u" sz="1600">
                <a:solidFill>
                  <a:srgbClr val="232323"/>
                </a:solidFill>
              </a:rPr>
              <a:t>2,5€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98350"/>
            <a:ext cx="1337550" cy="110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1431000" y="1368975"/>
            <a:ext cx="2614200" cy="11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u" sz="1600">
                <a:solidFill>
                  <a:srgbClr val="232323"/>
                </a:solidFill>
              </a:rPr>
              <a:t>/ CHOCOLATE CON LECHE Y ALMENDRAS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3879050" y="1629375"/>
            <a:ext cx="6930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u" sz="1600">
                <a:solidFill>
                  <a:srgbClr val="232323"/>
                </a:solidFill>
              </a:rPr>
              <a:t>2,8€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265500" y="364200"/>
            <a:ext cx="4374900" cy="73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u"/>
              <a:t>BOTELLAS DE CRISTAL</a:t>
            </a:r>
            <a:endParaRPr/>
          </a:p>
        </p:txBody>
      </p:sp>
      <p:sp>
        <p:nvSpPr>
          <p:cNvPr id="108" name="Google Shape;108;p17"/>
          <p:cNvSpPr txBox="1"/>
          <p:nvPr>
            <p:ph idx="1" type="subTitle"/>
          </p:nvPr>
        </p:nvSpPr>
        <p:spPr>
          <a:xfrm>
            <a:off x="265500" y="1250250"/>
            <a:ext cx="4109400" cy="9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u"/>
              <a:t>BOTELLAS DE CRISTAL DE 500ML, CON FUNDA DE COLORES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 txBox="1"/>
          <p:nvPr>
            <p:ph idx="2" type="body"/>
          </p:nvPr>
        </p:nvSpPr>
        <p:spPr>
          <a:xfrm>
            <a:off x="4770175" y="364200"/>
            <a:ext cx="3837000" cy="3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u"/>
              <a:t>5€</a:t>
            </a:r>
            <a:r>
              <a:rPr lang="eu"/>
              <a:t> la unidad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u" u="sng"/>
              <a:t>KOLORES:                                          </a:t>
            </a:r>
            <a:r>
              <a:rPr b="1" lang="eu"/>
              <a:t>·  </a:t>
            </a:r>
            <a:r>
              <a:rPr lang="eu"/>
              <a:t>Morado                                                                                                    </a:t>
            </a:r>
            <a:r>
              <a:rPr b="1" lang="eu"/>
              <a:t>·  </a:t>
            </a:r>
            <a:r>
              <a:rPr lang="eu"/>
              <a:t>Azul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u"/>
              <a:t>·  </a:t>
            </a:r>
            <a:r>
              <a:rPr lang="eu"/>
              <a:t>Rosa</a:t>
            </a:r>
            <a:r>
              <a:rPr lang="eu"/>
              <a:t>                                                                               </a:t>
            </a:r>
            <a:r>
              <a:rPr b="1" lang="eu"/>
              <a:t>·  </a:t>
            </a:r>
            <a:r>
              <a:rPr lang="eu"/>
              <a:t>Negro</a:t>
            </a:r>
            <a:r>
              <a:rPr lang="eu"/>
              <a:t>                                                      </a:t>
            </a:r>
            <a:r>
              <a:rPr b="1" lang="eu"/>
              <a:t>·  </a:t>
            </a:r>
            <a:r>
              <a:rPr lang="eu"/>
              <a:t>Rojo       </a:t>
            </a:r>
            <a:r>
              <a:rPr lang="eu"/>
              <a:t>                                            </a:t>
            </a:r>
            <a:r>
              <a:rPr b="1" lang="eu"/>
              <a:t>·  </a:t>
            </a:r>
            <a:r>
              <a:rPr lang="eu"/>
              <a:t>Gris</a:t>
            </a:r>
            <a:endParaRPr/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525" y="2401925"/>
            <a:ext cx="2521350" cy="252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