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1"/>
  </p:sldMasterIdLst>
  <p:sldIdLst>
    <p:sldId id="256" r:id="rId2"/>
    <p:sldId id="257" r:id="rId3"/>
    <p:sldId id="274" r:id="rId4"/>
    <p:sldId id="273" r:id="rId5"/>
    <p:sldId id="265" r:id="rId6"/>
    <p:sldId id="264" r:id="rId7"/>
    <p:sldId id="272" r:id="rId8"/>
    <p:sldId id="263" r:id="rId9"/>
    <p:sldId id="271" r:id="rId10"/>
    <p:sldId id="270"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E5FB"/>
    <a:srgbClr val="B2D3F8"/>
    <a:srgbClr val="7EB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2EA1A1-C0AB-84FC-D13A-5206C8C6A31C}" v="644" dt="2020-03-04T11:46:47.759"/>
    <p1510:client id="{74559BA3-0E2E-4C16-9557-896155FBFF31}" v="49" dt="2020-04-29T12:11:57.677"/>
    <p1510:client id="{B349C5B8-4D3F-ADD8-589A-8443F57E5936}" v="1050" dt="2020-03-03T09:32:04.379"/>
    <p1510:client id="{FA934986-DE36-EE9C-D61E-1207BDFB4925}" v="1390" dt="2020-03-09T11:51:10.2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presProps" Target="presProps.xml" Id="rId13" /><Relationship Type="http://schemas.microsoft.com/office/2015/10/relationships/revisionInfo" Target="revisionInfo.xml" Id="rId18"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xml" Id="rId2" /><Relationship Type="http://schemas.openxmlformats.org/officeDocument/2006/relationships/tableStyles" Target="tableStyles.xml" Id="rId16"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4.xml" Id="rId5" /><Relationship Type="http://schemas.openxmlformats.org/officeDocument/2006/relationships/theme" Target="theme/theme1.xml" Id="rId15" /><Relationship Type="http://schemas.openxmlformats.org/officeDocument/2006/relationships/slide" Target="slides/slide9.xml" Id="rId10"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viewProps" Target="viewProps.xml" Id="rId14"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1945982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70795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4/29/2020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005694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smtClean="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52721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7" name="Date Placeholder 6"/>
          <p:cNvSpPr>
            <a:spLocks noGrp="1"/>
          </p:cNvSpPr>
          <p:nvPr>
            <p:ph type="dt" sz="half" idx="10"/>
          </p:nvPr>
        </p:nvSpPr>
        <p:spPr/>
        <p:txBody>
          <a:bodyPr/>
          <a:lstStyle/>
          <a:p>
            <a:fld id="{1160EA64-D806-43AC-9DF2-F8C432F32B4C}" type="datetimeFigureOut">
              <a:rPr lang="en-US" smtClean="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6439628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smtClean="0"/>
              <a:t>4/29/2020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288645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583436" y="3143250"/>
            <a:ext cx="4270248" cy="2596776"/>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7" name="Date Placeholder 6"/>
          <p:cNvSpPr>
            <a:spLocks noGrp="1"/>
          </p:cNvSpPr>
          <p:nvPr>
            <p:ph type="dt" sz="half" idx="10"/>
          </p:nvPr>
        </p:nvSpPr>
        <p:spPr/>
        <p:txBody>
          <a:bodyPr/>
          <a:lstStyle/>
          <a:p>
            <a:fld id="{4F7D4976-E339-4826-83B7-FBD03F55ECF8}" type="datetimeFigureOut">
              <a:rPr lang="en-US" smtClean="0"/>
              <a:t>4/29/2020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‹Nº›</a:t>
            </a:fld>
            <a:endParaRPr lang="en-US" dirty="0"/>
          </a:p>
        </p:txBody>
      </p:sp>
      <p:sp>
        <p:nvSpPr>
          <p:cNvPr id="10" name="Title 9"/>
          <p:cNvSpPr>
            <a:spLocks noGrp="1"/>
          </p:cNvSpPr>
          <p:nvPr>
            <p:ph type="title"/>
          </p:nvPr>
        </p:nvSpPr>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333216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4/29/2020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2713055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4/29/2020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207095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9" name="Date Placeholder 8"/>
          <p:cNvSpPr>
            <a:spLocks noGrp="1"/>
          </p:cNvSpPr>
          <p:nvPr>
            <p:ph type="dt" sz="half" idx="10"/>
          </p:nvPr>
        </p:nvSpPr>
        <p:spPr/>
        <p:txBody>
          <a:bodyPr/>
          <a:lstStyle/>
          <a:p>
            <a:fld id="{D1BE4249-C0D0-4B06-8692-E8BB871AF643}" type="datetimeFigureOut">
              <a:rPr lang="en-US" smtClean="0"/>
              <a:t>4/29/2020</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3883384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smtClean="0"/>
              <a:t>4/29/2020</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smtClean="0"/>
              <a:t>‹Nº›</a:t>
            </a:fld>
            <a:endParaRPr lang="en-US" dirty="0"/>
          </a:p>
        </p:txBody>
      </p:sp>
    </p:spTree>
    <p:extLst>
      <p:ext uri="{BB962C8B-B14F-4D97-AF65-F5344CB8AC3E}">
        <p14:creationId xmlns:p14="http://schemas.microsoft.com/office/powerpoint/2010/main" val="13198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smtClean="0"/>
              <a:t>4/29/2020</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smtClean="0"/>
              <a:pPr/>
              <a:t>‹Nº›</a:t>
            </a:fld>
            <a:endParaRPr lang="en-US" dirty="0"/>
          </a:p>
        </p:txBody>
      </p:sp>
    </p:spTree>
    <p:extLst>
      <p:ext uri="{BB962C8B-B14F-4D97-AF65-F5344CB8AC3E}">
        <p14:creationId xmlns:p14="http://schemas.microsoft.com/office/powerpoint/2010/main" val="101016347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90">
          <a:fgClr>
            <a:srgbClr val="B2D3F8"/>
          </a:fgClr>
          <a:bgClr>
            <a:schemeClr val="bg1"/>
          </a:bgClr>
        </a:patt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1600200" y="2485218"/>
            <a:ext cx="8991600" cy="1645920"/>
          </a:xfrm>
        </p:spPr>
        <p:txBody>
          <a:bodyPr>
            <a:noAutofit/>
          </a:bodyPr>
          <a:lstStyle/>
          <a:p>
            <a:r>
              <a:rPr lang="es-ES" sz="6600" dirty="0">
                <a:latin typeface="Bodoni MT" panose="02070603080606020203" pitchFamily="18" charset="0"/>
              </a:rPr>
              <a:t>CATÁLOGO</a:t>
            </a:r>
            <a:r>
              <a:rPr lang="es-ES" sz="5400" dirty="0">
                <a:latin typeface="Bodoni MT" panose="02070603080606020203" pitchFamily="18" charset="0"/>
              </a:rPr>
              <a:t> </a:t>
            </a:r>
            <a:r>
              <a:rPr lang="es-ES" sz="4000" dirty="0">
                <a:latin typeface="Bodoni MT" panose="02070603080606020203" pitchFamily="18" charset="0"/>
              </a:rPr>
              <a:t>NATURLACIANA 2020</a:t>
            </a:r>
          </a:p>
        </p:txBody>
      </p:sp>
    </p:spTree>
    <p:extLst>
      <p:ext uri="{BB962C8B-B14F-4D97-AF65-F5344CB8AC3E}">
        <p14:creationId xmlns:p14="http://schemas.microsoft.com/office/powerpoint/2010/main" val="1105130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0948" y="1329705"/>
            <a:ext cx="5716897" cy="5402359"/>
          </a:xfrm>
        </p:spPr>
        <p:txBody>
          <a:bodyPr vert="horz" lIns="91440" tIns="45720" rIns="91440" bIns="45720" rtlCol="0" anchor="t">
            <a:normAutofit/>
          </a:bodyPr>
          <a:lstStyle/>
          <a:p>
            <a:r>
              <a:rPr lang="es-ES" sz="1900" b="1" dirty="0"/>
              <a:t>GALLETAS DE MANTEQUILLA:</a:t>
            </a:r>
          </a:p>
          <a:p>
            <a:pPr marL="0" indent="0">
              <a:buNone/>
            </a:pPr>
            <a:r>
              <a:rPr lang="es-ES" sz="1900" b="1" dirty="0">
                <a:ea typeface="+mn-lt"/>
                <a:cs typeface="+mn-lt"/>
              </a:rPr>
              <a:t>I</a:t>
            </a:r>
            <a:r>
              <a:rPr lang="es-ES" sz="1900" dirty="0">
                <a:ea typeface="+mn-lt"/>
                <a:cs typeface="+mn-lt"/>
              </a:rPr>
              <a:t>NGREDIENTES:</a:t>
            </a:r>
            <a:endParaRPr lang="en-US" sz="1900">
              <a:ea typeface="+mn-lt"/>
              <a:cs typeface="+mn-lt"/>
            </a:endParaRPr>
          </a:p>
          <a:p>
            <a:pPr marL="0" indent="0">
              <a:buNone/>
            </a:pPr>
            <a:r>
              <a:rPr lang="es-ES" sz="1900" dirty="0">
                <a:ea typeface="+mn-lt"/>
                <a:cs typeface="+mn-lt"/>
              </a:rPr>
              <a:t>- Harina de trigo</a:t>
            </a:r>
            <a:endParaRPr lang="en-US" sz="1900">
              <a:ea typeface="+mn-lt"/>
              <a:cs typeface="+mn-lt"/>
            </a:endParaRPr>
          </a:p>
          <a:p>
            <a:pPr marL="0" indent="0">
              <a:buNone/>
            </a:pPr>
            <a:r>
              <a:rPr lang="es-ES" sz="1900" dirty="0">
                <a:ea typeface="+mn-lt"/>
                <a:cs typeface="+mn-lt"/>
              </a:rPr>
              <a:t>- Azúcar</a:t>
            </a:r>
            <a:endParaRPr lang="en-US" sz="1900">
              <a:ea typeface="+mn-lt"/>
              <a:cs typeface="+mn-lt"/>
            </a:endParaRPr>
          </a:p>
          <a:p>
            <a:pPr marL="0" indent="0">
              <a:buNone/>
            </a:pPr>
            <a:r>
              <a:rPr lang="es-ES" sz="1900" dirty="0">
                <a:ea typeface="+mn-lt"/>
                <a:cs typeface="+mn-lt"/>
              </a:rPr>
              <a:t>-Mantequilla</a:t>
            </a:r>
            <a:endParaRPr lang="en-US" sz="1900">
              <a:ea typeface="+mn-lt"/>
              <a:cs typeface="+mn-lt"/>
            </a:endParaRPr>
          </a:p>
          <a:p>
            <a:pPr marL="0" indent="0">
              <a:buNone/>
            </a:pPr>
            <a:r>
              <a:rPr lang="es-ES" sz="1900" dirty="0">
                <a:ea typeface="+mn-lt"/>
                <a:cs typeface="+mn-lt"/>
              </a:rPr>
              <a:t>-Huevo</a:t>
            </a:r>
          </a:p>
          <a:p>
            <a:pPr marL="0" indent="0">
              <a:buNone/>
            </a:pPr>
            <a:r>
              <a:rPr lang="es-ES" sz="1900" dirty="0"/>
              <a:t>Precio...........................2€</a:t>
            </a:r>
          </a:p>
          <a:p>
            <a:pPr marL="0" indent="0">
              <a:buNone/>
            </a:pPr>
            <a:r>
              <a:rPr lang="es-ES" sz="1900" dirty="0"/>
              <a:t>(18 unidades, 350gr)</a:t>
            </a:r>
          </a:p>
        </p:txBody>
      </p:sp>
      <p:pic>
        <p:nvPicPr>
          <p:cNvPr id="6" name="Imagen 6">
            <a:extLst>
              <a:ext uri="{FF2B5EF4-FFF2-40B4-BE49-F238E27FC236}">
                <a16:creationId xmlns:a16="http://schemas.microsoft.com/office/drawing/2014/main" id="{CADC9459-DF49-4573-A8CB-F1A6130F8A17}"/>
              </a:ext>
            </a:extLst>
          </p:cNvPr>
          <p:cNvPicPr>
            <a:picLocks noChangeAspect="1"/>
          </p:cNvPicPr>
          <p:nvPr/>
        </p:nvPicPr>
        <p:blipFill>
          <a:blip r:embed="rId2"/>
          <a:stretch>
            <a:fillRect/>
          </a:stretch>
        </p:blipFill>
        <p:spPr>
          <a:xfrm>
            <a:off x="8649418" y="503750"/>
            <a:ext cx="2585050" cy="3363217"/>
          </a:xfrm>
          <a:prstGeom prst="rect">
            <a:avLst/>
          </a:prstGeom>
        </p:spPr>
      </p:pic>
      <p:pic>
        <p:nvPicPr>
          <p:cNvPr id="8" name="Imagen 8" descr="Imagen que contiene cesta, caliente, tabla, comida&#10;&#10;Descripción generada con confianza muy alta">
            <a:extLst>
              <a:ext uri="{FF2B5EF4-FFF2-40B4-BE49-F238E27FC236}">
                <a16:creationId xmlns:a16="http://schemas.microsoft.com/office/drawing/2014/main" id="{C0005910-53BE-4FB3-98A8-325A0CE71C06}"/>
              </a:ext>
            </a:extLst>
          </p:cNvPr>
          <p:cNvPicPr>
            <a:picLocks noChangeAspect="1"/>
          </p:cNvPicPr>
          <p:nvPr/>
        </p:nvPicPr>
        <p:blipFill>
          <a:blip r:embed="rId3"/>
          <a:stretch>
            <a:fillRect/>
          </a:stretch>
        </p:blipFill>
        <p:spPr>
          <a:xfrm>
            <a:off x="5759570" y="3062921"/>
            <a:ext cx="2743200" cy="3578877"/>
          </a:xfrm>
          <a:prstGeom prst="rect">
            <a:avLst/>
          </a:prstGeom>
        </p:spPr>
      </p:pic>
    </p:spTree>
    <p:extLst>
      <p:ext uri="{BB962C8B-B14F-4D97-AF65-F5344CB8AC3E}">
        <p14:creationId xmlns:p14="http://schemas.microsoft.com/office/powerpoint/2010/main" val="188742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24080" y="1085290"/>
            <a:ext cx="3890973" cy="4856020"/>
          </a:xfrm>
        </p:spPr>
        <p:txBody>
          <a:bodyPr vert="horz" lIns="91440" tIns="45720" rIns="91440" bIns="45720" rtlCol="0" anchor="t">
            <a:normAutofit/>
          </a:bodyPr>
          <a:lstStyle/>
          <a:p>
            <a:r>
              <a:rPr lang="es-ES" sz="1900" b="1" dirty="0">
                <a:ea typeface="+mn-lt"/>
                <a:cs typeface="+mn-lt"/>
              </a:rPr>
              <a:t>MAGDALENAS ARTESANAS:</a:t>
            </a:r>
            <a:endParaRPr lang="en-US" sz="1900">
              <a:ea typeface="+mn-lt"/>
              <a:cs typeface="+mn-lt"/>
            </a:endParaRPr>
          </a:p>
          <a:p>
            <a:pPr marL="0" indent="0">
              <a:buNone/>
            </a:pPr>
            <a:r>
              <a:rPr lang="es-ES" sz="1900" dirty="0">
                <a:ea typeface="+mn-lt"/>
                <a:cs typeface="+mn-lt"/>
              </a:rPr>
              <a:t>INGREDIENTES:</a:t>
            </a:r>
            <a:endParaRPr lang="en-US" sz="1900">
              <a:ea typeface="+mn-lt"/>
              <a:cs typeface="+mn-lt"/>
            </a:endParaRPr>
          </a:p>
          <a:p>
            <a:pPr marL="0" indent="0">
              <a:buNone/>
            </a:pPr>
            <a:r>
              <a:rPr lang="es-ES" sz="1900" dirty="0">
                <a:ea typeface="+mn-lt"/>
                <a:cs typeface="+mn-lt"/>
              </a:rPr>
              <a:t>- Harina de trigo</a:t>
            </a:r>
            <a:endParaRPr lang="en-US" sz="1900">
              <a:ea typeface="+mn-lt"/>
              <a:cs typeface="+mn-lt"/>
            </a:endParaRPr>
          </a:p>
          <a:p>
            <a:pPr marL="0" indent="0">
              <a:buNone/>
            </a:pPr>
            <a:r>
              <a:rPr lang="es-ES" sz="1900" dirty="0">
                <a:ea typeface="+mn-lt"/>
                <a:cs typeface="+mn-lt"/>
              </a:rPr>
              <a:t>-Azúcar</a:t>
            </a:r>
            <a:endParaRPr lang="en-US" sz="1900">
              <a:ea typeface="+mn-lt"/>
              <a:cs typeface="+mn-lt"/>
            </a:endParaRPr>
          </a:p>
          <a:p>
            <a:pPr marL="0" indent="0">
              <a:buNone/>
            </a:pPr>
            <a:r>
              <a:rPr lang="es-ES" sz="1900" dirty="0">
                <a:ea typeface="+mn-lt"/>
                <a:cs typeface="+mn-lt"/>
              </a:rPr>
              <a:t>-Huevo</a:t>
            </a:r>
            <a:endParaRPr lang="en-US" sz="1900">
              <a:ea typeface="+mn-lt"/>
              <a:cs typeface="+mn-lt"/>
            </a:endParaRPr>
          </a:p>
          <a:p>
            <a:pPr marL="0" indent="0">
              <a:buNone/>
            </a:pPr>
            <a:r>
              <a:rPr lang="es-ES" sz="1900" dirty="0">
                <a:ea typeface="+mn-lt"/>
                <a:cs typeface="+mn-lt"/>
              </a:rPr>
              <a:t>-Leche</a:t>
            </a:r>
            <a:endParaRPr lang="en-US" sz="1900">
              <a:ea typeface="+mn-lt"/>
              <a:cs typeface="+mn-lt"/>
            </a:endParaRPr>
          </a:p>
          <a:p>
            <a:pPr marL="0" indent="0">
              <a:buNone/>
            </a:pPr>
            <a:r>
              <a:rPr lang="es-ES" sz="1900" dirty="0">
                <a:ea typeface="+mn-lt"/>
                <a:cs typeface="+mn-lt"/>
              </a:rPr>
              <a:t>-Aceite de Girasol</a:t>
            </a:r>
          </a:p>
          <a:p>
            <a:pPr marL="0" indent="0">
              <a:buNone/>
            </a:pPr>
            <a:endParaRPr lang="es-ES" sz="1900" dirty="0"/>
          </a:p>
          <a:p>
            <a:pPr marL="0" indent="0">
              <a:buNone/>
            </a:pPr>
            <a:r>
              <a:rPr lang="es-ES" sz="1900" dirty="0"/>
              <a:t>Precio........................1,5€</a:t>
            </a:r>
          </a:p>
          <a:p>
            <a:pPr marL="0" indent="0">
              <a:buNone/>
            </a:pPr>
            <a:r>
              <a:rPr lang="es-ES" sz="1900" dirty="0"/>
              <a:t>(12 unidades, 350gr)</a:t>
            </a:r>
          </a:p>
        </p:txBody>
      </p:sp>
      <p:pic>
        <p:nvPicPr>
          <p:cNvPr id="4" name="Imagen 4" descr="Imagen que contiene pastel, alimentos, tabla, plato&#10;&#10;Descripción generada con confianza muy alta">
            <a:extLst>
              <a:ext uri="{FF2B5EF4-FFF2-40B4-BE49-F238E27FC236}">
                <a16:creationId xmlns:a16="http://schemas.microsoft.com/office/drawing/2014/main" id="{BA45D912-0D8E-4B09-B7CD-6C71F5AA4009}"/>
              </a:ext>
            </a:extLst>
          </p:cNvPr>
          <p:cNvPicPr>
            <a:picLocks noChangeAspect="1"/>
          </p:cNvPicPr>
          <p:nvPr/>
        </p:nvPicPr>
        <p:blipFill>
          <a:blip r:embed="rId2"/>
          <a:stretch>
            <a:fillRect/>
          </a:stretch>
        </p:blipFill>
        <p:spPr>
          <a:xfrm>
            <a:off x="5817079" y="1194703"/>
            <a:ext cx="2743200" cy="3433425"/>
          </a:xfrm>
          <a:prstGeom prst="rect">
            <a:avLst/>
          </a:prstGeom>
        </p:spPr>
      </p:pic>
      <p:pic>
        <p:nvPicPr>
          <p:cNvPr id="6" name="Imagen 6" descr="Imagen que contiene plátano, hombre, vistiendo, sostener&#10;&#10;Descripción generada con confianza muy alta">
            <a:extLst>
              <a:ext uri="{FF2B5EF4-FFF2-40B4-BE49-F238E27FC236}">
                <a16:creationId xmlns:a16="http://schemas.microsoft.com/office/drawing/2014/main" id="{68CEC5F3-95D4-4057-AA26-6BB5349F6425}"/>
              </a:ext>
            </a:extLst>
          </p:cNvPr>
          <p:cNvPicPr>
            <a:picLocks noChangeAspect="1"/>
          </p:cNvPicPr>
          <p:nvPr/>
        </p:nvPicPr>
        <p:blipFill>
          <a:blip r:embed="rId3"/>
          <a:stretch>
            <a:fillRect/>
          </a:stretch>
        </p:blipFill>
        <p:spPr>
          <a:xfrm>
            <a:off x="8750060" y="3019828"/>
            <a:ext cx="2743200" cy="3377514"/>
          </a:xfrm>
          <a:prstGeom prst="rect">
            <a:avLst/>
          </a:prstGeom>
        </p:spPr>
      </p:pic>
    </p:spTree>
    <p:extLst>
      <p:ext uri="{BB962C8B-B14F-4D97-AF65-F5344CB8AC3E}">
        <p14:creationId xmlns:p14="http://schemas.microsoft.com/office/powerpoint/2010/main" val="2261339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Mermeladas “casa geles”</a:t>
            </a:r>
          </a:p>
        </p:txBody>
      </p:sp>
      <p:pic>
        <p:nvPicPr>
          <p:cNvPr id="6" name="Marcador de contenido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5750584" y="2411464"/>
            <a:ext cx="4890190" cy="3023934"/>
          </a:xfrm>
        </p:spPr>
      </p:pic>
      <p:sp>
        <p:nvSpPr>
          <p:cNvPr id="5" name="Marcador de contenido 4"/>
          <p:cNvSpPr>
            <a:spLocks noGrp="1"/>
          </p:cNvSpPr>
          <p:nvPr>
            <p:ph sz="half" idx="2"/>
          </p:nvPr>
        </p:nvSpPr>
        <p:spPr>
          <a:xfrm>
            <a:off x="1115556" y="2604701"/>
            <a:ext cx="4356507" cy="3835227"/>
          </a:xfrm>
        </p:spPr>
        <p:txBody>
          <a:bodyPr vert="horz" lIns="91440" tIns="45720" rIns="91440" bIns="45720" rtlCol="0" anchor="t">
            <a:normAutofit fontScale="92500" lnSpcReduction="20000"/>
          </a:bodyPr>
          <a:lstStyle/>
          <a:p>
            <a:pPr marL="0" indent="0">
              <a:spcBef>
                <a:spcPts val="600"/>
              </a:spcBef>
              <a:buNone/>
            </a:pPr>
            <a:r>
              <a:rPr lang="es-ES" sz="2000" b="1" dirty="0">
                <a:solidFill>
                  <a:srgbClr val="262626"/>
                </a:solidFill>
              </a:rPr>
              <a:t>SABORES FRUTAS DEL BOSQUE:</a:t>
            </a:r>
            <a:endParaRPr lang="es-ES" b="1" dirty="0"/>
          </a:p>
          <a:p>
            <a:pPr>
              <a:spcBef>
                <a:spcPts val="600"/>
              </a:spcBef>
            </a:pPr>
            <a:r>
              <a:rPr lang="es-ES" sz="2000" dirty="0">
                <a:solidFill>
                  <a:srgbClr val="262626"/>
                </a:solidFill>
              </a:rPr>
              <a:t>Arándano.</a:t>
            </a:r>
          </a:p>
          <a:p>
            <a:pPr>
              <a:spcBef>
                <a:spcPts val="600"/>
              </a:spcBef>
            </a:pPr>
            <a:r>
              <a:rPr lang="es-ES" sz="2000" dirty="0">
                <a:solidFill>
                  <a:srgbClr val="262626"/>
                </a:solidFill>
              </a:rPr>
              <a:t>Mora.</a:t>
            </a:r>
          </a:p>
          <a:p>
            <a:pPr>
              <a:spcBef>
                <a:spcPts val="600"/>
              </a:spcBef>
            </a:pPr>
            <a:r>
              <a:rPr lang="es-ES" sz="2000" dirty="0">
                <a:solidFill>
                  <a:srgbClr val="262626"/>
                </a:solidFill>
              </a:rPr>
              <a:t>Mora y frambuesa.</a:t>
            </a:r>
          </a:p>
          <a:p>
            <a:pPr>
              <a:spcBef>
                <a:spcPts val="600"/>
              </a:spcBef>
            </a:pPr>
            <a:r>
              <a:rPr lang="es-ES" sz="2000" dirty="0">
                <a:solidFill>
                  <a:srgbClr val="262626"/>
                </a:solidFill>
              </a:rPr>
              <a:t>Frambuesa.</a:t>
            </a:r>
          </a:p>
          <a:p>
            <a:pPr>
              <a:spcBef>
                <a:spcPts val="600"/>
              </a:spcBef>
            </a:pPr>
            <a:r>
              <a:rPr lang="es-ES" sz="2000" dirty="0">
                <a:solidFill>
                  <a:srgbClr val="262626"/>
                </a:solidFill>
              </a:rPr>
              <a:t>Frambuesa y grosella negra.</a:t>
            </a:r>
          </a:p>
          <a:p>
            <a:pPr>
              <a:spcBef>
                <a:spcPts val="600"/>
              </a:spcBef>
            </a:pPr>
            <a:r>
              <a:rPr lang="es-ES" sz="2000" dirty="0">
                <a:solidFill>
                  <a:srgbClr val="262626"/>
                </a:solidFill>
              </a:rPr>
              <a:t>Grosella.</a:t>
            </a:r>
          </a:p>
          <a:p>
            <a:pPr>
              <a:spcBef>
                <a:spcPts val="600"/>
              </a:spcBef>
            </a:pPr>
            <a:r>
              <a:rPr lang="es-ES" sz="2000" dirty="0">
                <a:solidFill>
                  <a:srgbClr val="262626"/>
                </a:solidFill>
              </a:rPr>
              <a:t>Capricho de verano.</a:t>
            </a:r>
          </a:p>
          <a:p>
            <a:pPr>
              <a:spcBef>
                <a:spcPts val="600"/>
              </a:spcBef>
            </a:pPr>
            <a:r>
              <a:rPr lang="es-ES" sz="2000" dirty="0">
                <a:solidFill>
                  <a:srgbClr val="262626"/>
                </a:solidFill>
              </a:rPr>
              <a:t>Fresa.</a:t>
            </a:r>
          </a:p>
          <a:p>
            <a:pPr>
              <a:spcBef>
                <a:spcPts val="600"/>
              </a:spcBef>
            </a:pPr>
            <a:r>
              <a:rPr lang="es-ES" sz="2000" dirty="0">
                <a:solidFill>
                  <a:srgbClr val="262626"/>
                </a:solidFill>
              </a:rPr>
              <a:t>Fresón.</a:t>
            </a:r>
          </a:p>
          <a:p>
            <a:pPr>
              <a:spcBef>
                <a:spcPts val="600"/>
              </a:spcBef>
            </a:pPr>
            <a:r>
              <a:rPr lang="es-ES" sz="2000" dirty="0">
                <a:solidFill>
                  <a:srgbClr val="262626"/>
                </a:solidFill>
              </a:rPr>
              <a:t>Fresitas con nueces.</a:t>
            </a:r>
          </a:p>
          <a:p>
            <a:pPr>
              <a:spcBef>
                <a:spcPts val="600"/>
              </a:spcBef>
            </a:pPr>
            <a:r>
              <a:rPr lang="es-ES" sz="2000" dirty="0">
                <a:solidFill>
                  <a:srgbClr val="262626"/>
                </a:solidFill>
              </a:rPr>
              <a:t>Saúco.</a:t>
            </a:r>
          </a:p>
          <a:p>
            <a:pPr marL="0" indent="0">
              <a:buNone/>
            </a:pPr>
            <a:endParaRPr lang="es-ES" sz="2000" dirty="0">
              <a:solidFill>
                <a:srgbClr val="000000"/>
              </a:solidFill>
            </a:endParaRPr>
          </a:p>
          <a:p>
            <a:pPr marL="0" indent="0">
              <a:buNone/>
            </a:pPr>
            <a:endParaRPr lang="es-ES" sz="2000" dirty="0">
              <a:solidFill>
                <a:srgbClr val="262626"/>
              </a:solidFill>
            </a:endParaRPr>
          </a:p>
          <a:p>
            <a:endParaRPr lang="es-ES" sz="2000" dirty="0"/>
          </a:p>
        </p:txBody>
      </p:sp>
      <p:sp>
        <p:nvSpPr>
          <p:cNvPr id="3" name="CuadroTexto 2">
            <a:extLst>
              <a:ext uri="{FF2B5EF4-FFF2-40B4-BE49-F238E27FC236}">
                <a16:creationId xmlns:a16="http://schemas.microsoft.com/office/drawing/2014/main" id="{624395CE-95FF-4F90-99AD-B69164FF13B8}"/>
              </a:ext>
            </a:extLst>
          </p:cNvPr>
          <p:cNvSpPr txBox="1"/>
          <p:nvPr/>
        </p:nvSpPr>
        <p:spPr>
          <a:xfrm>
            <a:off x="6291533" y="5658930"/>
            <a:ext cx="4583501"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200" dirty="0"/>
              <a:t>Precio unitario.........................3,5€</a:t>
            </a:r>
          </a:p>
        </p:txBody>
      </p:sp>
    </p:spTree>
    <p:extLst>
      <p:ext uri="{BB962C8B-B14F-4D97-AF65-F5344CB8AC3E}">
        <p14:creationId xmlns:p14="http://schemas.microsoft.com/office/powerpoint/2010/main" val="499411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0BAFC0A5-1A2C-466B-9490-C0246CAAB664}"/>
              </a:ext>
            </a:extLst>
          </p:cNvPr>
          <p:cNvSpPr>
            <a:spLocks noGrp="1"/>
          </p:cNvSpPr>
          <p:nvPr>
            <p:ph sz="half" idx="2"/>
          </p:nvPr>
        </p:nvSpPr>
        <p:spPr>
          <a:xfrm>
            <a:off x="4354241" y="1818536"/>
            <a:ext cx="3565757" cy="4295302"/>
          </a:xfrm>
        </p:spPr>
        <p:txBody>
          <a:bodyPr vert="horz" lIns="91440" tIns="45720" rIns="91440" bIns="45720" rtlCol="0" anchor="t">
            <a:normAutofit/>
          </a:bodyPr>
          <a:lstStyle/>
          <a:p>
            <a:pPr marL="0" indent="0">
              <a:buNone/>
            </a:pPr>
            <a:r>
              <a:rPr lang="es-ES" dirty="0"/>
              <a:t>CLÁSICAS:</a:t>
            </a:r>
          </a:p>
          <a:p>
            <a:pPr marL="285750" indent="-285750"/>
            <a:r>
              <a:rPr lang="es-ES" dirty="0"/>
              <a:t>Melocotón.</a:t>
            </a:r>
          </a:p>
          <a:p>
            <a:pPr marL="285750" indent="-285750"/>
            <a:r>
              <a:rPr lang="es-ES" dirty="0"/>
              <a:t>Ciruela.</a:t>
            </a:r>
          </a:p>
          <a:p>
            <a:pPr marL="285750" indent="-285750"/>
            <a:r>
              <a:rPr lang="es-ES" dirty="0"/>
              <a:t>Pera con melocotón.</a:t>
            </a:r>
          </a:p>
          <a:p>
            <a:pPr marL="285750" indent="-285750"/>
            <a:r>
              <a:rPr lang="es-ES" dirty="0"/>
              <a:t>Manzana y pera con canela.</a:t>
            </a:r>
          </a:p>
          <a:p>
            <a:pPr marL="285750" indent="-285750"/>
            <a:r>
              <a:rPr lang="es-ES" dirty="0"/>
              <a:t>Pera con chocolate.</a:t>
            </a:r>
          </a:p>
          <a:p>
            <a:pPr marL="285750" indent="-285750"/>
            <a:r>
              <a:rPr lang="es-ES" dirty="0"/>
              <a:t>Higo.</a:t>
            </a:r>
          </a:p>
          <a:p>
            <a:pPr marL="285750" indent="-285750"/>
            <a:r>
              <a:rPr lang="es-ES" dirty="0"/>
              <a:t>Ciruela claudia con higos.</a:t>
            </a:r>
          </a:p>
          <a:p>
            <a:pPr marL="285750" indent="-285750"/>
            <a:r>
              <a:rPr lang="es-ES" dirty="0"/>
              <a:t>Rapsodia de frutas.</a:t>
            </a:r>
          </a:p>
        </p:txBody>
      </p:sp>
      <p:sp>
        <p:nvSpPr>
          <p:cNvPr id="8" name="Marcador de contenido 7">
            <a:extLst>
              <a:ext uri="{FF2B5EF4-FFF2-40B4-BE49-F238E27FC236}">
                <a16:creationId xmlns:a16="http://schemas.microsoft.com/office/drawing/2014/main" id="{596E4C89-4DCD-4A1E-B27F-6698E95CC096}"/>
              </a:ext>
            </a:extLst>
          </p:cNvPr>
          <p:cNvSpPr>
            <a:spLocks noGrp="1"/>
          </p:cNvSpPr>
          <p:nvPr>
            <p:ph sz="half" idx="1"/>
          </p:nvPr>
        </p:nvSpPr>
        <p:spPr>
          <a:xfrm>
            <a:off x="819912" y="1818535"/>
            <a:ext cx="3423506" cy="4999793"/>
          </a:xfrm>
        </p:spPr>
        <p:txBody>
          <a:bodyPr vert="horz" lIns="91440" tIns="45720" rIns="91440" bIns="45720" rtlCol="0" anchor="t">
            <a:normAutofit/>
          </a:bodyPr>
          <a:lstStyle/>
          <a:p>
            <a:pPr marL="0" indent="0">
              <a:buNone/>
            </a:pPr>
            <a:r>
              <a:rPr lang="es-ES" dirty="0"/>
              <a:t>NUEVOS SABORES:</a:t>
            </a:r>
          </a:p>
          <a:p>
            <a:pPr marL="285750" indent="-285750"/>
            <a:r>
              <a:rPr lang="es-ES" dirty="0"/>
              <a:t>Tomate.</a:t>
            </a:r>
          </a:p>
          <a:p>
            <a:pPr marL="285750" indent="-285750"/>
            <a:r>
              <a:rPr lang="es-ES" dirty="0"/>
              <a:t>Tomate verde,</a:t>
            </a:r>
          </a:p>
          <a:p>
            <a:pPr marL="285750" indent="-285750"/>
            <a:r>
              <a:rPr lang="es-ES" dirty="0"/>
              <a:t>Tomate con menta.</a:t>
            </a:r>
          </a:p>
          <a:p>
            <a:pPr marL="285750" indent="-285750"/>
            <a:r>
              <a:rPr lang="es-ES" dirty="0"/>
              <a:t>Zanahoria.</a:t>
            </a:r>
          </a:p>
          <a:p>
            <a:pPr marL="285750" indent="-285750"/>
            <a:r>
              <a:rPr lang="es-ES" dirty="0"/>
              <a:t>Calabacín.</a:t>
            </a:r>
          </a:p>
          <a:p>
            <a:pPr marL="285750" indent="-285750"/>
            <a:r>
              <a:rPr lang="es-ES" dirty="0"/>
              <a:t>Calabaza con almendra.</a:t>
            </a:r>
          </a:p>
          <a:p>
            <a:pPr marL="285750" indent="-285750"/>
            <a:r>
              <a:rPr lang="es-ES" dirty="0"/>
              <a:t>Cebolla.</a:t>
            </a:r>
          </a:p>
          <a:p>
            <a:pPr marL="285750" indent="-285750"/>
            <a:r>
              <a:rPr lang="es-ES"/>
              <a:t>Pimientos.</a:t>
            </a:r>
            <a:endParaRPr lang="es-ES" dirty="0"/>
          </a:p>
        </p:txBody>
      </p:sp>
      <p:sp>
        <p:nvSpPr>
          <p:cNvPr id="9" name="CuadroTexto 8">
            <a:extLst>
              <a:ext uri="{FF2B5EF4-FFF2-40B4-BE49-F238E27FC236}">
                <a16:creationId xmlns:a16="http://schemas.microsoft.com/office/drawing/2014/main" id="{069710DF-5432-45AD-9CDF-5E474BCA22CF}"/>
              </a:ext>
            </a:extLst>
          </p:cNvPr>
          <p:cNvSpPr txBox="1"/>
          <p:nvPr/>
        </p:nvSpPr>
        <p:spPr>
          <a:xfrm>
            <a:off x="8232475" y="1820173"/>
            <a:ext cx="3533954"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dirty="0"/>
              <a:t>CON MIEL:</a:t>
            </a:r>
          </a:p>
          <a:p>
            <a:pPr marL="285750" indent="-285750">
              <a:buFont typeface="Arial"/>
              <a:buChar char="•"/>
            </a:pPr>
            <a:r>
              <a:rPr lang="es-ES" dirty="0"/>
              <a:t>Tomate.</a:t>
            </a:r>
          </a:p>
          <a:p>
            <a:pPr marL="285750" indent="-285750">
              <a:buFont typeface="Arial"/>
              <a:buChar char="•"/>
            </a:pPr>
            <a:r>
              <a:rPr lang="es-ES" dirty="0"/>
              <a:t>Mora.</a:t>
            </a:r>
          </a:p>
          <a:p>
            <a:pPr marL="285750" indent="-285750">
              <a:buFont typeface="Arial"/>
              <a:buChar char="•"/>
            </a:pPr>
            <a:r>
              <a:rPr lang="es-ES" dirty="0"/>
              <a:t>Higo.</a:t>
            </a:r>
          </a:p>
          <a:p>
            <a:pPr marL="285750" indent="-285750">
              <a:buFont typeface="Arial"/>
              <a:buChar char="•"/>
            </a:pPr>
            <a:r>
              <a:rPr lang="es-ES" dirty="0"/>
              <a:t>Fresa.</a:t>
            </a:r>
          </a:p>
          <a:p>
            <a:pPr marL="285750" indent="-285750">
              <a:buFont typeface="Arial"/>
              <a:buChar char="•"/>
            </a:pPr>
            <a:r>
              <a:rPr lang="es-ES" dirty="0"/>
              <a:t>Ciruela.</a:t>
            </a:r>
          </a:p>
          <a:p>
            <a:pPr marL="285750" indent="-285750">
              <a:buFont typeface="Arial"/>
              <a:buChar char="•"/>
            </a:pPr>
            <a:endParaRPr lang="es-ES" dirty="0"/>
          </a:p>
          <a:p>
            <a:endParaRPr lang="es-ES" dirty="0"/>
          </a:p>
          <a:p>
            <a:r>
              <a:rPr lang="es-ES" dirty="0"/>
              <a:t>SIN AZÚCAR:</a:t>
            </a:r>
          </a:p>
          <a:p>
            <a:pPr marL="285750" indent="-285750">
              <a:buFont typeface="Arial"/>
              <a:buChar char="•"/>
            </a:pPr>
            <a:r>
              <a:rPr lang="es-ES" dirty="0"/>
              <a:t>Pera.</a:t>
            </a:r>
          </a:p>
          <a:p>
            <a:pPr marL="285750" indent="-285750">
              <a:buFont typeface="Arial"/>
              <a:buChar char="•"/>
            </a:pPr>
            <a:r>
              <a:rPr lang="es-ES" dirty="0"/>
              <a:t>Ciruela con menta.</a:t>
            </a:r>
          </a:p>
          <a:p>
            <a:pPr marL="285750" indent="-285750">
              <a:buFont typeface="Arial"/>
              <a:buChar char="•"/>
            </a:pPr>
            <a:r>
              <a:rPr lang="es-ES" dirty="0"/>
              <a:t>Melocotón.</a:t>
            </a:r>
          </a:p>
          <a:p>
            <a:pPr marL="285750" indent="-285750">
              <a:buFont typeface="Arial"/>
              <a:buChar char="•"/>
            </a:pPr>
            <a:r>
              <a:rPr lang="es-ES" dirty="0"/>
              <a:t>Fresa.</a:t>
            </a:r>
          </a:p>
        </p:txBody>
      </p:sp>
      <p:sp>
        <p:nvSpPr>
          <p:cNvPr id="2" name="CuadroTexto 1">
            <a:extLst>
              <a:ext uri="{FF2B5EF4-FFF2-40B4-BE49-F238E27FC236}">
                <a16:creationId xmlns:a16="http://schemas.microsoft.com/office/drawing/2014/main" id="{456EF465-AEF3-4AC4-B264-BBFBFD655EC3}"/>
              </a:ext>
            </a:extLst>
          </p:cNvPr>
          <p:cNvSpPr txBox="1"/>
          <p:nvPr/>
        </p:nvSpPr>
        <p:spPr>
          <a:xfrm>
            <a:off x="756249" y="1173192"/>
            <a:ext cx="50435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000" b="1" dirty="0"/>
              <a:t>OTROS SABORES</a:t>
            </a:r>
          </a:p>
        </p:txBody>
      </p:sp>
    </p:spTree>
    <p:extLst>
      <p:ext uri="{BB962C8B-B14F-4D97-AF65-F5344CB8AC3E}">
        <p14:creationId xmlns:p14="http://schemas.microsoft.com/office/powerpoint/2010/main" val="58479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560711-443A-496B-9BBC-590C042AC6BD}"/>
              </a:ext>
            </a:extLst>
          </p:cNvPr>
          <p:cNvSpPr>
            <a:spLocks noGrp="1"/>
          </p:cNvSpPr>
          <p:nvPr>
            <p:ph type="title"/>
          </p:nvPr>
        </p:nvSpPr>
        <p:spPr/>
        <p:txBody>
          <a:bodyPr/>
          <a:lstStyle/>
          <a:p>
            <a:r>
              <a:rPr lang="es-ES" dirty="0"/>
              <a:t>MIEL</a:t>
            </a:r>
          </a:p>
        </p:txBody>
      </p:sp>
      <p:sp>
        <p:nvSpPr>
          <p:cNvPr id="3" name="Marcador de contenido 2">
            <a:extLst>
              <a:ext uri="{FF2B5EF4-FFF2-40B4-BE49-F238E27FC236}">
                <a16:creationId xmlns:a16="http://schemas.microsoft.com/office/drawing/2014/main" id="{36E620A0-E6E5-4342-BBDE-D87FED9DE2EB}"/>
              </a:ext>
            </a:extLst>
          </p:cNvPr>
          <p:cNvSpPr>
            <a:spLocks noGrp="1"/>
          </p:cNvSpPr>
          <p:nvPr>
            <p:ph sz="half" idx="1"/>
          </p:nvPr>
        </p:nvSpPr>
        <p:spPr>
          <a:xfrm>
            <a:off x="1064328" y="2652421"/>
            <a:ext cx="6629656" cy="3504547"/>
          </a:xfrm>
        </p:spPr>
        <p:txBody>
          <a:bodyPr vert="horz" lIns="91440" tIns="45720" rIns="91440" bIns="45720" rtlCol="0" anchor="t">
            <a:normAutofit lnSpcReduction="10000"/>
          </a:bodyPr>
          <a:lstStyle/>
          <a:p>
            <a:r>
              <a:rPr lang="es-ES" b="1" dirty="0"/>
              <a:t>MIEL ECOLÓGICA "DE OSOS Y COLMENAS".</a:t>
            </a:r>
          </a:p>
          <a:p>
            <a:pPr marL="0" indent="0">
              <a:buNone/>
            </a:pPr>
            <a:r>
              <a:rPr lang="es-ES" sz="1900" dirty="0"/>
              <a:t>Miel ecológica </a:t>
            </a:r>
            <a:r>
              <a:rPr lang="es-ES" sz="1900" dirty="0" err="1"/>
              <a:t>multifloral</a:t>
            </a:r>
            <a:r>
              <a:rPr lang="es-ES" sz="1900" dirty="0"/>
              <a:t> (tarro de 150 gr)......................3,5€</a:t>
            </a:r>
          </a:p>
          <a:p>
            <a:pPr marL="0" indent="0">
              <a:buNone/>
            </a:pPr>
            <a:r>
              <a:rPr lang="es-ES" sz="1900" dirty="0"/>
              <a:t>Miel ecológica de montaña (tarro de 400g gr).................7,00€</a:t>
            </a:r>
          </a:p>
          <a:p>
            <a:pPr marL="0" indent="0">
              <a:buNone/>
            </a:pPr>
            <a:endParaRPr lang="es-ES" sz="1900" dirty="0"/>
          </a:p>
          <a:p>
            <a:pPr marL="0" indent="0">
              <a:buNone/>
            </a:pPr>
            <a:endParaRPr lang="es-ES" sz="1900" dirty="0"/>
          </a:p>
          <a:p>
            <a:pPr marL="0" indent="0">
              <a:buNone/>
            </a:pPr>
            <a:endParaRPr lang="es-ES" sz="1900" dirty="0">
              <a:ea typeface="+mn-lt"/>
              <a:cs typeface="+mn-lt"/>
            </a:endParaRPr>
          </a:p>
          <a:p>
            <a:pPr marL="0" indent="0">
              <a:buNone/>
            </a:pPr>
            <a:endParaRPr lang="es-ES" sz="1900" dirty="0">
              <a:ea typeface="+mn-lt"/>
              <a:cs typeface="+mn-lt"/>
            </a:endParaRPr>
          </a:p>
          <a:p>
            <a:pPr>
              <a:buFont typeface="Arial"/>
              <a:buChar char="•"/>
            </a:pPr>
            <a:r>
              <a:rPr lang="es-ES" sz="1900" b="1" dirty="0">
                <a:ea typeface="+mn-lt"/>
                <a:cs typeface="+mn-lt"/>
              </a:rPr>
              <a:t>MIEL "EL CORNÓN MIEL".</a:t>
            </a:r>
            <a:endParaRPr lang="en-US" sz="1900" dirty="0">
              <a:ea typeface="+mn-lt"/>
              <a:cs typeface="+mn-lt"/>
            </a:endParaRPr>
          </a:p>
          <a:p>
            <a:pPr marL="0" indent="0">
              <a:buNone/>
            </a:pPr>
            <a:r>
              <a:rPr lang="es-ES" sz="1900" dirty="0">
                <a:ea typeface="+mn-lt"/>
                <a:cs typeface="+mn-lt"/>
              </a:rPr>
              <a:t>Miel natural y artesanal (tarro 1kg).......................7,9€</a:t>
            </a:r>
            <a:endParaRPr lang="en-US" sz="1900" dirty="0">
              <a:ea typeface="+mn-lt"/>
              <a:cs typeface="+mn-lt"/>
            </a:endParaRPr>
          </a:p>
          <a:p>
            <a:pPr marL="0" indent="0">
              <a:buNone/>
            </a:pPr>
            <a:endParaRPr lang="es-ES" sz="1900" dirty="0"/>
          </a:p>
        </p:txBody>
      </p:sp>
      <p:pic>
        <p:nvPicPr>
          <p:cNvPr id="5" name="Imagen 5" descr="Imagen que contiene tabla, botella, comida, alimentos&#10;&#10;Descripción generada con confianza muy alta">
            <a:extLst>
              <a:ext uri="{FF2B5EF4-FFF2-40B4-BE49-F238E27FC236}">
                <a16:creationId xmlns:a16="http://schemas.microsoft.com/office/drawing/2014/main" id="{5C2B5175-63BF-4094-AE70-65D601A944CD}"/>
              </a:ext>
            </a:extLst>
          </p:cNvPr>
          <p:cNvPicPr>
            <a:picLocks noChangeAspect="1"/>
          </p:cNvPicPr>
          <p:nvPr/>
        </p:nvPicPr>
        <p:blipFill rotWithShape="1">
          <a:blip r:embed="rId2"/>
          <a:srcRect l="15714" t="12712" r="10991" b="5367"/>
          <a:stretch/>
        </p:blipFill>
        <p:spPr>
          <a:xfrm>
            <a:off x="9706605" y="2347327"/>
            <a:ext cx="2212146" cy="2512139"/>
          </a:xfrm>
          <a:prstGeom prst="rect">
            <a:avLst/>
          </a:prstGeom>
        </p:spPr>
      </p:pic>
      <p:pic>
        <p:nvPicPr>
          <p:cNvPr id="7" name="Imagen 7" descr="Imagen que contiene tabla, blanco, alimentos, gato&#10;&#10;Descripción generada con confianza muy alta">
            <a:extLst>
              <a:ext uri="{FF2B5EF4-FFF2-40B4-BE49-F238E27FC236}">
                <a16:creationId xmlns:a16="http://schemas.microsoft.com/office/drawing/2014/main" id="{314E0238-FC47-4790-AB18-19F48F7CA3B3}"/>
              </a:ext>
            </a:extLst>
          </p:cNvPr>
          <p:cNvPicPr>
            <a:picLocks noChangeAspect="1"/>
          </p:cNvPicPr>
          <p:nvPr/>
        </p:nvPicPr>
        <p:blipFill rotWithShape="1">
          <a:blip r:embed="rId3"/>
          <a:srcRect l="23415" t="21062" r="17886" b="7877"/>
          <a:stretch/>
        </p:blipFill>
        <p:spPr>
          <a:xfrm>
            <a:off x="7456001" y="2456298"/>
            <a:ext cx="1894283" cy="2242515"/>
          </a:xfrm>
          <a:prstGeom prst="rect">
            <a:avLst/>
          </a:prstGeom>
        </p:spPr>
      </p:pic>
      <p:pic>
        <p:nvPicPr>
          <p:cNvPr id="8" name="Imagen 8" descr="Imagen que contiene edificio, botella, tabla, alimentos&#10;&#10;Descripción generada con confianza muy alta">
            <a:extLst>
              <a:ext uri="{FF2B5EF4-FFF2-40B4-BE49-F238E27FC236}">
                <a16:creationId xmlns:a16="http://schemas.microsoft.com/office/drawing/2014/main" id="{AD81B2FC-4B1E-4B80-824A-A26339811270}"/>
              </a:ext>
            </a:extLst>
          </p:cNvPr>
          <p:cNvPicPr>
            <a:picLocks noChangeAspect="1"/>
          </p:cNvPicPr>
          <p:nvPr/>
        </p:nvPicPr>
        <p:blipFill rotWithShape="1">
          <a:blip r:embed="rId4"/>
          <a:srcRect t="22453" b="8249"/>
          <a:stretch/>
        </p:blipFill>
        <p:spPr>
          <a:xfrm>
            <a:off x="6602749" y="4859925"/>
            <a:ext cx="2743200" cy="1751119"/>
          </a:xfrm>
          <a:prstGeom prst="rect">
            <a:avLst/>
          </a:prstGeom>
        </p:spPr>
      </p:pic>
    </p:spTree>
    <p:extLst>
      <p:ext uri="{BB962C8B-B14F-4D97-AF65-F5344CB8AC3E}">
        <p14:creationId xmlns:p14="http://schemas.microsoft.com/office/powerpoint/2010/main" val="189683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a typeface="+mj-lt"/>
                <a:cs typeface="+mj-lt"/>
              </a:rPr>
              <a:t>CREMA DE CECINA (LEÓN)</a:t>
            </a:r>
            <a:endParaRPr lang="es-ES" dirty="0"/>
          </a:p>
        </p:txBody>
      </p:sp>
      <p:sp>
        <p:nvSpPr>
          <p:cNvPr id="3" name="Marcador de contenido 2"/>
          <p:cNvSpPr>
            <a:spLocks noGrp="1"/>
          </p:cNvSpPr>
          <p:nvPr>
            <p:ph idx="1"/>
          </p:nvPr>
        </p:nvSpPr>
        <p:spPr>
          <a:xfrm>
            <a:off x="994683" y="2623667"/>
            <a:ext cx="6536407" cy="4050888"/>
          </a:xfrm>
        </p:spPr>
        <p:txBody>
          <a:bodyPr vert="horz" lIns="91440" tIns="45720" rIns="91440" bIns="45720" rtlCol="0" anchor="t">
            <a:normAutofit/>
          </a:bodyPr>
          <a:lstStyle/>
          <a:p>
            <a:r>
              <a:rPr lang="es-ES" sz="1900" u="sng" dirty="0">
                <a:ea typeface="+mn-lt"/>
                <a:cs typeface="+mn-lt"/>
              </a:rPr>
              <a:t>INGREDIENTES:</a:t>
            </a:r>
            <a:r>
              <a:rPr lang="es-ES" sz="1900" dirty="0">
                <a:ea typeface="+mn-lt"/>
                <a:cs typeface="+mn-lt"/>
              </a:rPr>
              <a:t> Cecina de vacuno, tocino de cerdo, leche, sal, antioxidantes, aroma y potenciador del sabor. </a:t>
            </a:r>
            <a:endParaRPr lang="en-US" sz="1900">
              <a:ea typeface="+mn-lt"/>
              <a:cs typeface="+mn-lt"/>
            </a:endParaRPr>
          </a:p>
          <a:p>
            <a:r>
              <a:rPr lang="es-ES" sz="1900" u="sng" dirty="0">
                <a:ea typeface="+mn-lt"/>
                <a:cs typeface="+mn-lt"/>
              </a:rPr>
              <a:t>CONSUMICIÓN:</a:t>
            </a:r>
            <a:r>
              <a:rPr lang="es-ES" sz="1900" dirty="0">
                <a:ea typeface="+mn-lt"/>
                <a:cs typeface="+mn-lt"/>
              </a:rPr>
              <a:t> Puede ser consumida en tostas con toques diferentes en la base usando por ejemplo tomate, aceite o queso, sándwiches o bien de relleno acompañando a otro tipo de productos. Si se prefiere un sabor más suave, consumir fría recién sacada de la nevera. Si se prefiere un sabor más intenso, dejar fuera de la nevera una hora antes de su consumo. </a:t>
            </a:r>
            <a:endParaRPr lang="en-US" sz="1900" dirty="0">
              <a:ea typeface="+mn-lt"/>
              <a:cs typeface="+mn-lt"/>
            </a:endParaRPr>
          </a:p>
          <a:p>
            <a:r>
              <a:rPr lang="es-ES" sz="1900" u="sng" dirty="0">
                <a:ea typeface="+mn-lt"/>
                <a:cs typeface="+mn-lt"/>
              </a:rPr>
              <a:t>PESO NETO</a:t>
            </a:r>
            <a:r>
              <a:rPr lang="es-ES" sz="1900" dirty="0">
                <a:ea typeface="+mn-lt"/>
                <a:cs typeface="+mn-lt"/>
              </a:rPr>
              <a:t>................................ 130 gr</a:t>
            </a:r>
            <a:endParaRPr lang="en-US" sz="1900">
              <a:ea typeface="+mn-lt"/>
              <a:cs typeface="+mn-lt"/>
            </a:endParaRPr>
          </a:p>
          <a:p>
            <a:r>
              <a:rPr lang="es-ES" sz="1900" u="sng" dirty="0">
                <a:ea typeface="+mn-lt"/>
                <a:cs typeface="+mn-lt"/>
              </a:rPr>
              <a:t>PRECIO UNITARIO</a:t>
            </a:r>
            <a:r>
              <a:rPr lang="es-ES" sz="1900" dirty="0">
                <a:ea typeface="+mn-lt"/>
                <a:cs typeface="+mn-lt"/>
              </a:rPr>
              <a:t>....................3'50€</a:t>
            </a:r>
            <a:endParaRPr lang="es-ES" sz="1900" dirty="0"/>
          </a:p>
        </p:txBody>
      </p:sp>
      <p:pic>
        <p:nvPicPr>
          <p:cNvPr id="4" name="Imagen 4" descr="Imagen que contiene taza, café, interior, tabla&#10;&#10;Descripción generada con confianza muy alta">
            <a:extLst>
              <a:ext uri="{FF2B5EF4-FFF2-40B4-BE49-F238E27FC236}">
                <a16:creationId xmlns:a16="http://schemas.microsoft.com/office/drawing/2014/main" id="{75E06995-D90A-4B85-8521-4AF572F42D64}"/>
              </a:ext>
            </a:extLst>
          </p:cNvPr>
          <p:cNvPicPr>
            <a:picLocks noChangeAspect="1"/>
          </p:cNvPicPr>
          <p:nvPr/>
        </p:nvPicPr>
        <p:blipFill rotWithShape="1">
          <a:blip r:embed="rId2"/>
          <a:srcRect t="14336" r="535" b="14336"/>
          <a:stretch/>
        </p:blipFill>
        <p:spPr>
          <a:xfrm>
            <a:off x="8132897" y="2622431"/>
            <a:ext cx="3201178" cy="3510134"/>
          </a:xfrm>
          <a:prstGeom prst="rect">
            <a:avLst/>
          </a:prstGeom>
        </p:spPr>
      </p:pic>
    </p:spTree>
    <p:extLst>
      <p:ext uri="{BB962C8B-B14F-4D97-AF65-F5344CB8AC3E}">
        <p14:creationId xmlns:p14="http://schemas.microsoft.com/office/powerpoint/2010/main" val="71462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Embutido de la zona</a:t>
            </a:r>
          </a:p>
        </p:txBody>
      </p:sp>
      <p:sp>
        <p:nvSpPr>
          <p:cNvPr id="3" name="Marcador de contenido 2"/>
          <p:cNvSpPr>
            <a:spLocks noGrp="1"/>
          </p:cNvSpPr>
          <p:nvPr>
            <p:ph idx="1"/>
          </p:nvPr>
        </p:nvSpPr>
        <p:spPr>
          <a:xfrm>
            <a:off x="1368495" y="2652421"/>
            <a:ext cx="5817540" cy="3432662"/>
          </a:xfrm>
        </p:spPr>
        <p:txBody>
          <a:bodyPr vert="horz" lIns="91440" tIns="45720" rIns="91440" bIns="45720" rtlCol="0" anchor="t">
            <a:normAutofit/>
          </a:bodyPr>
          <a:lstStyle/>
          <a:p>
            <a:pPr>
              <a:buFont typeface="Wingdings" panose="020B0604020202020204" pitchFamily="34" charset="0"/>
              <a:buChar char="§"/>
            </a:pPr>
            <a:r>
              <a:rPr lang="es-ES" sz="1900" b="1" dirty="0"/>
              <a:t>CECINA DE LEÓN:</a:t>
            </a:r>
          </a:p>
          <a:p>
            <a:pPr marL="0" indent="0">
              <a:buNone/>
            </a:pPr>
            <a:r>
              <a:rPr lang="es-ES" sz="1900" dirty="0">
                <a:ea typeface="+mn-lt"/>
                <a:cs typeface="+mn-lt"/>
              </a:rPr>
              <a:t>Es un tipo de carne deshidratada de origen español, similar al jamón pero realizada mediante el curado de carne de vacuno. </a:t>
            </a:r>
            <a:endParaRPr lang="en-US" sz="1900" dirty="0">
              <a:ea typeface="+mn-lt"/>
              <a:cs typeface="+mn-lt"/>
            </a:endParaRPr>
          </a:p>
          <a:p>
            <a:pPr marL="0" indent="0">
              <a:buNone/>
            </a:pPr>
            <a:r>
              <a:rPr lang="es-ES" sz="1900" dirty="0">
                <a:ea typeface="+mn-lt"/>
                <a:cs typeface="+mn-lt"/>
              </a:rPr>
              <a:t>Forma de presentación de las piezas: se presentarán enteras, envueltas, enfundadas, presentadas en porciones o lonchas envasadas al vacío. </a:t>
            </a:r>
            <a:endParaRPr lang="en-US" sz="1900">
              <a:ea typeface="+mn-lt"/>
              <a:cs typeface="+mn-lt"/>
            </a:endParaRPr>
          </a:p>
          <a:p>
            <a:pPr marL="0" indent="0">
              <a:buNone/>
            </a:pPr>
            <a:r>
              <a:rPr lang="es-ES" sz="1900" dirty="0">
                <a:ea typeface="+mn-lt"/>
                <a:cs typeface="+mn-lt"/>
              </a:rPr>
              <a:t> Precio.................................... 19,90€ /kg.</a:t>
            </a:r>
            <a:endParaRPr lang="es-ES" dirty="0"/>
          </a:p>
        </p:txBody>
      </p:sp>
      <p:pic>
        <p:nvPicPr>
          <p:cNvPr id="4" name="Imagen 4" descr="Un plato de comida&#10;&#10;Descripción generada con confianza alta">
            <a:extLst>
              <a:ext uri="{FF2B5EF4-FFF2-40B4-BE49-F238E27FC236}">
                <a16:creationId xmlns:a16="http://schemas.microsoft.com/office/drawing/2014/main" id="{D13F79B3-B0AE-4558-8FF8-EE99ABB48FE3}"/>
              </a:ext>
            </a:extLst>
          </p:cNvPr>
          <p:cNvPicPr>
            <a:picLocks noChangeAspect="1"/>
          </p:cNvPicPr>
          <p:nvPr/>
        </p:nvPicPr>
        <p:blipFill>
          <a:blip r:embed="rId2"/>
          <a:stretch>
            <a:fillRect/>
          </a:stretch>
        </p:blipFill>
        <p:spPr>
          <a:xfrm>
            <a:off x="7369833" y="2657409"/>
            <a:ext cx="3979652" cy="2894653"/>
          </a:xfrm>
          <a:prstGeom prst="rect">
            <a:avLst/>
          </a:prstGeom>
        </p:spPr>
      </p:pic>
    </p:spTree>
    <p:extLst>
      <p:ext uri="{BB962C8B-B14F-4D97-AF65-F5344CB8AC3E}">
        <p14:creationId xmlns:p14="http://schemas.microsoft.com/office/powerpoint/2010/main" val="101232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0947" y="855252"/>
            <a:ext cx="4926144" cy="6078096"/>
          </a:xfrm>
        </p:spPr>
        <p:txBody>
          <a:bodyPr vert="horz" lIns="91440" tIns="45720" rIns="91440" bIns="45720" rtlCol="0" anchor="t">
            <a:normAutofit/>
          </a:bodyPr>
          <a:lstStyle/>
          <a:p>
            <a:r>
              <a:rPr lang="es-ES" sz="1900" b="1" dirty="0"/>
              <a:t>CHORIZO DE LEÓN:</a:t>
            </a:r>
          </a:p>
          <a:p>
            <a:pPr marL="0" indent="0">
              <a:buNone/>
            </a:pPr>
            <a:r>
              <a:rPr lang="es-ES" sz="1900" dirty="0">
                <a:ea typeface="+mn-lt"/>
                <a:cs typeface="+mn-lt"/>
              </a:rPr>
              <a:t>Es un embutido curado y ahumado característico de la provincia de León (España)  muy común en la gastronomía leonesa.</a:t>
            </a:r>
            <a:endParaRPr lang="en-US" sz="1900" dirty="0">
              <a:ea typeface="+mn-lt"/>
              <a:cs typeface="+mn-lt"/>
            </a:endParaRPr>
          </a:p>
          <a:p>
            <a:pPr marL="0" indent="0">
              <a:buNone/>
            </a:pPr>
            <a:r>
              <a:rPr lang="es-ES" sz="1900" dirty="0">
                <a:ea typeface="+mn-lt"/>
                <a:cs typeface="+mn-lt"/>
              </a:rPr>
              <a:t>Precio................................12.90 €/kg</a:t>
            </a:r>
          </a:p>
          <a:p>
            <a:pPr marL="0" indent="0">
              <a:buNone/>
            </a:pPr>
            <a:endParaRPr lang="es-ES" sz="1900" dirty="0"/>
          </a:p>
          <a:p>
            <a:pPr marL="0" indent="0">
              <a:buNone/>
            </a:pPr>
            <a:endParaRPr lang="es-ES" sz="1900" dirty="0"/>
          </a:p>
          <a:p>
            <a:pPr marL="0" indent="0">
              <a:buNone/>
            </a:pPr>
            <a:endParaRPr lang="es-ES" sz="1900" dirty="0"/>
          </a:p>
          <a:p>
            <a:pPr marL="0" indent="0">
              <a:buNone/>
            </a:pPr>
            <a:endParaRPr lang="es-ES" sz="1900" dirty="0"/>
          </a:p>
          <a:p>
            <a:r>
              <a:rPr lang="es-ES" sz="1900" b="1" dirty="0"/>
              <a:t>SALCHICHÓN DE LEÓN:</a:t>
            </a:r>
          </a:p>
          <a:p>
            <a:pPr marL="0" indent="0">
              <a:buNone/>
            </a:pPr>
            <a:r>
              <a:rPr lang="es-ES" sz="1900" dirty="0">
                <a:ea typeface="+mn-lt"/>
                <a:cs typeface="+mn-lt"/>
              </a:rPr>
              <a:t>Es un embutido curado y ahumado característico de la provincia de León, en España, muy común en la gastronomía leonesa.</a:t>
            </a:r>
            <a:endParaRPr lang="en-US" sz="1900" dirty="0">
              <a:ea typeface="+mn-lt"/>
              <a:cs typeface="+mn-lt"/>
            </a:endParaRPr>
          </a:p>
          <a:p>
            <a:pPr marL="0" indent="0">
              <a:buNone/>
            </a:pPr>
            <a:r>
              <a:rPr lang="es-ES" sz="1900" dirty="0">
                <a:ea typeface="+mn-lt"/>
                <a:cs typeface="+mn-lt"/>
              </a:rPr>
              <a:t>Precio...............................12.90 /kg</a:t>
            </a:r>
            <a:endParaRPr lang="es-ES" dirty="0"/>
          </a:p>
          <a:p>
            <a:pPr marL="0" indent="0">
              <a:buNone/>
            </a:pPr>
            <a:endParaRPr lang="es-ES" sz="1900" dirty="0"/>
          </a:p>
        </p:txBody>
      </p:sp>
      <p:pic>
        <p:nvPicPr>
          <p:cNvPr id="4" name="Imagen 4" descr="Imagen que contiene estructuras metálicas, rosquilla, dona, cadena&#10;&#10;Descripción generada con confianza muy alta">
            <a:extLst>
              <a:ext uri="{FF2B5EF4-FFF2-40B4-BE49-F238E27FC236}">
                <a16:creationId xmlns:a16="http://schemas.microsoft.com/office/drawing/2014/main" id="{9AF091A6-3873-464E-96CF-1297D6D625CF}"/>
              </a:ext>
            </a:extLst>
          </p:cNvPr>
          <p:cNvPicPr>
            <a:picLocks noChangeAspect="1"/>
          </p:cNvPicPr>
          <p:nvPr/>
        </p:nvPicPr>
        <p:blipFill rotWithShape="1">
          <a:blip r:embed="rId2"/>
          <a:srcRect l="4196" t="149" r="350" b="-526"/>
          <a:stretch/>
        </p:blipFill>
        <p:spPr>
          <a:xfrm>
            <a:off x="7197305" y="668101"/>
            <a:ext cx="3922278" cy="2751084"/>
          </a:xfrm>
          <a:prstGeom prst="rect">
            <a:avLst/>
          </a:prstGeom>
        </p:spPr>
      </p:pic>
      <p:pic>
        <p:nvPicPr>
          <p:cNvPr id="8" name="Imagen 8" descr="Imagen que contiene interior, rosquilla, comida, tabla&#10;&#10;Descripción generada con confianza muy alta">
            <a:extLst>
              <a:ext uri="{FF2B5EF4-FFF2-40B4-BE49-F238E27FC236}">
                <a16:creationId xmlns:a16="http://schemas.microsoft.com/office/drawing/2014/main" id="{B20218B5-E3F2-416C-A9E3-4FBD7CEF0686}"/>
              </a:ext>
            </a:extLst>
          </p:cNvPr>
          <p:cNvPicPr>
            <a:picLocks noChangeAspect="1"/>
          </p:cNvPicPr>
          <p:nvPr/>
        </p:nvPicPr>
        <p:blipFill>
          <a:blip r:embed="rId3"/>
          <a:stretch>
            <a:fillRect/>
          </a:stretch>
        </p:blipFill>
        <p:spPr>
          <a:xfrm>
            <a:off x="6449683" y="3903044"/>
            <a:ext cx="3648973" cy="2488103"/>
          </a:xfrm>
          <a:prstGeom prst="rect">
            <a:avLst/>
          </a:prstGeom>
        </p:spPr>
      </p:pic>
    </p:spTree>
    <p:extLst>
      <p:ext uri="{BB962C8B-B14F-4D97-AF65-F5344CB8AC3E}">
        <p14:creationId xmlns:p14="http://schemas.microsoft.com/office/powerpoint/2010/main" val="3219289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80948" y="797743"/>
            <a:ext cx="5788784" cy="5488623"/>
          </a:xfrm>
        </p:spPr>
        <p:txBody>
          <a:bodyPr vert="horz" lIns="91440" tIns="45720" rIns="91440" bIns="45720" rtlCol="0" anchor="t">
            <a:normAutofit/>
          </a:bodyPr>
          <a:lstStyle/>
          <a:p>
            <a:r>
              <a:rPr lang="es-ES" b="1" dirty="0"/>
              <a:t>JAMÓN DE LEÓN:</a:t>
            </a:r>
          </a:p>
          <a:p>
            <a:pPr marL="0" indent="0">
              <a:buNone/>
            </a:pPr>
            <a:r>
              <a:rPr lang="es-ES" sz="1900" dirty="0">
                <a:ea typeface="+mn-lt"/>
                <a:cs typeface="+mn-lt"/>
              </a:rPr>
              <a:t>Es un embutido curado y ahumado característico de la provincia de León, en España, muy común en la gastronomía leonesa, similar a la cecina.</a:t>
            </a:r>
            <a:endParaRPr lang="en-US" sz="1900" dirty="0">
              <a:ea typeface="+mn-lt"/>
              <a:cs typeface="+mn-lt"/>
            </a:endParaRPr>
          </a:p>
          <a:p>
            <a:pPr marL="0" indent="0">
              <a:buNone/>
            </a:pPr>
            <a:r>
              <a:rPr lang="es-ES" sz="1900" dirty="0">
                <a:ea typeface="+mn-lt"/>
                <a:cs typeface="+mn-lt"/>
              </a:rPr>
              <a:t>Precio............................16.50 €/kg</a:t>
            </a:r>
          </a:p>
          <a:p>
            <a:pPr marL="0" indent="0">
              <a:buNone/>
            </a:pPr>
            <a:endParaRPr lang="es-ES" sz="1900" dirty="0"/>
          </a:p>
          <a:p>
            <a:pPr marL="0" indent="0">
              <a:buNone/>
            </a:pPr>
            <a:endParaRPr lang="es-ES" sz="1900" dirty="0"/>
          </a:p>
          <a:p>
            <a:pPr marL="0" indent="0">
              <a:buNone/>
            </a:pPr>
            <a:endParaRPr lang="es-ES" sz="1900" dirty="0"/>
          </a:p>
          <a:p>
            <a:r>
              <a:rPr lang="es-ES" sz="1900" b="1" dirty="0"/>
              <a:t>LOMO DE LEÓN:</a:t>
            </a:r>
          </a:p>
          <a:p>
            <a:pPr marL="0" indent="0">
              <a:buNone/>
            </a:pPr>
            <a:r>
              <a:rPr lang="es-ES" sz="1900" dirty="0">
                <a:ea typeface="+mn-lt"/>
                <a:cs typeface="+mn-lt"/>
              </a:rPr>
              <a:t>Es un embutido curado y ahumado característico de la provincia de León, en España, muy común en la gastronomía leonesa.</a:t>
            </a:r>
            <a:endParaRPr lang="en-US" sz="1900" dirty="0">
              <a:ea typeface="+mn-lt"/>
              <a:cs typeface="+mn-lt"/>
            </a:endParaRPr>
          </a:p>
          <a:p>
            <a:pPr marL="0" indent="0">
              <a:buNone/>
            </a:pPr>
            <a:r>
              <a:rPr lang="es-ES" sz="1900" dirty="0">
                <a:ea typeface="+mn-lt"/>
                <a:cs typeface="+mn-lt"/>
              </a:rPr>
              <a:t>Precio..............................17.50 €/kg</a:t>
            </a:r>
            <a:endParaRPr lang="es-ES" dirty="0"/>
          </a:p>
        </p:txBody>
      </p:sp>
      <p:pic>
        <p:nvPicPr>
          <p:cNvPr id="6" name="Imagen 6" descr="Imagen que contiene alimentos, comida, tabla, corte&#10;&#10;Descripción generada con confianza muy alta">
            <a:extLst>
              <a:ext uri="{FF2B5EF4-FFF2-40B4-BE49-F238E27FC236}">
                <a16:creationId xmlns:a16="http://schemas.microsoft.com/office/drawing/2014/main" id="{0A0A6849-17F3-4AD7-A832-1FDD461E342B}"/>
              </a:ext>
            </a:extLst>
          </p:cNvPr>
          <p:cNvPicPr>
            <a:picLocks noChangeAspect="1"/>
          </p:cNvPicPr>
          <p:nvPr/>
        </p:nvPicPr>
        <p:blipFill>
          <a:blip r:embed="rId2"/>
          <a:stretch>
            <a:fillRect/>
          </a:stretch>
        </p:blipFill>
        <p:spPr>
          <a:xfrm>
            <a:off x="7743646" y="718984"/>
            <a:ext cx="3375803" cy="2372032"/>
          </a:xfrm>
          <a:prstGeom prst="rect">
            <a:avLst/>
          </a:prstGeom>
        </p:spPr>
      </p:pic>
      <p:pic>
        <p:nvPicPr>
          <p:cNvPr id="8" name="Imagen 8" descr="Imagen que contiene fruta, alimentos&#10;&#10;Descripción generada con confianza muy alta">
            <a:extLst>
              <a:ext uri="{FF2B5EF4-FFF2-40B4-BE49-F238E27FC236}">
                <a16:creationId xmlns:a16="http://schemas.microsoft.com/office/drawing/2014/main" id="{7E8B60AA-3B44-4C0F-BDF8-4AA2DCC3C700}"/>
              </a:ext>
            </a:extLst>
          </p:cNvPr>
          <p:cNvPicPr>
            <a:picLocks noChangeAspect="1"/>
          </p:cNvPicPr>
          <p:nvPr/>
        </p:nvPicPr>
        <p:blipFill>
          <a:blip r:embed="rId3"/>
          <a:stretch>
            <a:fillRect/>
          </a:stretch>
        </p:blipFill>
        <p:spPr>
          <a:xfrm>
            <a:off x="7741759" y="3550758"/>
            <a:ext cx="2919502" cy="2919502"/>
          </a:xfrm>
          <a:prstGeom prst="rect">
            <a:avLst/>
          </a:prstGeom>
        </p:spPr>
      </p:pic>
    </p:spTree>
    <p:extLst>
      <p:ext uri="{BB962C8B-B14F-4D97-AF65-F5344CB8AC3E}">
        <p14:creationId xmlns:p14="http://schemas.microsoft.com/office/powerpoint/2010/main" val="3830614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1E5FB"/>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a typeface="+mj-lt"/>
                <a:cs typeface="+mj-lt"/>
              </a:rPr>
              <a:t>DULCES DE RIOLAGO</a:t>
            </a:r>
          </a:p>
        </p:txBody>
      </p:sp>
      <p:sp>
        <p:nvSpPr>
          <p:cNvPr id="3" name="Marcador de contenido 2"/>
          <p:cNvSpPr>
            <a:spLocks noGrp="1"/>
          </p:cNvSpPr>
          <p:nvPr>
            <p:ph idx="1"/>
          </p:nvPr>
        </p:nvSpPr>
        <p:spPr>
          <a:xfrm>
            <a:off x="1426004" y="2479893"/>
            <a:ext cx="8534860" cy="3806473"/>
          </a:xfrm>
        </p:spPr>
        <p:txBody>
          <a:bodyPr vert="horz" lIns="91440" tIns="45720" rIns="91440" bIns="45720" rtlCol="0" anchor="t">
            <a:noAutofit/>
          </a:bodyPr>
          <a:lstStyle/>
          <a:p>
            <a:r>
              <a:rPr lang="es-ES" sz="1900" b="1" dirty="0">
                <a:ea typeface="+mn-lt"/>
                <a:cs typeface="+mn-lt"/>
              </a:rPr>
              <a:t>GALLETAS DE ALMENDRA:</a:t>
            </a:r>
          </a:p>
          <a:p>
            <a:pPr marL="0" indent="0">
              <a:buNone/>
            </a:pPr>
            <a:r>
              <a:rPr lang="es-ES" sz="1900" dirty="0">
                <a:ea typeface="+mn-lt"/>
                <a:cs typeface="+mn-lt"/>
              </a:rPr>
              <a:t>INGREDIENTES:</a:t>
            </a:r>
            <a:endParaRPr lang="en-US" sz="1900">
              <a:ea typeface="+mn-lt"/>
              <a:cs typeface="+mn-lt"/>
            </a:endParaRPr>
          </a:p>
          <a:p>
            <a:pPr marL="0" indent="0">
              <a:buNone/>
            </a:pPr>
            <a:r>
              <a:rPr lang="es-ES" sz="1900" dirty="0">
                <a:ea typeface="+mn-lt"/>
                <a:cs typeface="+mn-lt"/>
              </a:rPr>
              <a:t>-Huevos</a:t>
            </a:r>
            <a:endParaRPr lang="en-US" sz="1900">
              <a:ea typeface="+mn-lt"/>
              <a:cs typeface="+mn-lt"/>
            </a:endParaRPr>
          </a:p>
          <a:p>
            <a:pPr marL="0" indent="0">
              <a:buNone/>
            </a:pPr>
            <a:r>
              <a:rPr lang="es-ES" sz="1900" dirty="0">
                <a:ea typeface="+mn-lt"/>
                <a:cs typeface="+mn-lt"/>
              </a:rPr>
              <a:t>-Almendras</a:t>
            </a:r>
            <a:endParaRPr lang="en-US" sz="1900">
              <a:ea typeface="+mn-lt"/>
              <a:cs typeface="+mn-lt"/>
            </a:endParaRPr>
          </a:p>
          <a:p>
            <a:pPr marL="0" indent="0">
              <a:buNone/>
            </a:pPr>
            <a:r>
              <a:rPr lang="es-ES" sz="1900" dirty="0">
                <a:ea typeface="+mn-lt"/>
                <a:cs typeface="+mn-lt"/>
              </a:rPr>
              <a:t>- Harina De Trigo</a:t>
            </a:r>
            <a:endParaRPr lang="en-US" sz="1900">
              <a:ea typeface="+mn-lt"/>
              <a:cs typeface="+mn-lt"/>
            </a:endParaRPr>
          </a:p>
          <a:p>
            <a:pPr marL="0" indent="0">
              <a:buNone/>
            </a:pPr>
            <a:r>
              <a:rPr lang="es-ES" sz="1900" dirty="0">
                <a:ea typeface="+mn-lt"/>
                <a:cs typeface="+mn-lt"/>
              </a:rPr>
              <a:t>-Mantequilla</a:t>
            </a:r>
            <a:endParaRPr lang="en-US" sz="1900">
              <a:ea typeface="+mn-lt"/>
              <a:cs typeface="+mn-lt"/>
            </a:endParaRPr>
          </a:p>
          <a:p>
            <a:pPr marL="0" indent="0">
              <a:buNone/>
            </a:pPr>
            <a:r>
              <a:rPr lang="es-ES" sz="1900" dirty="0">
                <a:ea typeface="+mn-lt"/>
                <a:cs typeface="+mn-lt"/>
              </a:rPr>
              <a:t>-Agua</a:t>
            </a:r>
            <a:endParaRPr lang="en-US" sz="1900">
              <a:ea typeface="+mn-lt"/>
              <a:cs typeface="+mn-lt"/>
            </a:endParaRPr>
          </a:p>
          <a:p>
            <a:pPr marL="0" indent="0">
              <a:buNone/>
            </a:pPr>
            <a:r>
              <a:rPr lang="es-ES" sz="1900" dirty="0">
                <a:ea typeface="+mn-lt"/>
                <a:cs typeface="+mn-lt"/>
              </a:rPr>
              <a:t>-Sal</a:t>
            </a:r>
            <a:endParaRPr lang="en-US" sz="1900">
              <a:ea typeface="+mn-lt"/>
              <a:cs typeface="+mn-lt"/>
            </a:endParaRPr>
          </a:p>
          <a:p>
            <a:pPr marL="0" indent="0">
              <a:buNone/>
            </a:pPr>
            <a:r>
              <a:rPr lang="es-ES" sz="1900" dirty="0"/>
              <a:t>Precio............................2€</a:t>
            </a:r>
          </a:p>
          <a:p>
            <a:pPr marL="0" indent="0">
              <a:buNone/>
            </a:pPr>
            <a:r>
              <a:rPr lang="es-ES" sz="1900" dirty="0"/>
              <a:t>(19 unidades, 400gr)</a:t>
            </a:r>
          </a:p>
        </p:txBody>
      </p:sp>
      <p:pic>
        <p:nvPicPr>
          <p:cNvPr id="4" name="Imagen 4" descr="Imagen que contiene alimentos, blanco, pastel&#10;&#10;Descripción generada con confianza muy alta">
            <a:extLst>
              <a:ext uri="{FF2B5EF4-FFF2-40B4-BE49-F238E27FC236}">
                <a16:creationId xmlns:a16="http://schemas.microsoft.com/office/drawing/2014/main" id="{287A3F09-4DA8-4A58-84BC-B429E313E0E6}"/>
              </a:ext>
            </a:extLst>
          </p:cNvPr>
          <p:cNvPicPr>
            <a:picLocks noChangeAspect="1"/>
          </p:cNvPicPr>
          <p:nvPr/>
        </p:nvPicPr>
        <p:blipFill>
          <a:blip r:embed="rId2"/>
          <a:stretch>
            <a:fillRect/>
          </a:stretch>
        </p:blipFill>
        <p:spPr>
          <a:xfrm>
            <a:off x="8016815" y="2632380"/>
            <a:ext cx="2771955" cy="3491051"/>
          </a:xfrm>
          <a:prstGeom prst="rect">
            <a:avLst/>
          </a:prstGeom>
        </p:spPr>
      </p:pic>
    </p:spTree>
    <p:extLst>
      <p:ext uri="{BB962C8B-B14F-4D97-AF65-F5344CB8AC3E}">
        <p14:creationId xmlns:p14="http://schemas.microsoft.com/office/powerpoint/2010/main" val="169296703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TM10001115[[fn=Paquete]]</Template>
  <TotalTime>17</TotalTime>
  <Words>24</Words>
  <Application>Microsoft Office PowerPoint</Application>
  <PresentationFormat>Panorámica</PresentationFormat>
  <Paragraphs>7</Paragraphs>
  <Slides>11</Slides>
  <Notes>0</Notes>
  <HiddenSlides>0</HiddenSlides>
  <MMClips>0</MMClips>
  <ScaleCrop>false</ScaleCrop>
  <HeadingPairs>
    <vt:vector size="4" baseType="variant">
      <vt:variant>
        <vt:lpstr>Tema</vt:lpstr>
      </vt:variant>
      <vt:variant>
        <vt:i4>1</vt:i4>
      </vt:variant>
      <vt:variant>
        <vt:lpstr>Títulos de diapositiva</vt:lpstr>
      </vt:variant>
      <vt:variant>
        <vt:i4>11</vt:i4>
      </vt:variant>
    </vt:vector>
  </HeadingPairs>
  <TitlesOfParts>
    <vt:vector size="12" baseType="lpstr">
      <vt:lpstr>Parcel</vt:lpstr>
      <vt:lpstr>CATÁLOGO NATURLACIANA 2020</vt:lpstr>
      <vt:lpstr>Mermeladas “casa geles”</vt:lpstr>
      <vt:lpstr>Presentación de PowerPoint</vt:lpstr>
      <vt:lpstr>MIEL</vt:lpstr>
      <vt:lpstr>CREMA DE CECINA (LEÓN)</vt:lpstr>
      <vt:lpstr>Embutido de la zona</vt:lpstr>
      <vt:lpstr>Presentación de PowerPoint</vt:lpstr>
      <vt:lpstr>Presentación de PowerPoint</vt:lpstr>
      <vt:lpstr>DULCES DE RIOLAGO</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CATÁLOGO NATURLACIANA 2020</dc:title>
  <dc:creator>Alumnos</dc:creator>
  <cp:lastModifiedBy>Alumnos</cp:lastModifiedBy>
  <cp:revision>587</cp:revision>
  <dcterms:created xsi:type="dcterms:W3CDTF">2020-01-31T10:16:29Z</dcterms:created>
  <dcterms:modified xsi:type="dcterms:W3CDTF">2020-04-29T12:11:57Z</dcterms:modified>
</cp:coreProperties>
</file>