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8" r:id="rId2"/>
    <p:sldId id="286" r:id="rId3"/>
    <p:sldId id="257" r:id="rId4"/>
    <p:sldId id="263" r:id="rId5"/>
    <p:sldId id="285" r:id="rId6"/>
    <p:sldId id="267" r:id="rId7"/>
    <p:sldId id="266" r:id="rId8"/>
    <p:sldId id="269" r:id="rId9"/>
    <p:sldId id="279" r:id="rId10"/>
    <p:sldId id="280" r:id="rId11"/>
    <p:sldId id="281" r:id="rId12"/>
    <p:sldId id="282" r:id="rId13"/>
    <p:sldId id="270" r:id="rId14"/>
    <p:sldId id="271" r:id="rId15"/>
    <p:sldId id="283" r:id="rId16"/>
    <p:sldId id="284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BC"/>
    <a:srgbClr val="E016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765" autoAdjust="0"/>
    <p:restoredTop sz="44982" autoAdjust="0"/>
  </p:normalViewPr>
  <p:slideViewPr>
    <p:cSldViewPr>
      <p:cViewPr>
        <p:scale>
          <a:sx n="53" d="100"/>
          <a:sy n="53" d="100"/>
        </p:scale>
        <p:origin x="-60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E4CA-5E65-4274-B745-8AB6F279A5E8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C5B3-2952-4ECE-9887-C4A836F4B25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8391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2C5B3-2952-4ECE-9887-C4A836F4B257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2619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F2D79-C51B-4413-9005-3F44010C62FF}" type="slidenum">
              <a:rPr lang="es-ES" smtClean="0"/>
              <a:pPr/>
              <a:t>14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22/03/2019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contrast="10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Edges trans="50000" smoothness="0"/>
                    </a14:imgEffect>
                  </a14:imgLayer>
                </a14:imgProps>
              </a:ext>
            </a:extLst>
          </a:blip>
          <a:srcRect l="20691" t="9447" r="54265" b="22044"/>
          <a:stretch>
            <a:fillRect/>
          </a:stretch>
        </p:blipFill>
        <p:spPr>
          <a:xfrm>
            <a:off x="1475656" y="2646090"/>
            <a:ext cx="2930227" cy="3060040"/>
          </a:xfrm>
          <a:prstGeom prst="rect">
            <a:avLst/>
          </a:prstGeom>
          <a:solidFill>
            <a:schemeClr val="bg1"/>
          </a:solidFill>
          <a:ln>
            <a:prstDash val="soli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es-ES" b="1" i="1" u="sng" dirty="0" smtClean="0">
                <a:solidFill>
                  <a:srgbClr val="E016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COOPERATIVA  SAGRADA </a:t>
            </a:r>
            <a:r>
              <a:rPr lang="es-ES" b="1" i="1" u="sng" dirty="0" smtClean="0">
                <a:solidFill>
                  <a:srgbClr val="E0169D"/>
                </a:solidFill>
                <a:effectLst>
                  <a:outerShdw blurRad="2540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FAMILIA</a:t>
            </a:r>
            <a:endParaRPr lang="es-ES" b="1" i="1" u="sng" dirty="0">
              <a:solidFill>
                <a:srgbClr val="E0169D"/>
              </a:solidFill>
              <a:effectLst>
                <a:outerShdw blurRad="2540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3968" y="2679498"/>
            <a:ext cx="4672608" cy="3917853"/>
          </a:xfrm>
        </p:spPr>
        <p:txBody>
          <a:bodyPr>
            <a:normAutofit/>
          </a:bodyPr>
          <a:lstStyle/>
          <a:p>
            <a:r>
              <a:rPr lang="es-ES" sz="6000" i="1" dirty="0" smtClean="0">
                <a:solidFill>
                  <a:srgbClr val="01FFBC"/>
                </a:solidFill>
                <a:latin typeface="Algerian" pitchFamily="82" charset="0"/>
              </a:rPr>
              <a:t>Catálogo</a:t>
            </a:r>
          </a:p>
          <a:p>
            <a:r>
              <a:rPr lang="es-ES" sz="6000" i="1" dirty="0" smtClean="0">
                <a:solidFill>
                  <a:srgbClr val="01FFBC"/>
                </a:solidFill>
                <a:latin typeface="Algerian" pitchFamily="82" charset="0"/>
              </a:rPr>
              <a:t>2018/19</a:t>
            </a:r>
            <a:endParaRPr lang="es-ES" sz="6000" i="1" dirty="0">
              <a:solidFill>
                <a:srgbClr val="01FFBC"/>
              </a:solidFill>
              <a:latin typeface="Algerian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6093296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precios de venta indicados no incluyen transporte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u="sng" dirty="0" smtClean="0">
                <a:solidFill>
                  <a:srgbClr val="FF0000"/>
                </a:solidFill>
                <a:latin typeface="Comic Sans MS" pitchFamily="66" charset="0"/>
              </a:rPr>
              <a:t>PATÉS</a:t>
            </a:r>
            <a:endParaRPr lang="es-ES" sz="4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01817" y="980728"/>
            <a:ext cx="3142183" cy="639762"/>
          </a:xfrm>
        </p:spPr>
        <p:txBody>
          <a:bodyPr>
            <a:noAutofit/>
          </a:bodyPr>
          <a:lstStyle/>
          <a:p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Ref.: </a:t>
            </a:r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014 </a:t>
            </a:r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Salmón</a:t>
            </a:r>
            <a:endParaRPr lang="es-ES" sz="2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9552" y="1196752"/>
            <a:ext cx="4041775" cy="639762"/>
          </a:xfrm>
        </p:spPr>
        <p:txBody>
          <a:bodyPr>
            <a:noAutofit/>
          </a:bodyPr>
          <a:lstStyle/>
          <a:p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Ref.: </a:t>
            </a:r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013  </a:t>
            </a:r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Bacalao</a:t>
            </a:r>
            <a:endParaRPr lang="es-ES" sz="2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1 Imagen" descr="20190321_00503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72" y="4941168"/>
            <a:ext cx="2736304" cy="1656184"/>
          </a:xfrm>
          <a:prstGeom prst="rect">
            <a:avLst/>
          </a:prstGeom>
        </p:spPr>
      </p:pic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059832" y="4293096"/>
            <a:ext cx="4041775" cy="639762"/>
          </a:xfrm>
        </p:spPr>
        <p:txBody>
          <a:bodyPr>
            <a:noAutofit/>
          </a:bodyPr>
          <a:lstStyle/>
          <a:p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Ref.: </a:t>
            </a:r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015  </a:t>
            </a:r>
            <a:r>
              <a:rPr lang="es-ES" sz="2800" b="0" dirty="0" smtClean="0">
                <a:solidFill>
                  <a:srgbClr val="FF0000"/>
                </a:solidFill>
                <a:latin typeface="Comic Sans MS" pitchFamily="66" charset="0"/>
              </a:rPr>
              <a:t>Mejillones</a:t>
            </a:r>
            <a:endParaRPr lang="es-ES" sz="2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3347864" y="2132856"/>
            <a:ext cx="2592288" cy="2081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latin typeface="Comic Sans MS" pitchFamily="66" charset="0"/>
              </a:rPr>
              <a:t>Precios: 1,90 €</a:t>
            </a:r>
          </a:p>
          <a:p>
            <a:pPr>
              <a:buNone/>
            </a:pPr>
            <a:endParaRPr lang="es-ES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" dirty="0" smtClean="0">
                <a:latin typeface="Comic Sans MS" pitchFamily="66" charset="0"/>
              </a:rPr>
              <a:t>Peso : 100g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PATÉS TIERRA ASTUR</a:t>
            </a:r>
            <a:endParaRPr lang="es-E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7544" y="1340768"/>
            <a:ext cx="4041775" cy="63976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Ref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9552" y="2132856"/>
            <a:ext cx="4041775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016: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Cabracho</a:t>
            </a:r>
            <a:r>
              <a:rPr lang="es-ES" dirty="0" smtClean="0">
                <a:latin typeface="Comic Sans MS" pitchFamily="66" charset="0"/>
              </a:rPr>
              <a:t>=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2,10€</a:t>
            </a: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017: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Cabrales </a:t>
            </a:r>
            <a:r>
              <a:rPr lang="es-ES" dirty="0" smtClean="0">
                <a:latin typeface="Comic Sans MS" pitchFamily="66" charset="0"/>
              </a:rPr>
              <a:t>=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2,10 €</a:t>
            </a: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018: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Centollo</a:t>
            </a:r>
            <a:r>
              <a:rPr lang="es-ES" dirty="0" smtClean="0">
                <a:latin typeface="Comic Sans MS" pitchFamily="66" charset="0"/>
              </a:rPr>
              <a:t> = 2,25 €</a:t>
            </a: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019: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Morcilla</a:t>
            </a:r>
            <a:r>
              <a:rPr lang="es-ES" dirty="0" smtClean="0">
                <a:latin typeface="Comic Sans MS" pitchFamily="66" charset="0"/>
              </a:rPr>
              <a:t> = 1,80 €</a:t>
            </a:r>
          </a:p>
          <a:p>
            <a:pP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None/>
            </a:pPr>
            <a:endParaRPr lang="es-E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" dirty="0" smtClean="0">
                <a:latin typeface="Comic Sans MS" pitchFamily="66" charset="0"/>
              </a:rPr>
              <a:t>Peso : 100g  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68760"/>
            <a:ext cx="4608512" cy="4181936"/>
          </a:xfrm>
          <a:prstGeom prst="rect">
            <a:avLst/>
          </a:prstGeom>
          <a:solidFill>
            <a:srgbClr val="EDEDED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PIMIENTOS DEL PIQUILLO</a:t>
            </a:r>
            <a:endParaRPr lang="es-E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102979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Rellenos de Bacalao</a:t>
            </a:r>
          </a:p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Ref:020  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Peso: 280 gr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041775" cy="93610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Rellenos de oricios</a:t>
            </a:r>
          </a:p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Ref:021 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Peso: 280 gr</a:t>
            </a:r>
          </a:p>
        </p:txBody>
      </p:sp>
      <p:pic>
        <p:nvPicPr>
          <p:cNvPr id="10" name="9 Marcador de contenido" descr="IMG-20170217-WA004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913187"/>
            <a:ext cx="3096344" cy="2969962"/>
          </a:xfrm>
        </p:spPr>
      </p:pic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0 Imagen" descr="20190321_0120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3548064" cy="3099629"/>
          </a:xfrm>
          <a:prstGeom prst="rect">
            <a:avLst/>
          </a:prstGeom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1259632" y="5949280"/>
            <a:ext cx="2016224" cy="55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b="1" dirty="0" smtClean="0">
                <a:solidFill>
                  <a:srgbClr val="FF0000"/>
                </a:solidFill>
              </a:rPr>
              <a:t>Precio: </a:t>
            </a:r>
            <a:r>
              <a:rPr lang="es-ES" sz="2400" b="1" dirty="0" smtClean="0"/>
              <a:t>4,60€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5724128" y="6021288"/>
            <a:ext cx="2016224" cy="55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b="1" dirty="0" smtClean="0">
                <a:solidFill>
                  <a:srgbClr val="FF0000"/>
                </a:solidFill>
              </a:rPr>
              <a:t>Precio: </a:t>
            </a:r>
            <a:r>
              <a:rPr lang="es-ES" sz="2400" b="1" dirty="0" smtClean="0"/>
              <a:t>5,15€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23528" y="1556792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Ref:022</a:t>
            </a:r>
            <a:endParaRPr lang="es-E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860032" y="1988840"/>
            <a:ext cx="33131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Se preparan con una masa de harina de trigo, agua y mantequilla, relleno de avellana, nuez, anís y azúcar.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752281" y="4653136"/>
            <a:ext cx="439171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i="1" dirty="0">
                <a:latin typeface="Comic Sans MS" pitchFamily="66" charset="0"/>
              </a:rPr>
              <a:t>Precio</a:t>
            </a:r>
            <a:r>
              <a:rPr lang="es-ES" b="1" i="1" dirty="0" smtClean="0">
                <a:latin typeface="Comic Sans MS" pitchFamily="66" charset="0"/>
              </a:rPr>
              <a:t>:  4,00 € </a:t>
            </a:r>
            <a:r>
              <a:rPr lang="es-ES" b="1" i="1" dirty="0">
                <a:latin typeface="Comic Sans MS" pitchFamily="66" charset="0"/>
              </a:rPr>
              <a:t>(envase 6 unidades</a:t>
            </a:r>
            <a:r>
              <a:rPr lang="es-ES" b="1" i="1" dirty="0" smtClean="0">
                <a:latin typeface="Comic Sans MS" pitchFamily="66" charset="0"/>
              </a:rPr>
              <a:t>)</a:t>
            </a:r>
          </a:p>
          <a:p>
            <a:pPr algn="ctr"/>
            <a:r>
              <a:rPr lang="es-ES" b="1" i="1" dirty="0" smtClean="0">
                <a:latin typeface="Comic Sans MS" pitchFamily="66" charset="0"/>
              </a:rPr>
              <a:t>         </a:t>
            </a:r>
            <a:r>
              <a:rPr lang="es-ES" b="1" i="1" dirty="0" smtClean="0">
                <a:latin typeface="Comic Sans MS" pitchFamily="66" charset="0"/>
              </a:rPr>
              <a:t>6,40</a:t>
            </a:r>
            <a:r>
              <a:rPr lang="es-ES" b="1" i="1" dirty="0" smtClean="0">
                <a:latin typeface="Comic Sans MS" pitchFamily="66" charset="0"/>
              </a:rPr>
              <a:t>€ (envase 12 unidades)</a:t>
            </a:r>
          </a:p>
          <a:p>
            <a:endParaRPr lang="es-ES" b="1" i="1" u="sng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75856" y="332656"/>
            <a:ext cx="2664296" cy="64807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u="sng" cap="small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casadielles</a:t>
            </a:r>
            <a:endParaRPr lang="es-ES" sz="3200" b="1" u="sng" cap="small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184484" cy="2880320"/>
          </a:xfrm>
          <a:prstGeom prst="rect">
            <a:avLst/>
          </a:prstGeom>
          <a:solidFill>
            <a:srgbClr val="EDEDED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-36512" y="188913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u="sng" dirty="0" smtClean="0">
                <a:solidFill>
                  <a:srgbClr val="FF0000"/>
                </a:solidFill>
                <a:latin typeface="Comic Sans MS" pitchFamily="66" charset="0"/>
              </a:rPr>
              <a:t>CARAJITOS ASTURIANOS</a:t>
            </a:r>
            <a:endParaRPr lang="es-ES" sz="4000" b="1" u="sng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23528" y="1340768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Ref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023</a:t>
            </a: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643438" y="1844675"/>
            <a:ext cx="3673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Pastas artesanales típicas de Asturias, elaboradas con avellana, huevo, miel y azúcar. Se trata sin duda de uno de los dulces más representativos de nuestra tradición confitera que no puede faltar en las mejores mesas.  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latin typeface="Comic Sans MS" pitchFamily="66" charset="0"/>
              </a:rPr>
              <a:t>Peso neto: 350 </a:t>
            </a:r>
            <a:r>
              <a:rPr lang="es-ES" sz="2000" dirty="0" smtClean="0">
                <a:latin typeface="Comic Sans MS" pitchFamily="66" charset="0"/>
              </a:rPr>
              <a:t>gr</a:t>
            </a:r>
          </a:p>
          <a:p>
            <a:pPr>
              <a:spcBef>
                <a:spcPct val="50000"/>
              </a:spcBef>
            </a:pPr>
            <a:endParaRPr lang="es-ES" sz="2000" b="1" i="1" u="sng" dirty="0">
              <a:latin typeface="Comic Sans MS" pitchFamily="66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68313" y="5445125"/>
            <a:ext cx="86756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3200" b="1" i="1" dirty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s-ES" sz="3200" b="1" i="1" dirty="0">
                <a:latin typeface="Comic Sans MS" pitchFamily="66" charset="0"/>
              </a:rPr>
              <a:t>Precio: </a:t>
            </a:r>
            <a:r>
              <a:rPr lang="es-ES" sz="3200" b="1" i="1" dirty="0" smtClean="0">
                <a:latin typeface="Comic Sans MS" pitchFamily="66" charset="0"/>
              </a:rPr>
              <a:t>4,70 </a:t>
            </a:r>
            <a:r>
              <a:rPr lang="es-ES" sz="3200" b="1" i="1" dirty="0">
                <a:latin typeface="Comic Sans MS" pitchFamily="66" charset="0"/>
              </a:rPr>
              <a:t>€</a:t>
            </a:r>
          </a:p>
          <a:p>
            <a:pPr algn="ctr">
              <a:spcBef>
                <a:spcPct val="50000"/>
              </a:spcBef>
            </a:pPr>
            <a:endParaRPr lang="es-ES" dirty="0"/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Jabones artesanales</a:t>
            </a:r>
            <a:br>
              <a:rPr lang="es-ES" b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8024" y="1844824"/>
            <a:ext cx="4041775" cy="39512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b="1" dirty="0" smtClean="0">
                <a:latin typeface="Comic Sans MS" pitchFamily="66" charset="0"/>
              </a:rPr>
              <a:t>Jabones artesanales de glicerina de elaborados con diferentes colores y  esencias: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Limón</a:t>
            </a:r>
          </a:p>
          <a:p>
            <a:pPr>
              <a:spcBef>
                <a:spcPct val="50000"/>
              </a:spcBef>
              <a:buNone/>
            </a:pPr>
            <a:r>
              <a:rPr lang="es-ES" b="1" dirty="0" smtClean="0">
                <a:latin typeface="Comic Sans MS" pitchFamily="66" charset="0"/>
              </a:rPr>
              <a:t>- Chocolate</a:t>
            </a:r>
            <a:endParaRPr lang="es-ES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s-ES" b="1" dirty="0" smtClean="0">
                <a:latin typeface="Comic Sans MS" pitchFamily="66" charset="0"/>
              </a:rPr>
              <a:t>- Lavanda</a:t>
            </a:r>
            <a:endParaRPr lang="es-ES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b="1" dirty="0" smtClean="0">
                <a:latin typeface="Comic Sans MS" pitchFamily="66" charset="0"/>
              </a:rPr>
              <a:t>Canela</a:t>
            </a:r>
          </a:p>
          <a:p>
            <a:endParaRPr lang="es-ES" dirty="0"/>
          </a:p>
        </p:txBody>
      </p:sp>
      <p:pic>
        <p:nvPicPr>
          <p:cNvPr id="7" name="6 Marcador de contenido" descr="jabo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184204" cy="345638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23528" y="5805264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i="1" dirty="0" smtClean="0">
                <a:latin typeface="Comic Sans MS" pitchFamily="66" charset="0"/>
              </a:rPr>
              <a:t>Precio: 1,80 €/unidad</a:t>
            </a:r>
            <a:endParaRPr lang="es-ES" sz="4000" b="1" i="1" dirty="0"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3528" y="1556792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Ref:024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b="1" u="sng" dirty="0" smtClean="0">
                <a:solidFill>
                  <a:srgbClr val="FF0000"/>
                </a:solidFill>
                <a:latin typeface="Comic Sans MS" pitchFamily="66" charset="0"/>
              </a:rPr>
              <a:t>Imanes</a:t>
            </a:r>
            <a:endParaRPr lang="es-ES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  <a:latin typeface="Comic Sans MS" pitchFamily="66" charset="0"/>
              </a:rPr>
              <a:t>Ref:025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6" y="1556792"/>
            <a:ext cx="4041775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dirty="0" smtClean="0">
                <a:latin typeface="Comic Sans MS" pitchFamily="66" charset="0"/>
              </a:rPr>
              <a:t>Imanes de cosas típicas asturianas como sidra, hórreos, tablas de queso, vacas, asturianas, asturianos, madreñas, escanciador</a:t>
            </a:r>
          </a:p>
          <a:p>
            <a:pPr>
              <a:buNone/>
            </a:pPr>
            <a:r>
              <a:rPr lang="es-ES_tradnl" b="1" dirty="0" smtClean="0">
                <a:latin typeface="Comic Sans MS" pitchFamily="66" charset="0"/>
              </a:rPr>
              <a:t>Precio:</a:t>
            </a:r>
          </a:p>
          <a:p>
            <a:pPr>
              <a:buNone/>
            </a:pPr>
            <a:r>
              <a:rPr lang="es-ES_tradnl" b="1" dirty="0" smtClean="0">
                <a:latin typeface="Comic Sans MS" pitchFamily="66" charset="0"/>
              </a:rPr>
              <a:t>  -Tabla de quesos y asturianos: 1,80</a:t>
            </a:r>
            <a:r>
              <a:rPr lang="es-ES" dirty="0" smtClean="0">
                <a:latin typeface="Comic Sans MS" pitchFamily="66" charset="0"/>
              </a:rPr>
              <a:t> €</a:t>
            </a:r>
            <a:endParaRPr lang="es-ES_tradn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_tradnl" b="1" dirty="0" smtClean="0">
                <a:latin typeface="Comic Sans MS" pitchFamily="66" charset="0"/>
              </a:rPr>
              <a:t>  - Los demás 1,40</a:t>
            </a:r>
            <a:r>
              <a:rPr lang="es-ES" dirty="0" smtClean="0">
                <a:latin typeface="Comic Sans MS" pitchFamily="66" charset="0"/>
              </a:rPr>
              <a:t> €</a:t>
            </a:r>
            <a:endParaRPr lang="es-ES_tradnl" b="1" dirty="0" smtClean="0">
              <a:latin typeface="Comic Sans MS" pitchFamily="66" charset="0"/>
            </a:endParaRPr>
          </a:p>
        </p:txBody>
      </p:sp>
      <p:pic>
        <p:nvPicPr>
          <p:cNvPr id="7" name="8 Marcador de contenido" descr="PhotoGrid_1456230568022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348880"/>
            <a:ext cx="3899272" cy="3897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11560" y="273050"/>
            <a:ext cx="7200800" cy="5636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Chorizo Y SALCHICHÓN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 avestruz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27984" y="2492896"/>
            <a:ext cx="4464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De una de las granjas  de avestruces que hay en Asturias.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  Exótico chorizo y salchichón elaborados con carne de avestruz y de cerdo.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La carne de avestruz tiene una proporción de grasa muy baja</a:t>
            </a:r>
          </a:p>
          <a:p>
            <a:pPr marL="274320" indent="-274320">
              <a:spcBef>
                <a:spcPts val="580"/>
              </a:spcBef>
              <a:defRPr/>
            </a:pPr>
            <a:endParaRPr lang="es-ES" sz="2000" dirty="0" smtClean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" sz="2000" dirty="0" smtClean="0">
                <a:latin typeface="Comic Sans MS" pitchFamily="66" charset="0"/>
              </a:rPr>
              <a:t>Peso neto 200gr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340768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Ref:001A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9872" y="1556792"/>
            <a:ext cx="201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000" b="1" i="1" u="sng" dirty="0" smtClean="0">
              <a:latin typeface="Comic Sans MS" pitchFamily="66" charset="0"/>
            </a:endParaRPr>
          </a:p>
          <a:p>
            <a:r>
              <a:rPr lang="es-ES_tradnl" sz="2000" b="1" i="1" u="sng" dirty="0" smtClean="0">
                <a:latin typeface="Comic Sans MS" pitchFamily="66" charset="0"/>
              </a:rPr>
              <a:t>Precio:3,20 €        </a:t>
            </a:r>
            <a:endParaRPr lang="es-ES_tradnl" sz="2000" b="1" i="1" u="sng" dirty="0">
              <a:latin typeface="Comic Sans MS" pitchFamily="66" charset="0"/>
            </a:endParaRPr>
          </a:p>
        </p:txBody>
      </p:sp>
      <p:sp>
        <p:nvSpPr>
          <p:cNvPr id="10242" name="AutoShape 2" descr="Resultado de imagen de fotos de embutido de cier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pic>
        <p:nvPicPr>
          <p:cNvPr id="9" name="8 Imagen" descr="Resultado de imagen de fotos de embutido de cierv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 rot="10800000" flipV="1">
            <a:off x="3347864" y="5805264"/>
            <a:ext cx="21247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defRPr/>
            </a:pPr>
            <a:endParaRPr lang="es-ES" sz="2000" dirty="0" smtClean="0">
              <a:latin typeface="Comic Sans MS" pitchFamily="66" charset="0"/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s-ES_tradnl" sz="2000" b="1" i="1" u="sng" dirty="0" smtClean="0">
                <a:latin typeface="Comic Sans MS" pitchFamily="66" charset="0"/>
              </a:rPr>
              <a:t>Precio:3,70 €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71600" y="414908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Ref:001B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" name="12 Imagen" descr="20190321_202425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2664296" cy="196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9" y="1412776"/>
            <a:ext cx="1470210" cy="24137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4" y="4077072"/>
            <a:ext cx="1563328" cy="23753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 flipH="1">
            <a:off x="251520" y="2228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Queso “</a:t>
            </a:r>
            <a:r>
              <a:rPr kumimoji="0" lang="es-ES" sz="36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Afuega`l</a:t>
            </a:r>
            <a:r>
              <a:rPr kumimoji="0" lang="es-ES" sz="36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s-ES" sz="36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pitu</a:t>
            </a:r>
            <a:r>
              <a:rPr kumimoji="0" lang="es-ES" sz="3600" b="1" i="0" u="sng" strike="noStrike" kern="0" cap="small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” blanco o rojo</a:t>
            </a: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43808" y="2348880"/>
            <a:ext cx="5976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Comic Sans MS" pitchFamily="66" charset="0"/>
                <a:cs typeface="Iskoola Pota" pitchFamily="34" charset="0"/>
              </a:rPr>
              <a:t>Los quesos de “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Afuega´l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 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pitu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” son unos de los quesos más antiguos y extendidos de Asturias.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u="sng" dirty="0">
              <a:latin typeface="Comic Sans MS" pitchFamily="66" charset="0"/>
              <a:cs typeface="Iskoola Pot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u="sng" dirty="0">
                <a:latin typeface="Comic Sans MS" pitchFamily="66" charset="0"/>
                <a:cs typeface="Iskoola Pota" pitchFamily="34" charset="0"/>
              </a:rPr>
              <a:t>Ingredientes</a:t>
            </a:r>
            <a:r>
              <a:rPr lang="es-ES" sz="2000" dirty="0">
                <a:latin typeface="Comic Sans MS" pitchFamily="66" charset="0"/>
                <a:cs typeface="Iskoola Pota" pitchFamily="34" charset="0"/>
              </a:rPr>
              <a:t>: Leche pasteurizada de vaca, fermentos lácticos, Sal, Cuajo animal.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Comic Sans MS" pitchFamily="66" charset="0"/>
                <a:cs typeface="Iskoola Pota" pitchFamily="34" charset="0"/>
              </a:rPr>
              <a:t>El Rojo lleva pimentón dulce y picante</a:t>
            </a:r>
            <a:r>
              <a:rPr lang="es-ES" sz="2000" dirty="0" smtClean="0">
                <a:latin typeface="Comic Sans MS" pitchFamily="66" charset="0"/>
                <a:cs typeface="Iskoola Pota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latin typeface="Comic Sans MS" pitchFamily="66" charset="0"/>
              <a:cs typeface="Iskoola Pot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Comic Sans MS" pitchFamily="66" charset="0"/>
                <a:cs typeface="Iskoola Pota" pitchFamily="34" charset="0"/>
              </a:rPr>
              <a:t>Peso neto: 300 gr.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31840" y="1052736"/>
            <a:ext cx="3892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002A-Blanco/002B-Rojo</a:t>
            </a:r>
            <a:endParaRPr lang="es-E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43808" y="5373216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i="1" u="sng" dirty="0" smtClean="0">
                <a:latin typeface="Comic Sans MS" pitchFamily="66" charset="0"/>
              </a:rPr>
              <a:t>Precio:3,60 </a:t>
            </a:r>
            <a:r>
              <a:rPr lang="es-ES" sz="2000" b="1" i="1" u="sng" dirty="0" smtClean="0">
                <a:latin typeface="Comic Sans MS" pitchFamily="66" charset="0"/>
              </a:rPr>
              <a:t> €</a:t>
            </a:r>
            <a:endParaRPr lang="es-ES_tradnl" sz="2000" b="1" i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056438" cy="11255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u="sng" dirty="0" smtClean="0">
                <a:solidFill>
                  <a:srgbClr val="FF0000"/>
                </a:solidFill>
                <a:latin typeface="Comic Sans MS" pitchFamily="66" charset="0"/>
              </a:rPr>
              <a:t>CREMA QUESO CABRALES</a:t>
            </a:r>
          </a:p>
        </p:txBody>
      </p:sp>
      <p:pic>
        <p:nvPicPr>
          <p:cNvPr id="14339" name="8 Marcador de contenido" descr="210_3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276872"/>
            <a:ext cx="2808312" cy="2079298"/>
          </a:xfrm>
          <a:ln>
            <a:solidFill>
              <a:schemeClr val="tx1"/>
            </a:solidFill>
          </a:ln>
        </p:spPr>
      </p:pic>
      <p:sp>
        <p:nvSpPr>
          <p:cNvPr id="14340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1052736"/>
            <a:ext cx="2664742" cy="35924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Crema intensa</a:t>
            </a: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s-ES" b="1" dirty="0" smtClean="0">
              <a:solidFill>
                <a:srgbClr val="FFFF00"/>
              </a:solidFill>
            </a:endParaRPr>
          </a:p>
        </p:txBody>
      </p:sp>
      <p:sp>
        <p:nvSpPr>
          <p:cNvPr id="14341" name="10 CuadroTexto"/>
          <p:cNvSpPr txBox="1">
            <a:spLocks noChangeArrowheads="1"/>
          </p:cNvSpPr>
          <p:nvPr/>
        </p:nvSpPr>
        <p:spPr bwMode="auto">
          <a:xfrm>
            <a:off x="899592" y="1052736"/>
            <a:ext cx="2015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Crema</a:t>
            </a:r>
            <a:r>
              <a:rPr lang="es-ES" sz="2400" dirty="0" smtClean="0"/>
              <a:t> </a:t>
            </a:r>
            <a:r>
              <a:rPr lang="es-ES" sz="2400" dirty="0">
                <a:latin typeface="Comic Sans MS" pitchFamily="66" charset="0"/>
              </a:rPr>
              <a:t>suave</a:t>
            </a:r>
          </a:p>
        </p:txBody>
      </p:sp>
      <p:pic>
        <p:nvPicPr>
          <p:cNvPr id="14343" name="6 Imagen" descr="fuer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01686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4" name="9 CuadroTexto"/>
          <p:cNvSpPr txBox="1">
            <a:spLocks noChangeArrowheads="1"/>
          </p:cNvSpPr>
          <p:nvPr/>
        </p:nvSpPr>
        <p:spPr bwMode="auto">
          <a:xfrm>
            <a:off x="899592" y="4581128"/>
            <a:ext cx="7272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dirty="0">
                <a:latin typeface="Comic Sans MS" pitchFamily="66" charset="0"/>
              </a:rPr>
              <a:t>Deliciosa crema elaborada con Queso Cabrales y Sidra Natural Asturiana. De consistencia untosa, presenta un color azul verdoso derivado de la propia naturaleza del Queso Cabrales. En esta variedad presenta un sabor y aroma intensos, y resulta ideal para sorprender a sus invitados con todo el carácter del Cabrales en una crema fácil de untar.  180 </a:t>
            </a:r>
            <a:r>
              <a:rPr lang="es-ES" sz="2000" dirty="0" smtClean="0">
                <a:latin typeface="Comic Sans MS" pitchFamily="66" charset="0"/>
              </a:rPr>
              <a:t>gr</a:t>
            </a:r>
          </a:p>
          <a:p>
            <a:pPr algn="just"/>
            <a:endParaRPr lang="es-ES" sz="2000" dirty="0">
              <a:latin typeface="Comic Sans MS" pitchFamily="66" charset="0"/>
            </a:endParaRPr>
          </a:p>
          <a:p>
            <a:endParaRPr lang="es-ES_tradnl" sz="2000" dirty="0"/>
          </a:p>
        </p:txBody>
      </p:sp>
      <p:sp>
        <p:nvSpPr>
          <p:cNvPr id="9" name="8 Rectángulo"/>
          <p:cNvSpPr/>
          <p:nvPr/>
        </p:nvSpPr>
        <p:spPr>
          <a:xfrm>
            <a:off x="899592" y="141277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Ref:003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32040" y="1412776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Ref:004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177281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Precio:3,20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932040" y="1772816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Precio:3,20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CREMA DE QUESOS</a:t>
            </a:r>
            <a:endParaRPr lang="es-E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www.productosasturianoscampoastur.com/375-large_default/crema-de-queso-la-p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2500330" cy="2500330"/>
          </a:xfrm>
          <a:prstGeom prst="rect">
            <a:avLst/>
          </a:prstGeom>
          <a:noFill/>
        </p:spPr>
      </p:pic>
      <p:pic>
        <p:nvPicPr>
          <p:cNvPr id="1028" name="Picture 4" descr="https://s3-eu-west-1.amazonaws.com/carritus.com/images_pms/96/57912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357454" cy="235745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5536" y="1484784"/>
            <a:ext cx="3600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_tradnl" sz="2000" b="1" dirty="0" smtClean="0">
                <a:solidFill>
                  <a:srgbClr val="C00000"/>
                </a:solidFill>
                <a:latin typeface="Comic Sans MS" pitchFamily="66" charset="0"/>
              </a:rPr>
              <a:t>: 005</a:t>
            </a:r>
            <a:endParaRPr lang="es-ES_tradnl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14810" y="1357298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_tradnl" sz="2000" b="1" dirty="0" smtClean="0">
                <a:solidFill>
                  <a:srgbClr val="C00000"/>
                </a:solidFill>
                <a:latin typeface="Comic Sans MS" pitchFamily="66" charset="0"/>
              </a:rPr>
              <a:t>: 006</a:t>
            </a:r>
            <a:endParaRPr lang="es-ES_tradnl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4357694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Comic Sans MS" pitchFamily="66" charset="0"/>
              </a:rPr>
              <a:t>Crema de queso cabrales</a:t>
            </a:r>
          </a:p>
          <a:p>
            <a:r>
              <a:rPr lang="es-ES_tradnl" sz="2400" dirty="0" smtClean="0">
                <a:latin typeface="Comic Sans MS" pitchFamily="66" charset="0"/>
              </a:rPr>
              <a:t>(100 gr.) </a:t>
            </a:r>
          </a:p>
          <a:p>
            <a:endParaRPr lang="es-ES_tradnl" sz="2400" dirty="0" smtClean="0">
              <a:latin typeface="Comic Sans MS" pitchFamily="66" charset="0"/>
            </a:endParaRPr>
          </a:p>
          <a:p>
            <a:endParaRPr lang="es-ES_tradnl" sz="2400" dirty="0" smtClean="0">
              <a:latin typeface="Comic Sans MS" pitchFamily="66" charset="0"/>
            </a:endParaRPr>
          </a:p>
          <a:p>
            <a:endParaRPr lang="es-ES_tradnl" sz="2400" dirty="0" smtClean="0">
              <a:latin typeface="Comic Sans MS" pitchFamily="66" charset="0"/>
            </a:endParaRPr>
          </a:p>
          <a:p>
            <a:endParaRPr lang="es-ES_tradnl" dirty="0" smtClean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14810" y="4357694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Comic Sans MS" pitchFamily="66" charset="0"/>
              </a:rPr>
              <a:t>Crema de queso la peral(queso azul)</a:t>
            </a:r>
          </a:p>
          <a:p>
            <a:r>
              <a:rPr lang="es-ES_tradnl" sz="2400" dirty="0" smtClean="0">
                <a:latin typeface="Comic Sans MS" pitchFamily="66" charset="0"/>
              </a:rPr>
              <a:t>(100 gr.)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5929330"/>
            <a:ext cx="3357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u="sng" dirty="0" smtClean="0">
                <a:latin typeface="Comic Sans MS" pitchFamily="66" charset="0"/>
              </a:rPr>
              <a:t>Precio:2,05 </a:t>
            </a:r>
            <a:r>
              <a:rPr lang="es-ES" sz="2400" b="1" i="1" u="sng" dirty="0" smtClean="0">
                <a:latin typeface="Comic Sans MS" pitchFamily="66" charset="0"/>
              </a:rPr>
              <a:t>€</a:t>
            </a:r>
            <a:endParaRPr lang="es-ES_tradnl" sz="2400" b="1" i="1" u="sng" dirty="0"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14876" y="6000768"/>
            <a:ext cx="209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i="1" u="sng" dirty="0" smtClean="0">
                <a:latin typeface="Comic Sans MS" pitchFamily="66" charset="0"/>
              </a:rPr>
              <a:t>Precio:2,05</a:t>
            </a:r>
            <a:r>
              <a:rPr lang="es-ES" sz="2400" b="1" i="1" u="sng" dirty="0" smtClean="0">
                <a:latin typeface="Comic Sans MS" pitchFamily="66" charset="0"/>
              </a:rPr>
              <a:t>€</a:t>
            </a:r>
            <a:endParaRPr lang="es-ES_tradnl" sz="2400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755650" y="188913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FF0000"/>
                </a:solidFill>
                <a:latin typeface="Comic Sans MS" pitchFamily="66" charset="0"/>
              </a:rPr>
              <a:t>QUESO CABRALES D.O.P.</a:t>
            </a:r>
          </a:p>
        </p:txBody>
      </p:sp>
      <p:pic>
        <p:nvPicPr>
          <p:cNvPr id="18435" name="7 Marcador de contenido" descr="IMG_20160307_133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090" b="15917"/>
          <a:stretch>
            <a:fillRect/>
          </a:stretch>
        </p:blipFill>
        <p:spPr>
          <a:xfrm>
            <a:off x="611560" y="1988840"/>
            <a:ext cx="3456710" cy="3456384"/>
          </a:xfrm>
        </p:spPr>
      </p:pic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4355976" y="2060848"/>
            <a:ext cx="3671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omic Sans MS" pitchFamily="66" charset="0"/>
              </a:rPr>
              <a:t>Queso azul de textura mantecosa, elaborado con leche de vaca</a:t>
            </a:r>
            <a:r>
              <a:rPr lang="es-ES" sz="2000" dirty="0" smtClean="0">
                <a:latin typeface="Comic Sans MS" pitchFamily="66" charset="0"/>
              </a:rPr>
              <a:t>.</a:t>
            </a:r>
          </a:p>
          <a:p>
            <a:endParaRPr lang="es-ES" sz="2000" dirty="0" smtClean="0"/>
          </a:p>
          <a:p>
            <a:r>
              <a:rPr lang="es-ES" sz="2000" dirty="0" smtClean="0">
                <a:latin typeface="Comic Sans MS" pitchFamily="66" charset="0"/>
              </a:rPr>
              <a:t>* Los quesos tienen un peso sobre  2,5 kg pero se envasan al vacio en mitades o cuartos</a:t>
            </a:r>
            <a:endParaRPr lang="es-ES" sz="20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just"/>
            <a:endParaRPr lang="es-ES" sz="2000" dirty="0">
              <a:latin typeface="Comic Sans MS" pitchFamily="66" charset="0"/>
            </a:endParaRPr>
          </a:p>
          <a:p>
            <a:pPr algn="ctr"/>
            <a:endParaRPr lang="es-ES" sz="2000" dirty="0">
              <a:solidFill>
                <a:srgbClr val="FFFF00"/>
              </a:solidFill>
            </a:endParaRPr>
          </a:p>
          <a:p>
            <a:pPr algn="ctr"/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611560" y="1556792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Ref:007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4355976" y="4869160"/>
            <a:ext cx="4211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b="1" i="1" u="sng" dirty="0">
                <a:latin typeface="Comic Sans MS" pitchFamily="66" charset="0"/>
              </a:rPr>
              <a:t>Precio</a:t>
            </a:r>
            <a:r>
              <a:rPr lang="es-ES_tradnl" b="1" i="1" u="sng" dirty="0" smtClean="0">
                <a:latin typeface="Comic Sans MS" pitchFamily="66" charset="0"/>
              </a:rPr>
              <a:t>: </a:t>
            </a:r>
            <a:r>
              <a:rPr lang="es-ES" b="1" i="1" u="sng" dirty="0" smtClean="0">
                <a:latin typeface="Comic Sans MS" pitchFamily="66" charset="0"/>
              </a:rPr>
              <a:t>13,50</a:t>
            </a:r>
            <a:r>
              <a:rPr lang="es-ES" dirty="0" smtClean="0">
                <a:latin typeface="Comic Sans MS" pitchFamily="66" charset="0"/>
              </a:rPr>
              <a:t>€ Kg</a:t>
            </a:r>
            <a:endParaRPr lang="es-ES_tradnl" b="1" i="1" u="sng" dirty="0" smtClean="0">
              <a:latin typeface="Comic Sans MS" pitchFamily="66" charset="0"/>
            </a:endParaRPr>
          </a:p>
          <a:p>
            <a:endParaRPr lang="es-ES_tradnl" b="1" i="1" u="sng" dirty="0" smtClean="0">
              <a:latin typeface="Comic Sans MS" pitchFamily="66" charset="0"/>
            </a:endParaRPr>
          </a:p>
          <a:p>
            <a:endParaRPr lang="es-ES_tradnl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4716016" y="1700808"/>
            <a:ext cx="38171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dirty="0">
                <a:latin typeface="Comic Sans MS" pitchFamily="66" charset="0"/>
              </a:rPr>
              <a:t>Quesos: Tierra de </a:t>
            </a:r>
            <a:r>
              <a:rPr lang="es-ES_tradnl" sz="2000" dirty="0" smtClean="0">
                <a:latin typeface="Comic Sans MS" pitchFamily="66" charset="0"/>
              </a:rPr>
              <a:t>Tineo</a:t>
            </a:r>
            <a:r>
              <a:rPr lang="es-ES_tradnl" sz="2000" dirty="0" smtClean="0">
                <a:latin typeface="Comic Sans MS" pitchFamily="66" charset="0"/>
              </a:rPr>
              <a:t> </a:t>
            </a:r>
            <a:r>
              <a:rPr lang="es-ES_tradnl" sz="2000" dirty="0">
                <a:latin typeface="Comic Sans MS" pitchFamily="66" charset="0"/>
              </a:rPr>
              <a:t>– 4 en </a:t>
            </a:r>
            <a:r>
              <a:rPr lang="es-ES_tradnl" sz="2000" dirty="0" smtClean="0">
                <a:latin typeface="Comic Sans MS" pitchFamily="66" charset="0"/>
              </a:rPr>
              <a:t>1</a:t>
            </a:r>
          </a:p>
          <a:p>
            <a:r>
              <a:rPr lang="es-ES_tradnl" sz="2000" dirty="0" smtClean="0">
                <a:latin typeface="Comic Sans MS" pitchFamily="66" charset="0"/>
              </a:rPr>
              <a:t>(480 gr.) </a:t>
            </a:r>
          </a:p>
          <a:p>
            <a:endParaRPr lang="es-ES_tradnl" sz="2000" dirty="0" smtClean="0">
              <a:latin typeface="Comic Sans MS" pitchFamily="66" charset="0"/>
            </a:endParaRPr>
          </a:p>
          <a:p>
            <a:r>
              <a:rPr lang="es-ES_tradnl" sz="2000" dirty="0" smtClean="0">
                <a:latin typeface="Comic Sans MS" pitchFamily="66" charset="0"/>
              </a:rPr>
              <a:t>Semicurado</a:t>
            </a:r>
            <a:endParaRPr lang="es-ES_tradnl" sz="2000" dirty="0" smtClean="0">
              <a:latin typeface="Comic Sans MS" pitchFamily="66" charset="0"/>
            </a:endParaRPr>
          </a:p>
          <a:p>
            <a:r>
              <a:rPr lang="es-ES_tradnl" sz="2000" dirty="0" smtClean="0">
                <a:latin typeface="Comic Sans MS" pitchFamily="66" charset="0"/>
              </a:rPr>
              <a:t>Azul</a:t>
            </a:r>
          </a:p>
          <a:p>
            <a:r>
              <a:rPr lang="es-ES_tradnl" sz="2000" dirty="0" smtClean="0">
                <a:latin typeface="Comic Sans MS" pitchFamily="66" charset="0"/>
              </a:rPr>
              <a:t>Cabra</a:t>
            </a:r>
          </a:p>
          <a:p>
            <a:r>
              <a:rPr lang="es-ES_tradnl" sz="2000" dirty="0" smtClean="0">
                <a:latin typeface="Comic Sans MS" pitchFamily="66" charset="0"/>
              </a:rPr>
              <a:t>Ahumado</a:t>
            </a:r>
          </a:p>
        </p:txBody>
      </p:sp>
      <p:sp>
        <p:nvSpPr>
          <p:cNvPr id="17413" name="6 CuadroTexto"/>
          <p:cNvSpPr txBox="1">
            <a:spLocks noChangeArrowheads="1"/>
          </p:cNvSpPr>
          <p:nvPr/>
        </p:nvSpPr>
        <p:spPr bwMode="auto">
          <a:xfrm>
            <a:off x="611560" y="1196752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_tradnl" b="1" dirty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s-ES_tradnl" b="1" dirty="0" smtClean="0">
                <a:solidFill>
                  <a:srgbClr val="C00000"/>
                </a:solidFill>
                <a:latin typeface="Comic Sans MS" pitchFamily="66" charset="0"/>
              </a:rPr>
              <a:t>008</a:t>
            </a:r>
            <a:endParaRPr lang="es-ES_tradn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4" name="7 Rectángulo"/>
          <p:cNvSpPr>
            <a:spLocks noChangeArrowheads="1"/>
          </p:cNvSpPr>
          <p:nvPr/>
        </p:nvSpPr>
        <p:spPr bwMode="auto">
          <a:xfrm>
            <a:off x="4788024" y="4653136"/>
            <a:ext cx="2303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 u="sng" dirty="0" smtClean="0">
                <a:latin typeface="Comic Sans MS" pitchFamily="66" charset="0"/>
              </a:rPr>
              <a:t>Precio:6,70 </a:t>
            </a:r>
            <a:r>
              <a:rPr lang="es-ES" b="1" i="1" u="sng" dirty="0" smtClean="0">
                <a:latin typeface="Comic Sans MS" pitchFamily="66" charset="0"/>
              </a:rPr>
              <a:t>€</a:t>
            </a:r>
            <a:endParaRPr lang="es-ES_tradnl" b="1" i="1" u="sng" dirty="0">
              <a:latin typeface="Comic Sans MS" pitchFamily="66" charset="0"/>
            </a:endParaRPr>
          </a:p>
        </p:txBody>
      </p:sp>
      <p:pic>
        <p:nvPicPr>
          <p:cNvPr id="17415" name="7 Imagen" descr="IMG-20170315-WA0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694113" cy="408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673592" y="332656"/>
            <a:ext cx="3914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TABLA DE 4 QUESOS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PREPARADO PARA FABADA 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9575"/>
            <a:ext cx="3657600" cy="4413250"/>
          </a:xfrm>
          <a:noFill/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270375" y="1600200"/>
            <a:ext cx="3657600" cy="2332856"/>
          </a:xfrm>
        </p:spPr>
        <p:txBody>
          <a:bodyPr>
            <a:normAutofit/>
          </a:bodyPr>
          <a:lstStyle/>
          <a:p>
            <a:pPr marL="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El preparado para fabada consta de materias de primera calidad: morcilla, chorizo, tocino, panceta y por  supuesto “les fabes”.</a:t>
            </a:r>
          </a:p>
          <a:p>
            <a:pPr marL="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(En la fotografía aparece el pack de dos raciones)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18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57" name="7 CuadroTexto"/>
          <p:cNvSpPr txBox="1">
            <a:spLocks noChangeArrowheads="1"/>
          </p:cNvSpPr>
          <p:nvPr/>
        </p:nvSpPr>
        <p:spPr bwMode="auto">
          <a:xfrm>
            <a:off x="467544" y="1196752"/>
            <a:ext cx="136750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err="1" smtClean="0">
                <a:solidFill>
                  <a:srgbClr val="C00000"/>
                </a:solidFill>
                <a:latin typeface="Comic Sans MS" pitchFamily="66" charset="0"/>
              </a:rPr>
              <a:t>Ref</a:t>
            </a: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latin typeface="Comic Sans MS" pitchFamily="66" charset="0"/>
              </a:rPr>
              <a:t>009 </a:t>
            </a:r>
            <a:endParaRPr lang="es-ES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27984" y="4725144"/>
            <a:ext cx="280831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580"/>
              </a:spcBef>
              <a:defRPr/>
            </a:pPr>
            <a:r>
              <a:rPr lang="es-ES" b="1" i="1" u="sng" dirty="0" smtClean="0">
                <a:latin typeface="Comic Sans MS" pitchFamily="66" charset="0"/>
              </a:rPr>
              <a:t>Precio:</a:t>
            </a:r>
          </a:p>
          <a:p>
            <a:pPr marL="274320" indent="-274320" algn="just">
              <a:spcBef>
                <a:spcPts val="580"/>
              </a:spcBef>
              <a:buFont typeface="Arial" pitchFamily="34" charset="0"/>
              <a:buChar char="•"/>
              <a:defRPr/>
            </a:pPr>
            <a:r>
              <a:rPr lang="es-ES" b="1" i="1" u="sng" dirty="0" smtClean="0">
                <a:latin typeface="Comic Sans MS" pitchFamily="66" charset="0"/>
              </a:rPr>
              <a:t>2 raciones:7,25 €</a:t>
            </a:r>
          </a:p>
          <a:p>
            <a:pPr marL="274320" indent="-274320" algn="just">
              <a:spcBef>
                <a:spcPts val="580"/>
              </a:spcBef>
              <a:buFont typeface="Arial" pitchFamily="34" charset="0"/>
              <a:buChar char="•"/>
              <a:defRPr/>
            </a:pPr>
            <a:r>
              <a:rPr lang="es-ES" b="1" i="1" u="sng" dirty="0" smtClean="0">
                <a:latin typeface="Comic Sans MS" pitchFamily="66" charset="0"/>
              </a:rPr>
              <a:t>3 raciones:11,20€</a:t>
            </a:r>
          </a:p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s-ES" b="1" i="1" u="sng" dirty="0" smtClean="0">
                <a:latin typeface="Comic Sans MS" pitchFamily="66" charset="0"/>
              </a:rPr>
              <a:t>4 raciones: 14,50 €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sz="3200" b="1" u="sng" dirty="0" smtClean="0">
                <a:solidFill>
                  <a:srgbClr val="FF0000"/>
                </a:solidFill>
                <a:latin typeface="Comic Sans MS" pitchFamily="66" charset="0"/>
              </a:rPr>
              <a:t>PATÉS</a:t>
            </a:r>
            <a:endParaRPr lang="es-E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03848" y="1412776"/>
            <a:ext cx="1728192" cy="576064"/>
          </a:xfrm>
        </p:spPr>
        <p:txBody>
          <a:bodyPr>
            <a:normAutofit/>
          </a:bodyPr>
          <a:lstStyle/>
          <a:p>
            <a:r>
              <a:rPr lang="es-ES" b="0" dirty="0" smtClean="0">
                <a:solidFill>
                  <a:srgbClr val="FF0000"/>
                </a:solidFill>
                <a:latin typeface="Comic Sans MS" pitchFamily="66" charset="0"/>
              </a:rPr>
              <a:t>Ref</a:t>
            </a:r>
            <a:r>
              <a:rPr lang="es-ES" b="0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s-ES" b="0" dirty="0" smtClean="0">
                <a:solidFill>
                  <a:srgbClr val="FF0000"/>
                </a:solidFill>
                <a:latin typeface="Comic Sans MS" pitchFamily="66" charset="0"/>
              </a:rPr>
              <a:t>010</a:t>
            </a:r>
            <a:endParaRPr lang="es-ES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15616" y="2276872"/>
            <a:ext cx="4040188" cy="4392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Jabalí</a:t>
            </a:r>
            <a:endParaRPr lang="es-E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Ciervo</a:t>
            </a: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Morcilla</a:t>
            </a:r>
          </a:p>
          <a:p>
            <a:pPr>
              <a:buNone/>
            </a:pPr>
            <a:endParaRPr lang="es-E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E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s-E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s-ES" dirty="0" smtClean="0">
                <a:latin typeface="Comic Sans MS" pitchFamily="66" charset="0"/>
              </a:rPr>
              <a:t>Precio: 1,90 €     (100g)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300192" y="1340768"/>
            <a:ext cx="1728192" cy="648072"/>
          </a:xfrm>
        </p:spPr>
        <p:txBody>
          <a:bodyPr>
            <a:noAutofit/>
          </a:bodyPr>
          <a:lstStyle/>
          <a:p>
            <a:pPr algn="ctr"/>
            <a:endParaRPr lang="es-E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Ref:011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0 Imagen" descr="20190321_0144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2132856"/>
            <a:ext cx="2376263" cy="2016224"/>
          </a:xfrm>
          <a:prstGeom prst="rect">
            <a:avLst/>
          </a:prstGeom>
        </p:spPr>
      </p:pic>
      <p:pic>
        <p:nvPicPr>
          <p:cNvPr id="8" name="1 Imagen" descr="20190321_01434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4" y="2060848"/>
            <a:ext cx="2088232" cy="2088232"/>
          </a:xfrm>
          <a:prstGeom prst="rect">
            <a:avLst/>
          </a:prstGeom>
        </p:spPr>
      </p:pic>
      <p:pic>
        <p:nvPicPr>
          <p:cNvPr id="9" name="2 Imagen" descr="20190321_01430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088" y="4725144"/>
            <a:ext cx="2592288" cy="1728192"/>
          </a:xfrm>
          <a:prstGeom prst="rect">
            <a:avLst/>
          </a:prstGeom>
        </p:spPr>
      </p:pic>
      <p:sp>
        <p:nvSpPr>
          <p:cNvPr id="10" name="6 Marcador de texto"/>
          <p:cNvSpPr txBox="1">
            <a:spLocks/>
          </p:cNvSpPr>
          <p:nvPr/>
        </p:nvSpPr>
        <p:spPr>
          <a:xfrm>
            <a:off x="5580112" y="4149080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Ref:012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619</Words>
  <Application>Microsoft Office PowerPoint</Application>
  <PresentationFormat>Presentación en pantalla (4:3)</PresentationFormat>
  <Paragraphs>141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COOPERATIVA  SAGRADA FAMILIA</vt:lpstr>
      <vt:lpstr>Diapositiva 2</vt:lpstr>
      <vt:lpstr>Diapositiva 3</vt:lpstr>
      <vt:lpstr>CREMA QUESO CABRALES</vt:lpstr>
      <vt:lpstr>CREMA DE QUESOS</vt:lpstr>
      <vt:lpstr>QUESO CABRALES D.O.P.</vt:lpstr>
      <vt:lpstr>Diapositiva 7</vt:lpstr>
      <vt:lpstr>PREPARADO PARA FABADA </vt:lpstr>
      <vt:lpstr>PATÉS</vt:lpstr>
      <vt:lpstr>PATÉS</vt:lpstr>
      <vt:lpstr>PATÉS TIERRA ASTUR</vt:lpstr>
      <vt:lpstr>PIMIENTOS DEL PIQUILLO</vt:lpstr>
      <vt:lpstr>Diapositiva 13</vt:lpstr>
      <vt:lpstr>Diapositiva 14</vt:lpstr>
      <vt:lpstr>Jabones artesanales </vt:lpstr>
      <vt:lpstr>Imanes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escuela20</dc:creator>
  <cp:lastModifiedBy>Ana Luisa</cp:lastModifiedBy>
  <cp:revision>83</cp:revision>
  <dcterms:created xsi:type="dcterms:W3CDTF">2018-03-05T19:13:58Z</dcterms:created>
  <dcterms:modified xsi:type="dcterms:W3CDTF">2019-03-22T09:47:54Z</dcterms:modified>
</cp:coreProperties>
</file>