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76" r:id="rId3"/>
    <p:sldId id="271" r:id="rId4"/>
    <p:sldId id="275" r:id="rId5"/>
    <p:sldId id="257" r:id="rId6"/>
    <p:sldId id="260" r:id="rId7"/>
    <p:sldId id="268" r:id="rId8"/>
    <p:sldId id="269" r:id="rId9"/>
    <p:sldId id="266" r:id="rId10"/>
    <p:sldId id="274" r:id="rId11"/>
    <p:sldId id="259" r:id="rId12"/>
    <p:sldId id="261" r:id="rId13"/>
    <p:sldId id="262" r:id="rId14"/>
    <p:sldId id="263" r:id="rId15"/>
    <p:sldId id="265" r:id="rId16"/>
    <p:sldId id="267" r:id="rId17"/>
    <p:sldId id="270" r:id="rId18"/>
    <p:sldId id="273" r:id="rId19"/>
    <p:sldId id="264" r:id="rId20"/>
    <p:sldId id="272" r:id="rId21"/>
    <p:sldId id="258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2527" autoAdjust="0"/>
  </p:normalViewPr>
  <p:slideViewPr>
    <p:cSldViewPr>
      <p:cViewPr>
        <p:scale>
          <a:sx n="73" d="100"/>
          <a:sy n="73" d="100"/>
        </p:scale>
        <p:origin x="-4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6794D-8510-442D-AE29-93DD87EE837F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C7D92-380D-43CB-B741-83887E067E9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651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29/04/2019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633864" y="5572140"/>
            <a:ext cx="3510136" cy="929698"/>
          </a:xfrm>
        </p:spPr>
        <p:txBody>
          <a:bodyPr/>
          <a:lstStyle/>
          <a:p>
            <a:r>
              <a:rPr lang="es-ES" dirty="0" smtClean="0">
                <a:solidFill>
                  <a:srgbClr val="00B050"/>
                </a:solidFill>
              </a:rPr>
              <a:t>ASTURAVS  2019</a:t>
            </a:r>
            <a:endParaRPr lang="es-ES" dirty="0">
              <a:solidFill>
                <a:srgbClr val="00B05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332656"/>
            <a:ext cx="948521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CATÁLOGO DE PRODUCTOS</a:t>
            </a:r>
            <a:endParaRPr lang="es-ES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0486" name="AutoShape 6" descr="Resultado de imagen de logo asturias fondo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8" name="AutoShape 8" descr="Resultado de imagen de logo asturias fondo blan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90" name="Picture 10" descr="Resultado de imagen de logo asturias fondo blan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5786478" cy="1795523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5500694" y="6286520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Adriana García Álvarez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9397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28596" y="2214554"/>
            <a:ext cx="82153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PRODUCTOS SALADOS 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32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86861" y="2008163"/>
            <a:ext cx="36576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06</a:t>
            </a:r>
          </a:p>
          <a:p>
            <a:r>
              <a:rPr lang="es-ES" sz="1600" dirty="0" smtClean="0">
                <a:latin typeface="Arial Black" pitchFamily="34" charset="0"/>
              </a:rPr>
              <a:t>Queso con una textura única y uno de los mas importantes de Asturias. Recibió varios premios y se usa mucho en ensaladas, salsas, repostería quesera…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4.00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300 g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CUIDADO ALERGICOS A LOS LACTEOS.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15616" y="-33220"/>
            <a:ext cx="65313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QUESO AFUEGA´L PITU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50" name="Picture 2" descr="Ver las imágenes de ori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8884" y="1785926"/>
            <a:ext cx="2789264" cy="2071702"/>
          </a:xfrm>
          <a:prstGeom prst="rect">
            <a:avLst/>
          </a:prstGeom>
          <a:noFill/>
        </p:spPr>
      </p:pic>
      <p:pic>
        <p:nvPicPr>
          <p:cNvPr id="2052" name="Picture 4" descr="Ver las imágenes de orige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286256"/>
            <a:ext cx="2000264" cy="2000264"/>
          </a:xfrm>
          <a:prstGeom prst="rect">
            <a:avLst/>
          </a:prstGeom>
          <a:noFill/>
        </p:spPr>
      </p:pic>
      <p:sp>
        <p:nvSpPr>
          <p:cNvPr id="11266" name="AutoShape 2" descr="Resultado de imagen de sin glute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1268" name="Picture 4" descr="Resultado de imagen de sin glu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5786454"/>
            <a:ext cx="857256" cy="9047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124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57158" y="2071678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07</a:t>
            </a:r>
          </a:p>
          <a:p>
            <a:r>
              <a:rPr lang="es-ES" sz="1600" dirty="0" smtClean="0">
                <a:latin typeface="Arial Black" pitchFamily="34" charset="0"/>
              </a:rPr>
              <a:t>Compango casero para preparar platos típicos asturianos como la fabada y el pote de berzas o simplemente probar su excelente sabor.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7,50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700 g</a:t>
            </a:r>
          </a:p>
          <a:p>
            <a:pPr>
              <a:buNone/>
            </a:pPr>
            <a:endParaRPr lang="es-ES" sz="1600" dirty="0" smtClean="0">
              <a:latin typeface="Arial Black" pitchFamily="34" charset="0"/>
            </a:endParaRPr>
          </a:p>
          <a:p>
            <a:pPr>
              <a:buNone/>
            </a:pPr>
            <a:r>
              <a:rPr lang="es-ES" sz="1600" dirty="0" smtClean="0">
                <a:latin typeface="Arial Black" pitchFamily="34" charset="0"/>
              </a:rPr>
              <a:t> </a:t>
            </a:r>
          </a:p>
          <a:p>
            <a:pPr>
              <a:buNone/>
            </a:pPr>
            <a:endParaRPr lang="es-ES" sz="1600" dirty="0" smtClean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285728"/>
            <a:ext cx="9429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COMPANGO ASTURIANO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8434" name="Picture 2" descr="Ver las imágenes de ori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285992"/>
            <a:ext cx="3571899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08</a:t>
            </a:r>
          </a:p>
          <a:p>
            <a:r>
              <a:rPr lang="es-ES" sz="1600" dirty="0" smtClean="0">
                <a:latin typeface="Arial Black" pitchFamily="34" charset="0"/>
              </a:rPr>
              <a:t>Exquisito embutido asturiano de jabalí al cabrales. Su sabor es fuerte e intenso.</a:t>
            </a:r>
          </a:p>
          <a:p>
            <a:r>
              <a:rPr lang="es-ES" sz="1600" dirty="0" smtClean="0">
                <a:latin typeface="Arial Black" pitchFamily="34" charset="0"/>
              </a:rPr>
              <a:t>Se recomienda consumir en lonchas y abrirlo con una hora antes de antelación.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6,40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350 g aprox</a:t>
            </a:r>
          </a:p>
          <a:p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500098" y="0"/>
            <a:ext cx="978697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EMBUTIDO DE JABALÍ AL CABRALES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9458" name="Picture 2" descr="Resultado de imagen de EMBUTIDO DE JABALI AL CABRALS crivenca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357430"/>
            <a:ext cx="3395685" cy="3286148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643578"/>
            <a:ext cx="1314450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28596" y="2000240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09</a:t>
            </a:r>
          </a:p>
          <a:p>
            <a:r>
              <a:rPr lang="es-ES" sz="1600" dirty="0" smtClean="0">
                <a:latin typeface="Arial Black" pitchFamily="34" charset="0"/>
              </a:rPr>
              <a:t>Longaniza típica en el municipio de avilés. </a:t>
            </a:r>
          </a:p>
          <a:p>
            <a:r>
              <a:rPr lang="es-ES" sz="1600" dirty="0" smtClean="0">
                <a:latin typeface="Arial Black" pitchFamily="34" charset="0"/>
              </a:rPr>
              <a:t>Es muy fácil de preparar y tiene un intenso sabor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3,10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315 g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714348" y="0"/>
            <a:ext cx="77307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LONGANIZA BLANCA DE AVILÉS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482" name="Picture 2" descr="Resultado de imagen de LONGANIZA BLANCA DE AVILES crivenca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000240"/>
            <a:ext cx="2533655" cy="2533656"/>
          </a:xfrm>
          <a:prstGeom prst="rect">
            <a:avLst/>
          </a:prstGeom>
          <a:noFill/>
        </p:spPr>
      </p:pic>
      <p:pic>
        <p:nvPicPr>
          <p:cNvPr id="20484" name="Picture 4" descr="Resultado de imagen de LONGANIZA BLANCA DE AVILES crivencar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714884"/>
            <a:ext cx="2724150" cy="1819276"/>
          </a:xfrm>
          <a:prstGeom prst="rect">
            <a:avLst/>
          </a:prstGeom>
          <a:noFill/>
        </p:spPr>
      </p:pic>
      <p:pic>
        <p:nvPicPr>
          <p:cNvPr id="8194" name="Picture 2" descr="Resultado de imagen de sin glut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5083946"/>
            <a:ext cx="1500198" cy="15832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10</a:t>
            </a:r>
          </a:p>
          <a:p>
            <a:r>
              <a:rPr lang="es-ES" sz="1600" dirty="0" smtClean="0">
                <a:latin typeface="Arial Black" pitchFamily="34" charset="0"/>
              </a:rPr>
              <a:t>Es uno de los pates mas famosos de Asturias. </a:t>
            </a:r>
          </a:p>
          <a:p>
            <a:r>
              <a:rPr lang="es-ES" sz="1600" dirty="0" smtClean="0">
                <a:latin typeface="Arial Black" pitchFamily="34" charset="0"/>
              </a:rPr>
              <a:t>Sabor suave que le encantara a toda su familia.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</a:t>
            </a:r>
            <a:r>
              <a:rPr lang="es-ES" sz="1600" dirty="0" smtClean="0">
                <a:latin typeface="Arial Black" pitchFamily="34" charset="0"/>
              </a:rPr>
              <a:t> 2,30 </a:t>
            </a:r>
            <a:r>
              <a:rPr lang="es-ES" sz="1600" dirty="0" smtClean="0">
                <a:latin typeface="Arial Black" pitchFamily="34" charset="0"/>
              </a:rPr>
              <a:t>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100 g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85720" y="357166"/>
            <a:ext cx="81740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PATE DE CABRACHO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2530" name="Picture 2" descr="Ver las imágenes de ori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928802"/>
            <a:ext cx="4130673" cy="4130674"/>
          </a:xfrm>
          <a:prstGeom prst="rect">
            <a:avLst/>
          </a:prstGeom>
          <a:noFill/>
        </p:spPr>
      </p:pic>
      <p:pic>
        <p:nvPicPr>
          <p:cNvPr id="7170" name="Picture 2" descr="Resultado de imagen de sin glu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5072074"/>
            <a:ext cx="1500198" cy="1583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11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Kit para cocinar una autentica fabada asturiana.</a:t>
            </a:r>
          </a:p>
          <a:p>
            <a:r>
              <a:rPr lang="es-ES" sz="1600" dirty="0" smtClean="0">
                <a:latin typeface="Arial Black" pitchFamily="34" charset="0"/>
              </a:rPr>
              <a:t>Incluye receta para cocinarla.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</a:t>
            </a:r>
            <a:r>
              <a:rPr lang="es-ES" sz="1600" dirty="0" smtClean="0">
                <a:latin typeface="Arial Black" pitchFamily="34" charset="0"/>
              </a:rPr>
              <a:t>8,40 </a:t>
            </a:r>
            <a:r>
              <a:rPr lang="es-ES" sz="1600" dirty="0" smtClean="0">
                <a:latin typeface="Arial Black" pitchFamily="34" charset="0"/>
              </a:rPr>
              <a:t>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-200 g de fabas</a:t>
            </a:r>
          </a:p>
          <a:p>
            <a:pPr marL="0" indent="0">
              <a:buNone/>
            </a:pP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smtClean="0">
                <a:latin typeface="Arial Black" pitchFamily="34" charset="0"/>
              </a:rPr>
              <a:t>                   - chorizo 1 Ud.</a:t>
            </a:r>
          </a:p>
          <a:p>
            <a:pPr marL="0" indent="0">
              <a:buNone/>
            </a:pP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smtClean="0">
                <a:latin typeface="Arial Black" pitchFamily="34" charset="0"/>
              </a:rPr>
              <a:t>                  -  morcilla 1 Ud.</a:t>
            </a:r>
          </a:p>
          <a:p>
            <a:pPr marL="0" indent="0">
              <a:buNone/>
            </a:pP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smtClean="0">
                <a:latin typeface="Arial Black" pitchFamily="34" charset="0"/>
              </a:rPr>
              <a:t>                   - panceta de cerdo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7504" y="188640"/>
            <a:ext cx="861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ESTUCHE DE FABADA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540" y="2069018"/>
            <a:ext cx="303808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57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12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Chorizos ahumados con el toque autentico de nuestra bebida internacional la sidra asturiana 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</a:t>
            </a:r>
            <a:r>
              <a:rPr lang="es-ES" sz="1600" dirty="0" smtClean="0">
                <a:latin typeface="Arial Black" pitchFamily="34" charset="0"/>
              </a:rPr>
              <a:t>2,30 </a:t>
            </a:r>
            <a:r>
              <a:rPr lang="es-ES" sz="1600" dirty="0" smtClean="0">
                <a:latin typeface="Arial Black" pitchFamily="34" charset="0"/>
              </a:rPr>
              <a:t>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200 g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60648"/>
            <a:ext cx="83984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CHORIZO A LA SIDRA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2992363" cy="224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Resultado de imagen de sin glut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865674"/>
            <a:ext cx="1643074" cy="1734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75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276872"/>
            <a:ext cx="60486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BEBIDA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17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13</a:t>
            </a:r>
          </a:p>
          <a:p>
            <a:r>
              <a:rPr lang="es-ES" sz="1600" dirty="0" smtClean="0">
                <a:latin typeface="Arial Black" pitchFamily="34" charset="0"/>
              </a:rPr>
              <a:t>Elaborada en un llagar asturiano.</a:t>
            </a:r>
          </a:p>
          <a:p>
            <a:r>
              <a:rPr lang="es-ES" sz="1600" dirty="0" smtClean="0">
                <a:latin typeface="Arial Black" pitchFamily="34" charset="0"/>
              </a:rPr>
              <a:t>Sin alcohol por lo que es apto para toda la familia</a:t>
            </a:r>
          </a:p>
          <a:p>
            <a:r>
              <a:rPr lang="es-ES" sz="1600" dirty="0" smtClean="0">
                <a:latin typeface="Arial Black" pitchFamily="34" charset="0"/>
              </a:rPr>
              <a:t>Sabor suave y refrescante.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</a:t>
            </a:r>
            <a:r>
              <a:rPr lang="es-ES" sz="1600" dirty="0" smtClean="0">
                <a:latin typeface="Arial Black" pitchFamily="34" charset="0"/>
              </a:rPr>
              <a:t>2,75 </a:t>
            </a:r>
            <a:r>
              <a:rPr lang="es-ES" sz="1600" dirty="0" smtClean="0">
                <a:latin typeface="Arial Black" pitchFamily="34" charset="0"/>
              </a:rPr>
              <a:t>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Botella de 75 </a:t>
            </a:r>
            <a:r>
              <a:rPr lang="es-ES" sz="1600" dirty="0" err="1" smtClean="0">
                <a:latin typeface="Arial Black" pitchFamily="34" charset="0"/>
              </a:rPr>
              <a:t>cl</a:t>
            </a:r>
            <a:endParaRPr lang="es-ES" sz="1600" dirty="0" smtClean="0">
              <a:latin typeface="Arial Black" pitchFamily="34" charset="0"/>
            </a:endParaRPr>
          </a:p>
          <a:p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785918" y="285728"/>
            <a:ext cx="5538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SIDRA DULCE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21506" name="Picture 2" descr="Resultado de imagen de SIDRA DULCE crivenca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2285992"/>
            <a:ext cx="2829580" cy="2788173"/>
          </a:xfrm>
          <a:prstGeom prst="rect">
            <a:avLst/>
          </a:prstGeom>
          <a:noFill/>
        </p:spPr>
      </p:pic>
      <p:sp>
        <p:nvSpPr>
          <p:cNvPr id="21508" name="AutoShape 4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693738"/>
            <a:ext cx="222885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0" name="AutoShape 6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693738"/>
            <a:ext cx="2228850" cy="1447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2" name="AutoShape 8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98525"/>
            <a:ext cx="28479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4" name="AutoShape 10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98525"/>
            <a:ext cx="2847975" cy="18764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6" name="AutoShape 12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46138"/>
            <a:ext cx="26479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18" name="AutoShape 14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46138"/>
            <a:ext cx="26479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20" name="AutoShape 16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46138"/>
            <a:ext cx="26479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522" name="AutoShape 18" descr="Resultado de imagen de MANZANAS"/>
          <p:cNvSpPr>
            <a:spLocks noChangeAspect="1" noChangeArrowheads="1"/>
          </p:cNvSpPr>
          <p:nvPr/>
        </p:nvSpPr>
        <p:spPr bwMode="auto">
          <a:xfrm>
            <a:off x="155575" y="-846138"/>
            <a:ext cx="2647950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71472" y="1785926"/>
            <a:ext cx="7467600" cy="4873752"/>
          </a:xfrm>
        </p:spPr>
        <p:txBody>
          <a:bodyPr>
            <a:normAutofit/>
          </a:bodyPr>
          <a:lstStyle/>
          <a:p>
            <a:endParaRPr lang="es-ES" sz="1800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Dirección: C/ Valgranda 19-21</a:t>
            </a:r>
          </a:p>
          <a:p>
            <a:endParaRPr lang="es-ES" sz="1800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Código postal: 33401</a:t>
            </a:r>
          </a:p>
          <a:p>
            <a:endParaRPr lang="es-ES" sz="1800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Municipio: Avilés</a:t>
            </a:r>
          </a:p>
          <a:p>
            <a:endParaRPr lang="es-ES" sz="1800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Provincia: Asturias</a:t>
            </a:r>
          </a:p>
          <a:p>
            <a:endParaRPr lang="es-ES" sz="1800" dirty="0" smtClean="0">
              <a:latin typeface="Arial Black" pitchFamily="34" charset="0"/>
            </a:endParaRPr>
          </a:p>
          <a:p>
            <a:r>
              <a:rPr lang="es-ES" sz="1800" dirty="0" smtClean="0">
                <a:latin typeface="Arial Black" pitchFamily="34" charset="0"/>
              </a:rPr>
              <a:t>Datos de contacto: </a:t>
            </a:r>
            <a:r>
              <a:rPr lang="es-ES" sz="1800" i="1" dirty="0" smtClean="0">
                <a:latin typeface="Arial Black" pitchFamily="34" charset="0"/>
              </a:rPr>
              <a:t>asturavs@gmail.com</a:t>
            </a:r>
            <a:endParaRPr lang="es-ES" sz="1800" i="1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7158" y="0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DATOS DE LA COOPERATIVA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2513650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ARTESANÍA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326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1870958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endParaRPr lang="es-ES" sz="16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600" dirty="0">
                <a:latin typeface="Arial Black" pitchFamily="34" charset="0"/>
              </a:rPr>
              <a:t> </a:t>
            </a:r>
            <a:r>
              <a:rPr lang="es-ES" sz="1600" dirty="0" smtClean="0">
                <a:latin typeface="Arial Black" pitchFamily="34" charset="0"/>
              </a:rPr>
              <a:t>    REF: 14</a:t>
            </a:r>
          </a:p>
          <a:p>
            <a:r>
              <a:rPr lang="es-ES" sz="1600" dirty="0" smtClean="0">
                <a:latin typeface="Arial Black" pitchFamily="34" charset="0"/>
              </a:rPr>
              <a:t>Escala de un hórreo autentico asturiano.</a:t>
            </a:r>
          </a:p>
          <a:p>
            <a:r>
              <a:rPr lang="es-ES" sz="1600" dirty="0" smtClean="0">
                <a:latin typeface="Arial Black" pitchFamily="34" charset="0"/>
              </a:rPr>
              <a:t>Perfecto para decorar en sus casas.</a:t>
            </a:r>
          </a:p>
          <a:p>
            <a:endParaRPr lang="es-ES" sz="1600" dirty="0">
              <a:latin typeface="Arial Black" pitchFamily="34" charset="0"/>
            </a:endParaRP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</a:t>
            </a:r>
            <a:r>
              <a:rPr lang="es-ES" sz="1600" dirty="0" smtClean="0">
                <a:latin typeface="Arial Black" pitchFamily="34" charset="0"/>
              </a:rPr>
              <a:t>4,30 </a:t>
            </a:r>
            <a:r>
              <a:rPr lang="es-ES" sz="1600" dirty="0" smtClean="0">
                <a:latin typeface="Arial Black" pitchFamily="34" charset="0"/>
              </a:rPr>
              <a:t>euros</a:t>
            </a:r>
          </a:p>
          <a:p>
            <a:r>
              <a:rPr lang="es-ES" sz="1600" dirty="0" smtClean="0">
                <a:latin typeface="Arial Black" pitchFamily="34" charset="0"/>
              </a:rPr>
              <a:t>Altura: 6 cm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116632"/>
            <a:ext cx="79208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HÓRREO RÚSTICO CON CORREDOR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074" name="AutoShape 2" descr="Resultado de imagen de horreo con corredor crivencar"/>
          <p:cNvSpPr>
            <a:spLocks noChangeAspect="1" noChangeArrowheads="1"/>
          </p:cNvSpPr>
          <p:nvPr/>
        </p:nvSpPr>
        <p:spPr bwMode="auto">
          <a:xfrm>
            <a:off x="155575" y="-846138"/>
            <a:ext cx="17621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076" name="AutoShape 4" descr="Resultado de imagen de horreo con corredor crivencar"/>
          <p:cNvSpPr>
            <a:spLocks noChangeAspect="1" noChangeArrowheads="1"/>
          </p:cNvSpPr>
          <p:nvPr/>
        </p:nvSpPr>
        <p:spPr bwMode="auto">
          <a:xfrm>
            <a:off x="155575" y="-846138"/>
            <a:ext cx="1762125" cy="1762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6" name="Picture 2" descr="Resultado de imagen de HORREO RUSTICO CON CORREDOR CRIVEN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214554"/>
            <a:ext cx="3448050" cy="3448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2649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smtClean="0">
                <a:latin typeface="Arial Black" pitchFamily="34" charset="0"/>
              </a:rPr>
              <a:t> PRODUCTOS DULCES</a:t>
            </a:r>
          </a:p>
          <a:p>
            <a:endParaRPr lang="es-ES" dirty="0">
              <a:latin typeface="Arial Black" pitchFamily="34" charset="0"/>
            </a:endParaRPr>
          </a:p>
          <a:p>
            <a:r>
              <a:rPr lang="es-ES" dirty="0" smtClean="0">
                <a:latin typeface="Arial Black" pitchFamily="34" charset="0"/>
              </a:rPr>
              <a:t> PRODUCTOS SALADOS</a:t>
            </a:r>
          </a:p>
          <a:p>
            <a:endParaRPr lang="es-ES" dirty="0">
              <a:latin typeface="Arial Black" pitchFamily="34" charset="0"/>
            </a:endParaRPr>
          </a:p>
          <a:p>
            <a:r>
              <a:rPr lang="es-ES" dirty="0" smtClean="0">
                <a:latin typeface="Arial Black" pitchFamily="34" charset="0"/>
              </a:rPr>
              <a:t> BEBIDA </a:t>
            </a:r>
          </a:p>
          <a:p>
            <a:endParaRPr lang="es-ES" dirty="0">
              <a:latin typeface="Arial Black" pitchFamily="34" charset="0"/>
            </a:endParaRPr>
          </a:p>
          <a:p>
            <a:r>
              <a:rPr lang="es-ES" dirty="0" smtClean="0">
                <a:latin typeface="Arial Black" pitchFamily="34" charset="0"/>
              </a:rPr>
              <a:t> ARTESANÍA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>
              <a:latin typeface="Arial Black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062613" y="332656"/>
            <a:ext cx="30187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ÍNDICE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71472" y="5929330"/>
            <a:ext cx="461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GASTOS DE ENVÍO NO INCLUIDOS </a:t>
            </a:r>
            <a:endParaRPr lang="es-ES" b="1" dirty="0"/>
          </a:p>
        </p:txBody>
      </p:sp>
      <p:sp>
        <p:nvSpPr>
          <p:cNvPr id="19458" name="AutoShape 2" descr="Resultado de imagen de BODEGON DE PRODUCTOS ASTURIA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9460" name="Picture 4" descr="Resultado de imagen de BODEGON DE PRODUCTOS ASTURIA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928934"/>
            <a:ext cx="3500462" cy="2337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0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00232" y="1428736"/>
            <a:ext cx="504056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s-E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PRODUCTOSDULCES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352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10883" y="1753674"/>
            <a:ext cx="3657600" cy="4572000"/>
          </a:xfrm>
        </p:spPr>
        <p:txBody>
          <a:bodyPr>
            <a:normAutofit/>
          </a:bodyPr>
          <a:lstStyle/>
          <a:p>
            <a:endParaRPr lang="es-ES" sz="1400" dirty="0" smtClean="0">
              <a:latin typeface="Arial Black" pitchFamily="34" charset="0"/>
            </a:endParaRPr>
          </a:p>
          <a:p>
            <a:pPr marL="0" indent="0">
              <a:buNone/>
            </a:pPr>
            <a:r>
              <a:rPr lang="es-ES" sz="1400" dirty="0">
                <a:latin typeface="Arial Black" pitchFamily="34" charset="0"/>
              </a:rPr>
              <a:t> </a:t>
            </a:r>
            <a:r>
              <a:rPr lang="es-ES" sz="1400" dirty="0" smtClean="0">
                <a:latin typeface="Arial Black" pitchFamily="34" charset="0"/>
              </a:rPr>
              <a:t>    </a:t>
            </a:r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01</a:t>
            </a:r>
          </a:p>
          <a:p>
            <a:r>
              <a:rPr lang="es-ES" sz="1600" dirty="0" smtClean="0">
                <a:latin typeface="Arial Black" pitchFamily="34" charset="0"/>
              </a:rPr>
              <a:t>Dulce típico asturiano. Tiene forma de empanadilla frita y están elaboradas de masa de harina de trigo con una mezcla de nuez y avellana con anís y azúcar.</a:t>
            </a: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4,50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6 unidades</a:t>
            </a:r>
          </a:p>
          <a:p>
            <a:endParaRPr lang="es-ES" sz="1400" dirty="0">
              <a:latin typeface="Arial Black" pitchFamily="34" charset="0"/>
            </a:endParaRPr>
          </a:p>
          <a:p>
            <a:pPr marL="0" indent="0">
              <a:buNone/>
            </a:pPr>
            <a:endParaRPr lang="es-ES" sz="1400" dirty="0">
              <a:latin typeface="Arial Black" pitchFamily="34" charset="0"/>
            </a:endParaRPr>
          </a:p>
          <a:p>
            <a:endParaRPr lang="es-ES" sz="1400" dirty="0" smtClean="0">
              <a:latin typeface="Arial Black" pitchFamily="34" charset="0"/>
            </a:endParaRPr>
          </a:p>
          <a:p>
            <a:endParaRPr lang="es-ES" sz="1400" dirty="0">
              <a:latin typeface="Arial Black" pitchFamily="34" charset="0"/>
            </a:endParaRPr>
          </a:p>
          <a:p>
            <a:endParaRPr lang="es-ES" sz="1400" dirty="0" smtClean="0">
              <a:latin typeface="Arial Black" pitchFamily="34" charset="0"/>
            </a:endParaRPr>
          </a:p>
          <a:p>
            <a:endParaRPr lang="es-ES" sz="14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95536" y="-11899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CASADIELLES ASTURIANAS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4098" name="Picture 2" descr="Resultado de imagen de casadiellas crivenc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8360" y="1785926"/>
            <a:ext cx="2000264" cy="2000264"/>
          </a:xfrm>
          <a:prstGeom prst="rect">
            <a:avLst/>
          </a:prstGeom>
          <a:noFill/>
        </p:spPr>
      </p:pic>
      <p:pic>
        <p:nvPicPr>
          <p:cNvPr id="4100" name="Picture 4" descr="Resultado de imagen de casadiellas crivenc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48104"/>
            <a:ext cx="2214578" cy="2214578"/>
          </a:xfrm>
          <a:prstGeom prst="rect">
            <a:avLst/>
          </a:prstGeom>
          <a:noFill/>
        </p:spPr>
      </p:pic>
      <p:pic>
        <p:nvPicPr>
          <p:cNvPr id="17410" name="Picture 2" descr="Resultado de imagen de logo de alergia a los frutos se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500702"/>
            <a:ext cx="1071570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590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1600" dirty="0" smtClean="0">
                <a:latin typeface="Arial Black" pitchFamily="34" charset="0"/>
              </a:rPr>
              <a:t>REF: 02</a:t>
            </a:r>
          </a:p>
          <a:p>
            <a:r>
              <a:rPr lang="es-ES" sz="1600" dirty="0" smtClean="0">
                <a:latin typeface="Arial Black" pitchFamily="34" charset="0"/>
              </a:rPr>
              <a:t>Ideales para desayunos y meriendas.</a:t>
            </a:r>
          </a:p>
          <a:p>
            <a:r>
              <a:rPr lang="es-ES" sz="1600" dirty="0" smtClean="0">
                <a:latin typeface="Arial Black" pitchFamily="34" charset="0"/>
              </a:rPr>
              <a:t>Elaboradas con una mezcla de avellana, castaña y nuez que da un sabor dulce y suave</a:t>
            </a:r>
          </a:p>
          <a:p>
            <a:endParaRPr lang="es-ES" sz="1600" dirty="0">
              <a:latin typeface="Arial Black" pitchFamily="34" charset="0"/>
            </a:endParaRPr>
          </a:p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 4,50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400 g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-1188640" y="-99392"/>
            <a:ext cx="115212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GALLETAS DE CASTAÑA, AVELLANA Y NUEZ</a:t>
            </a:r>
            <a:endParaRPr lang="es-ES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1026" name="Picture 2" descr="Ver las imágenes de orig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928802"/>
            <a:ext cx="3857652" cy="3857653"/>
          </a:xfrm>
          <a:prstGeom prst="rect">
            <a:avLst/>
          </a:prstGeom>
          <a:noFill/>
        </p:spPr>
      </p:pic>
      <p:pic>
        <p:nvPicPr>
          <p:cNvPr id="16386" name="Picture 2" descr="Resultado de imagen de logo de alergia a los frutos sec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5214950"/>
            <a:ext cx="1285884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096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1974756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03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Dulce típico asturiano</a:t>
            </a:r>
          </a:p>
          <a:p>
            <a:r>
              <a:rPr lang="es-ES" sz="1600" dirty="0" smtClean="0">
                <a:latin typeface="Arial Black" pitchFamily="34" charset="0"/>
              </a:rPr>
              <a:t>Hecho con avellanas, azúcar y clara de huevo.</a:t>
            </a:r>
          </a:p>
          <a:p>
            <a:r>
              <a:rPr lang="es-ES" sz="1600" dirty="0" smtClean="0">
                <a:latin typeface="Arial Black" pitchFamily="34" charset="0"/>
              </a:rPr>
              <a:t>Textura crujiente y sabor suave.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5,60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12 Ud. 350 g aprox.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-252536" y="188640"/>
            <a:ext cx="952783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CARAJITOS ASTURIANOS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42127"/>
            <a:ext cx="3970412" cy="397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278086"/>
            <a:ext cx="1733892" cy="131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 descr="Resultado de imagen de logo de alergia a los frutos sec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357826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55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060848"/>
            <a:ext cx="3657600" cy="4572000"/>
          </a:xfrm>
        </p:spPr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04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Dulces de conservación bastante larga.</a:t>
            </a:r>
          </a:p>
          <a:p>
            <a:r>
              <a:rPr lang="es-ES" sz="1600" dirty="0" smtClean="0">
                <a:latin typeface="Arial Black" pitchFamily="34" charset="0"/>
              </a:rPr>
              <a:t>Sabor exquisito y consistentes al morder por lo q se recomienda acompañarlas con café o similares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7,00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12 unidades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116632"/>
            <a:ext cx="83902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MARAÑUELAS DE LUANCO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40" y="2060848"/>
            <a:ext cx="2581487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05064"/>
            <a:ext cx="2579321" cy="25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413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sz="1600" dirty="0" smtClean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REF: 05</a:t>
            </a:r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Pastas artesanas hechas a mano con mantequilla, margarina, huevos, azúcar y harina de trigo.</a:t>
            </a:r>
          </a:p>
          <a:p>
            <a:r>
              <a:rPr lang="es-ES" sz="1600" dirty="0" smtClean="0">
                <a:latin typeface="Arial Black" pitchFamily="34" charset="0"/>
              </a:rPr>
              <a:t>Combínalos con tu café, cacao, te…..</a:t>
            </a:r>
          </a:p>
          <a:p>
            <a:endParaRPr lang="es-ES" sz="1600" dirty="0">
              <a:latin typeface="Arial Black" pitchFamily="34" charset="0"/>
            </a:endParaRPr>
          </a:p>
          <a:p>
            <a:r>
              <a:rPr lang="es-ES" sz="1600" dirty="0" smtClean="0">
                <a:latin typeface="Arial Black" pitchFamily="34" charset="0"/>
              </a:rPr>
              <a:t>Precio: 3,90 euros</a:t>
            </a:r>
          </a:p>
          <a:p>
            <a:r>
              <a:rPr lang="es-ES" sz="1600" dirty="0" smtClean="0">
                <a:latin typeface="Arial Black" pitchFamily="34" charset="0"/>
              </a:rPr>
              <a:t>Cantidad: 600 g </a:t>
            </a:r>
            <a:endParaRPr lang="es-ES" sz="1600" dirty="0">
              <a:latin typeface="Arial Black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0" y="188640"/>
            <a:ext cx="8879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SUSPIROS DEL NALÓN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AutoShape 2" descr="Resultado de imagen de suspiros del nalon "/>
          <p:cNvSpPr>
            <a:spLocks noChangeAspect="1" noChangeArrowheads="1"/>
          </p:cNvSpPr>
          <p:nvPr/>
        </p:nvSpPr>
        <p:spPr bwMode="auto">
          <a:xfrm>
            <a:off x="63500" y="-982663"/>
            <a:ext cx="2085975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2840931" cy="2802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4437112"/>
            <a:ext cx="208597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228</TotalTime>
  <Words>595</Words>
  <Application>Microsoft Office PowerPoint</Application>
  <PresentationFormat>Presentación en pantalla (4:3)</PresentationFormat>
  <Paragraphs>152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Mirador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PC12-INFO1</dc:creator>
  <cp:lastModifiedBy>Luffi</cp:lastModifiedBy>
  <cp:revision>32</cp:revision>
  <dcterms:created xsi:type="dcterms:W3CDTF">2019-02-18T12:48:06Z</dcterms:created>
  <dcterms:modified xsi:type="dcterms:W3CDTF">2019-04-29T12:08:28Z</dcterms:modified>
</cp:coreProperties>
</file>