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1" r:id="rId3"/>
    <p:sldId id="290" r:id="rId4"/>
    <p:sldId id="285" r:id="rId5"/>
    <p:sldId id="287" r:id="rId6"/>
    <p:sldId id="289" r:id="rId7"/>
    <p:sldId id="292" r:id="rId8"/>
    <p:sldId id="293" r:id="rId9"/>
    <p:sldId id="294" r:id="rId10"/>
    <p:sldId id="295" r:id="rId11"/>
    <p:sldId id="297" r:id="rId12"/>
    <p:sldId id="298" r:id="rId13"/>
    <p:sldId id="299" r:id="rId14"/>
    <p:sldId id="300" r:id="rId15"/>
    <p:sldId id="296" r:id="rId16"/>
    <p:sldId id="291" r:id="rId17"/>
    <p:sldId id="283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07" autoAdjust="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855F3B-7838-4BD1-BF86-D832C8BAD89B}" type="datetime1">
              <a:rPr lang="es-ES" smtClean="0"/>
              <a:t>03/04/2019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9B686B-0970-49B2-8E30-7DF9D18D84D1}" type="datetime1">
              <a:rPr lang="es-ES" noProof="0" smtClean="0"/>
              <a:t>03/04/2019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4891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9779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6E97-7853-4023-BB27-B64D1EF73C2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94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5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5" name="Conector recto 4" descr="Línea divisoria de la diapositiva del título&#10;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viñetas de imagen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1" name="Octágono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55" name="Marcador de número de diapositiva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a libre: Forma 13">
              <a:extLst>
                <a:ext uri="{FF2B5EF4-FFF2-40B4-BE49-F238E27FC236}">
                  <a16:creationId xmlns:a16="http://schemas.microsoft.com/office/drawing/2014/main" xmlns="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8" name="Forma libre: Forma 17">
              <a:extLst>
                <a:ext uri="{FF2B5EF4-FFF2-40B4-BE49-F238E27FC236}">
                  <a16:creationId xmlns:a16="http://schemas.microsoft.com/office/drawing/2014/main" xmlns="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9" name="Forma libre: Forma 19">
              <a:extLst>
                <a:ext uri="{FF2B5EF4-FFF2-40B4-BE49-F238E27FC236}">
                  <a16:creationId xmlns:a16="http://schemas.microsoft.com/office/drawing/2014/main" xmlns="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3">
              <a:extLst>
                <a:ext uri="{FF2B5EF4-FFF2-40B4-BE49-F238E27FC236}">
                  <a16:creationId xmlns:a16="http://schemas.microsoft.com/office/drawing/2014/main" xmlns="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2" name="Forma libre: Forma 28">
              <a:extLst>
                <a:ext uri="{FF2B5EF4-FFF2-40B4-BE49-F238E27FC236}">
                  <a16:creationId xmlns:a16="http://schemas.microsoft.com/office/drawing/2014/main" xmlns="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38" name="Marcador de posición de imagen 3">
            <a:extLst>
              <a:ext uri="{FF2B5EF4-FFF2-40B4-BE49-F238E27FC236}">
                <a16:creationId xmlns:a16="http://schemas.microsoft.com/office/drawing/2014/main" xmlns="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9" name="Marcador de posición de imagen 3">
            <a:extLst>
              <a:ext uri="{FF2B5EF4-FFF2-40B4-BE49-F238E27FC236}">
                <a16:creationId xmlns:a16="http://schemas.microsoft.com/office/drawing/2014/main" xmlns="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0" name="Marcador de posición de imagen 3">
            <a:extLst>
              <a:ext uri="{FF2B5EF4-FFF2-40B4-BE49-F238E27FC236}">
                <a16:creationId xmlns:a16="http://schemas.microsoft.com/office/drawing/2014/main" xmlns="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ángulo redondeado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45" name="Rectángulo redondeado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7" name="Rectángulo redondeado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8" name="Rectángulo redondeado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Aquí puede poner el texto destacado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 coloque una imagen aquí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 de imagen de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sp>
        <p:nvSpPr>
          <p:cNvPr id="20" name="Marcador de posición de imagen 3">
            <a:extLst>
              <a:ext uri="{FF2B5EF4-FFF2-40B4-BE49-F238E27FC236}">
                <a16:creationId xmlns:a16="http://schemas.microsoft.com/office/drawing/2014/main" xmlns="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1" name="Marcador de posición de imagen 3">
            <a:extLst>
              <a:ext uri="{FF2B5EF4-FFF2-40B4-BE49-F238E27FC236}">
                <a16:creationId xmlns:a16="http://schemas.microsoft.com/office/drawing/2014/main" xmlns="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2" name="Marcador de posición de imagen 3">
            <a:extLst>
              <a:ext uri="{FF2B5EF4-FFF2-40B4-BE49-F238E27FC236}">
                <a16:creationId xmlns:a16="http://schemas.microsoft.com/office/drawing/2014/main" xmlns="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3">
            <a:extLst>
              <a:ext uri="{FF2B5EF4-FFF2-40B4-BE49-F238E27FC236}">
                <a16:creationId xmlns:a16="http://schemas.microsoft.com/office/drawing/2014/main" xmlns="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Encabezado de sección</a:t>
            </a:r>
          </a:p>
        </p:txBody>
      </p:sp>
      <p:sp>
        <p:nvSpPr>
          <p:cNvPr id="27" name="Marcador de texto 9">
            <a:extLst>
              <a:ext uri="{FF2B5EF4-FFF2-40B4-BE49-F238E27FC236}">
                <a16:creationId xmlns:a16="http://schemas.microsoft.com/office/drawing/2014/main" xmlns="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Encabezado de sección</a:t>
            </a:r>
          </a:p>
        </p:txBody>
      </p:sp>
      <p:sp>
        <p:nvSpPr>
          <p:cNvPr id="28" name="Marcador de texto 9">
            <a:extLst>
              <a:ext uri="{FF2B5EF4-FFF2-40B4-BE49-F238E27FC236}">
                <a16:creationId xmlns:a16="http://schemas.microsoft.com/office/drawing/2014/main" xmlns="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Encabezado de sección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xmlns="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xmlns="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xmlns="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texto 18">
            <a:extLst>
              <a:ext uri="{FF2B5EF4-FFF2-40B4-BE49-F238E27FC236}">
                <a16:creationId xmlns:a16="http://schemas.microsoft.com/office/drawing/2014/main" xmlns="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32" name="Marcador de texto 20">
            <a:extLst>
              <a:ext uri="{FF2B5EF4-FFF2-40B4-BE49-F238E27FC236}">
                <a16:creationId xmlns:a16="http://schemas.microsoft.com/office/drawing/2014/main" xmlns="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/>
              <a:t>3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xmlns="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xmlns="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-ES" noProof="0"/>
              <a:t>Descripción de la sección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co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texto 5">
            <a:extLst>
              <a:ext uri="{FF2B5EF4-FFF2-40B4-BE49-F238E27FC236}">
                <a16:creationId xmlns:a16="http://schemas.microsoft.com/office/drawing/2014/main" xmlns="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xmlns="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xmlns="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xmlns="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5" name="Marcador de texto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8" name="Marcador de texto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9" name="Marcador de texto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elemento</a:t>
            </a:r>
          </a:p>
        </p:txBody>
      </p:sp>
      <p:sp>
        <p:nvSpPr>
          <p:cNvPr id="50" name="Marcador de texto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Mes, año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 miembros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6" name="Marcador de posición de imagen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7" name="Marcador de posición de imagen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0" name="Marcador de posición de imagen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bre: Forma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</a:t>
            </a:r>
            <a:br>
              <a:rPr lang="es-ES" noProof="0"/>
            </a:br>
            <a:r>
              <a:rPr lang="es-ES" noProof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Cuadro de texto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s-E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, sin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ac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Número de contacto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Dirección del sitio web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ágenes gran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</a:t>
            </a:r>
            <a:br>
              <a:rPr lang="es-ES" noProof="0"/>
            </a:br>
            <a:r>
              <a:rPr lang="es-ES" noProof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Cuadro de texto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s-E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5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xmlns="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2" name="Marcador de posición de imagen 3">
            <a:extLst>
              <a:ext uri="{FF2B5EF4-FFF2-40B4-BE49-F238E27FC236}">
                <a16:creationId xmlns:a16="http://schemas.microsoft.com/office/drawing/2014/main" xmlns="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3" name="Marcador de posición de imagen 3">
            <a:extLst>
              <a:ext uri="{FF2B5EF4-FFF2-40B4-BE49-F238E27FC236}">
                <a16:creationId xmlns:a16="http://schemas.microsoft.com/office/drawing/2014/main" xmlns="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4" name="Marcador de posición de imagen 3">
            <a:extLst>
              <a:ext uri="{FF2B5EF4-FFF2-40B4-BE49-F238E27FC236}">
                <a16:creationId xmlns:a16="http://schemas.microsoft.com/office/drawing/2014/main" xmlns="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posición de imagen 3">
            <a:extLst>
              <a:ext uri="{FF2B5EF4-FFF2-40B4-BE49-F238E27FC236}">
                <a16:creationId xmlns:a16="http://schemas.microsoft.com/office/drawing/2014/main" xmlns="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 de imagen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:a16="http://schemas.microsoft.com/office/drawing/2014/main" xmlns="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:a16="http://schemas.microsoft.com/office/drawing/2014/main" xmlns="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xmlns="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1" name="Octágono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55" name="Marcador de número de diapositiva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ágono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xmlns="" id="{110EE18F-610D-4230-BA82-4E5007401ADD}"/>
              </a:ext>
            </a:extLst>
          </p:cNvPr>
          <p:cNvSpPr txBox="1"/>
          <p:nvPr userDrawn="1"/>
        </p:nvSpPr>
        <p:spPr>
          <a:xfrm>
            <a:off x="9277350" y="6278857"/>
            <a:ext cx="196777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es-ES" sz="1200" noProof="0" dirty="0">
                <a:solidFill>
                  <a:schemeClr val="tx2"/>
                </a:solidFill>
                <a:latin typeface="+mj-lt"/>
              </a:rPr>
              <a:t>Introduzca su logotipo o su nombre aquí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11" Type="http://schemas.openxmlformats.org/officeDocument/2006/relationships/image" Target="../media/image3.jpg"/><Relationship Id="rId5" Type="http://schemas.openxmlformats.org/officeDocument/2006/relationships/image" Target="../media/image21.png"/><Relationship Id="rId10" Type="http://schemas.openxmlformats.org/officeDocument/2006/relationships/image" Target="../media/image63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Marcador de posición de imagen 43" descr="Un primer plano de una flor&#10;&#10;Descripción generada con confianza muy alta">
            <a:extLst>
              <a:ext uri="{FF2B5EF4-FFF2-40B4-BE49-F238E27FC236}">
                <a16:creationId xmlns:a16="http://schemas.microsoft.com/office/drawing/2014/main" xmlns="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sz="4200" dirty="0" smtClean="0"/>
              <a:t>Catálogo 2019 </a:t>
            </a:r>
            <a:endParaRPr lang="es-ES" sz="4200" dirty="0"/>
          </a:p>
        </p:txBody>
      </p:sp>
      <p:cxnSp>
        <p:nvCxnSpPr>
          <p:cNvPr id="15" name="Conector recto 14" descr="Línea divisoria">
            <a:extLst>
              <a:ext uri="{FF2B5EF4-FFF2-40B4-BE49-F238E27FC236}">
                <a16:creationId xmlns:a16="http://schemas.microsoft.com/office/drawing/2014/main" xmlns="" id="{E99227BA-E7FE-418C-A9C9-21C49E9DF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xmlns="" id="{B01E2EF0-EFFC-4938-87C9-FEE301C9B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8076032" y="2587752"/>
            <a:ext cx="1322120" cy="704088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sz="2000" dirty="0" smtClean="0"/>
              <a:t>Cooperativa Social Asturiana.</a:t>
            </a:r>
            <a:r>
              <a:rPr lang="es-ES" sz="2000" dirty="0"/>
              <a:t> </a:t>
            </a:r>
            <a:r>
              <a:rPr lang="es-ES" sz="2000" dirty="0" smtClean="0"/>
              <a:t>(CSA)</a:t>
            </a:r>
          </a:p>
          <a:p>
            <a:pPr rtl="0"/>
            <a:endParaRPr lang="es-ES" sz="2000" dirty="0" smtClean="0"/>
          </a:p>
        </p:txBody>
      </p:sp>
      <p:grpSp>
        <p:nvGrpSpPr>
          <p:cNvPr id="34" name="Grupo 33" title="forma geométrica">
            <a:extLst>
              <a:ext uri="{FF2B5EF4-FFF2-40B4-BE49-F238E27FC236}">
                <a16:creationId xmlns:a16="http://schemas.microsoft.com/office/drawing/2014/main" xmlns="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xmlns="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98" y="2490391"/>
            <a:ext cx="1943084" cy="7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018" y="3335607"/>
            <a:ext cx="6012000" cy="1711435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Estuche de fabada asturiana ( dos raciones) 6</a:t>
            </a:r>
            <a:r>
              <a:rPr lang="es-ES" dirty="0" smtClean="0"/>
              <a:t>,90€/kilo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018" y="5039780"/>
            <a:ext cx="6012000" cy="1870267"/>
          </a:xfrm>
        </p:spPr>
        <p:txBody>
          <a:bodyPr/>
          <a:lstStyle/>
          <a:p>
            <a:r>
              <a:rPr lang="es-ES" dirty="0" smtClean="0"/>
              <a:t>Cocido típico asturiano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10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637284" y="2916621"/>
            <a:ext cx="5291086" cy="418986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s-ES" sz="3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SIN GLUTEN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s-ES" sz="3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1 UNIDAD DE CHORIZO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s-ES" sz="3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1 UNIDAD MORCILLA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s-ES" sz="3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1 UNIDAD DE PANCETA DE CERDO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s-ES" sz="3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200 GRAMOS DE FABADA</a:t>
            </a:r>
          </a:p>
          <a:p>
            <a:pPr marL="0" indent="0">
              <a:buNone/>
            </a:pPr>
            <a:r>
              <a:rPr lang="es-ES" sz="3200" dirty="0" smtClean="0">
                <a:latin typeface="Bahnschrift Condensed" panose="020B0502040204020203" pitchFamily="34" charset="0"/>
              </a:rPr>
              <a:t>.</a:t>
            </a:r>
            <a:endParaRPr lang="es-ES" sz="3200" dirty="0">
              <a:latin typeface="Bahnschrift Condensed" panose="020B0502040204020203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/>
          <a:srcRect l="21379" t="12256" r="23048" b="21319"/>
          <a:stretch/>
        </p:blipFill>
        <p:spPr bwMode="auto">
          <a:xfrm>
            <a:off x="126037" y="0"/>
            <a:ext cx="6012001" cy="3381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65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018" y="3335607"/>
            <a:ext cx="6012000" cy="1711435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Suspiros del Nalón ( 21 suspiros ) 3,90</a:t>
            </a:r>
            <a:r>
              <a:rPr lang="es-ES" dirty="0" smtClean="0"/>
              <a:t>€/CAJA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018" y="5039780"/>
            <a:ext cx="6012000" cy="1870267"/>
          </a:xfrm>
        </p:spPr>
        <p:txBody>
          <a:bodyPr/>
          <a:lstStyle/>
          <a:p>
            <a:r>
              <a:rPr lang="es-ES" dirty="0" smtClean="0"/>
              <a:t>Desde la confitería  de suspiros de Nalón en Campo de Caso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11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637284" y="2916621"/>
            <a:ext cx="5291086" cy="418986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indent="0">
              <a:buClr>
                <a:srgbClr val="EDAD47"/>
              </a:buClr>
              <a:buNone/>
            </a:pPr>
            <a:r>
              <a:rPr lang="es-ES" sz="3200" b="1" dirty="0" smtClean="0">
                <a:latin typeface="Agency FB" panose="020B0503020202020204" pitchFamily="34" charset="0"/>
              </a:rPr>
              <a:t>POSTRE TÍPICO ASTURIANO</a:t>
            </a:r>
            <a:r>
              <a:rPr lang="en-US" sz="3200" b="1" dirty="0" smtClean="0">
                <a:latin typeface="Agency FB" panose="020B0503020202020204" pitchFamily="34" charset="0"/>
              </a:rPr>
              <a:t>:</a:t>
            </a:r>
            <a:endParaRPr lang="es-ES" sz="3200" b="1" dirty="0">
              <a:latin typeface="Agency FB" panose="020B0503020202020204" pitchFamily="34" charset="0"/>
            </a:endParaRPr>
          </a:p>
          <a:p>
            <a:pPr marL="0" indent="0">
              <a:buClr>
                <a:srgbClr val="EDAD47"/>
              </a:buClr>
              <a:buNone/>
            </a:pPr>
            <a:r>
              <a:rPr lang="en-US" sz="3200" b="1" dirty="0">
                <a:latin typeface="Agency FB" panose="020B0503020202020204" pitchFamily="34" charset="0"/>
              </a:rPr>
              <a:t>Harina,mantequilla, azúcar </a:t>
            </a:r>
            <a:r>
              <a:rPr lang="en-US" sz="3200" b="1" dirty="0" smtClean="0">
                <a:latin typeface="Agency FB" panose="020B0503020202020204" pitchFamily="34" charset="0"/>
              </a:rPr>
              <a:t>glass,</a:t>
            </a:r>
            <a:r>
              <a:rPr lang="en-US" sz="3200" b="1" dirty="0">
                <a:latin typeface="Agency FB" panose="020B0503020202020204" pitchFamily="34" charset="0"/>
              </a:rPr>
              <a:t> </a:t>
            </a:r>
            <a:r>
              <a:rPr lang="en-US" sz="3200" b="1" dirty="0" smtClean="0">
                <a:latin typeface="Agency FB" panose="020B0503020202020204" pitchFamily="34" charset="0"/>
              </a:rPr>
              <a:t> huevos</a:t>
            </a:r>
            <a:r>
              <a:rPr lang="en-US" sz="3200" b="1" dirty="0">
                <a:latin typeface="Agency FB" panose="020B0503020202020204" pitchFamily="34" charset="0"/>
              </a:rPr>
              <a:t> 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  <p:pic>
        <p:nvPicPr>
          <p:cNvPr id="13" name="Imagen 5" descr="Imagen que contiene comida, mesa, sentado, nuez&#10;&#10;Descripción generada con confianza muy alta">
            <a:extLst>
              <a:ext uri="{FF2B5EF4-FFF2-40B4-BE49-F238E27FC236}">
                <a16:creationId xmlns:a16="http://schemas.microsoft.com/office/drawing/2014/main" xmlns="" id="{5C0FCF73-FBC5-45CB-B8D7-F7434DD80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9497"/>
          <a:stretch/>
        </p:blipFill>
        <p:spPr>
          <a:xfrm>
            <a:off x="105018" y="10"/>
            <a:ext cx="6012000" cy="33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018" y="3335607"/>
            <a:ext cx="6012000" cy="1711435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Caja de Madreñas ( 800 gramos  ) 3,90</a:t>
            </a:r>
            <a:r>
              <a:rPr lang="es-ES" dirty="0" smtClean="0"/>
              <a:t>€/CAJA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018" y="5039780"/>
            <a:ext cx="6012000" cy="1870267"/>
          </a:xfrm>
        </p:spPr>
        <p:txBody>
          <a:bodyPr/>
          <a:lstStyle/>
          <a:p>
            <a:r>
              <a:rPr lang="es-ES" dirty="0" smtClean="0"/>
              <a:t>Desde la confitería  de suspiros de Nalón en Campo de Caso</a:t>
            </a:r>
          </a:p>
          <a:p>
            <a:r>
              <a:rPr lang="en-US" sz="2300" b="1" i="1" dirty="0">
                <a:solidFill>
                  <a:schemeClr val="bg1">
                    <a:lumMod val="9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GALLETAS CON FORMA DE MADREÑA CON CHOCOLATE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12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637284" y="2916621"/>
            <a:ext cx="5291086" cy="418986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indent="0">
              <a:buClr>
                <a:srgbClr val="A88244"/>
              </a:buClr>
              <a:buNone/>
            </a:pPr>
            <a:r>
              <a:rPr lang="en-US" sz="3200" b="1" dirty="0" smtClean="0">
                <a:latin typeface="Agency FB" panose="020B0503020202020204" pitchFamily="34" charset="0"/>
              </a:rPr>
              <a:t>PRODUCTO TÍPICO DE LA ZONA ALTO NALÓN</a:t>
            </a:r>
          </a:p>
          <a:p>
            <a:pPr marL="0" indent="0">
              <a:buClr>
                <a:srgbClr val="A88244"/>
              </a:buClr>
              <a:buNone/>
            </a:pPr>
            <a:r>
              <a:rPr lang="en-US" sz="3200" b="1" dirty="0" smtClean="0">
                <a:latin typeface="Agency FB" panose="020B0503020202020204" pitchFamily="34" charset="0"/>
              </a:rPr>
              <a:t>Harina</a:t>
            </a:r>
            <a:r>
              <a:rPr lang="en-US" sz="3200" b="1" dirty="0">
                <a:latin typeface="Agency FB" panose="020B0503020202020204" pitchFamily="34" charset="0"/>
              </a:rPr>
              <a:t>, mantequilla , azúcar, huevos, chocolate, levadura</a:t>
            </a:r>
          </a:p>
          <a:p>
            <a:pPr marL="0" indent="0">
              <a:buClr>
                <a:srgbClr val="EDAD47"/>
              </a:buClr>
              <a:buNone/>
            </a:pPr>
            <a:r>
              <a:rPr lang="en-US" sz="3200" dirty="0">
                <a:latin typeface="Agency FB" panose="020B0503020202020204" pitchFamily="34" charset="0"/>
              </a:rPr>
              <a:t> 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  <p:pic>
        <p:nvPicPr>
          <p:cNvPr id="8" name="Imagen 5" descr="Imagen que contiene comida, mesa, interior, tarta&#10;&#10;Descripción generada con confianza muy alta">
            <a:extLst>
              <a:ext uri="{FF2B5EF4-FFF2-40B4-BE49-F238E27FC236}">
                <a16:creationId xmlns:a16="http://schemas.microsoft.com/office/drawing/2014/main" xmlns="" id="{6853B056-E28E-4858-AC7D-7ACC19211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" r="565" b="1"/>
          <a:stretch/>
        </p:blipFill>
        <p:spPr>
          <a:xfrm>
            <a:off x="105018" y="-107582"/>
            <a:ext cx="6012000" cy="34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018" y="3335607"/>
            <a:ext cx="6012000" cy="1711435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Arroz con leche ( 800 gramos  ) 1,65</a:t>
            </a:r>
            <a:r>
              <a:rPr lang="es-ES" dirty="0" smtClean="0"/>
              <a:t>€/tarro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018" y="5039780"/>
            <a:ext cx="6012000" cy="1870267"/>
          </a:xfrm>
        </p:spPr>
        <p:txBody>
          <a:bodyPr/>
          <a:lstStyle/>
          <a:p>
            <a:r>
              <a:rPr lang="es-ES" sz="2400" b="1" dirty="0">
                <a:solidFill>
                  <a:schemeClr val="bg1">
                    <a:lumMod val="95000"/>
                  </a:schemeClr>
                </a:solidFill>
              </a:rPr>
              <a:t>SIN CONSERVANTES NI COLORANTES ARTIFICIALES</a:t>
            </a:r>
          </a:p>
          <a:p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13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637284" y="2916621"/>
            <a:ext cx="5291086" cy="418986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Agency FB" panose="020B0503020202020204" pitchFamily="34" charset="0"/>
              </a:rPr>
              <a:t> </a:t>
            </a:r>
            <a:endParaRPr lang="en-US" sz="3200" dirty="0" smtClean="0"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DELICIOSO </a:t>
            </a:r>
            <a:r>
              <a:rPr lang="es-ES" sz="2400" dirty="0">
                <a:solidFill>
                  <a:prstClr val="black"/>
                </a:solidFill>
                <a:latin typeface="Agency FB" panose="020B0503020202020204" pitchFamily="34" charset="0"/>
              </a:rPr>
              <a:t>POSTRE DE ARROZ CON LECHE PREPARADO CON LECHE FRESCA DE VACA PASTEURIZADA, AZÚCAR, ARROZ, CANELA, LIMÓN, ANIS Y SAL. SU ELAVORACION TIENE LUGAR SIGUIENDO LA RECETA TRADICIONAL, CONSIGUIENDO ASI LA CREMOSIDAD QUE GUSTA EN CADA CUCHARADA, E INCLUYENDO EL AZÚCAR REQUEMADO</a:t>
            </a:r>
          </a:p>
          <a:p>
            <a:pPr marL="0" indent="0">
              <a:buClr>
                <a:srgbClr val="EDAD47"/>
              </a:buClr>
              <a:buNone/>
            </a:pP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  <p:pic>
        <p:nvPicPr>
          <p:cNvPr id="9" name="Marcador de contenido 3"/>
          <p:cNvPicPr>
            <a:picLocks/>
          </p:cNvPicPr>
          <p:nvPr/>
        </p:nvPicPr>
        <p:blipFill rotWithShape="1">
          <a:blip r:embed="rId3"/>
          <a:srcRect l="20924" t="11907" r="22440" b="12241"/>
          <a:stretch/>
        </p:blipFill>
        <p:spPr bwMode="auto">
          <a:xfrm>
            <a:off x="105018" y="0"/>
            <a:ext cx="6012000" cy="33356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73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018" y="3331976"/>
            <a:ext cx="6012000" cy="1711435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Dulce de manzana( 800 gramos  ) 2,5</a:t>
            </a:r>
            <a:r>
              <a:rPr lang="es-ES" dirty="0" smtClean="0"/>
              <a:t>€/caja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018" y="5039780"/>
            <a:ext cx="6012000" cy="1870267"/>
          </a:xfrm>
        </p:spPr>
        <p:txBody>
          <a:bodyPr/>
          <a:lstStyle/>
          <a:p>
            <a:r>
              <a:rPr lang="es-ES" sz="2400" b="1" dirty="0">
                <a:solidFill>
                  <a:schemeClr val="bg1">
                    <a:lumMod val="95000"/>
                  </a:schemeClr>
                </a:solidFill>
              </a:rPr>
              <a:t>SIN CONSERVANTES NI COLORANTES ARTIFICIALES</a:t>
            </a:r>
          </a:p>
          <a:p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14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637284" y="2916621"/>
            <a:ext cx="5291086" cy="418986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s-E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Agency FB" panose="020B0503020202020204" pitchFamily="34" charset="0"/>
              </a:rPr>
              <a:t> </a:t>
            </a:r>
            <a:endParaRPr lang="en-US" sz="3200" dirty="0" smtClean="0"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DULCE AARTESANO DE MANZANA PREPARADO CON AZUCAR, DE INTENSO SABOR A MANZANA AZUCARADA.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800" b="1" dirty="0">
                <a:solidFill>
                  <a:prstClr val="black"/>
                </a:solidFill>
                <a:latin typeface="Agency FB" panose="020B0503020202020204" pitchFamily="34" charset="0"/>
              </a:rPr>
              <a:t>DULCE AARTESANO DE MANZANA PREPARADO CON AZUCAR, DE INTENSO SABOR A MANZANA AZUCARADA</a:t>
            </a:r>
            <a:r>
              <a:rPr lang="es-ES" sz="2800" dirty="0">
                <a:solidFill>
                  <a:prstClr val="black"/>
                </a:solidFill>
                <a:latin typeface="Agency FB" panose="020B0503020202020204" pitchFamily="34" charset="0"/>
              </a:rPr>
              <a:t>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ES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marL="0" indent="0">
              <a:buClr>
                <a:srgbClr val="EDAD47"/>
              </a:buClr>
              <a:buNone/>
            </a:pP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  <p:pic>
        <p:nvPicPr>
          <p:cNvPr id="11" name="Marcador de contenido 3"/>
          <p:cNvPicPr>
            <a:picLocks/>
          </p:cNvPicPr>
          <p:nvPr/>
        </p:nvPicPr>
        <p:blipFill rotWithShape="1">
          <a:blip r:embed="rId3"/>
          <a:srcRect l="21022" t="12066" r="22925" b="13556"/>
          <a:stretch/>
        </p:blipFill>
        <p:spPr bwMode="auto">
          <a:xfrm>
            <a:off x="105018" y="247706"/>
            <a:ext cx="6012000" cy="30879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6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70115"/>
            <a:ext cx="8596668" cy="827313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latin typeface="Agency FB" panose="020B0503020202020204" pitchFamily="34" charset="0"/>
              </a:rPr>
              <a:t>CHUMICHURRI DULCE Y PICANTE</a:t>
            </a:r>
            <a:endParaRPr lang="es-ES" sz="6000" dirty="0">
              <a:latin typeface="Agency FB" panose="020B0503020202020204" pitchFamily="34" charset="0"/>
            </a:endParaRPr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1469" t="12885" r="24391" b="12514"/>
          <a:stretch/>
        </p:blipFill>
        <p:spPr bwMode="auto">
          <a:xfrm>
            <a:off x="677334" y="1197428"/>
            <a:ext cx="3755821" cy="3881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Marcador de contenido 5"/>
          <p:cNvPicPr>
            <a:picLocks noGrp="1"/>
          </p:cNvPicPr>
          <p:nvPr>
            <p:ph sz="half" idx="4294967295"/>
          </p:nvPr>
        </p:nvPicPr>
        <p:blipFill rotWithShape="1">
          <a:blip r:embed="rId4"/>
          <a:srcRect l="22845" t="11552" r="22028" b="12560"/>
          <a:stretch/>
        </p:blipFill>
        <p:spPr bwMode="auto">
          <a:xfrm>
            <a:off x="5302133" y="1197428"/>
            <a:ext cx="3759434" cy="3881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195915" y="5078865"/>
            <a:ext cx="3026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gency FB" panose="020B0503020202020204" pitchFamily="34" charset="0"/>
              </a:rPr>
              <a:t>3,30 IVA INCLUIDO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gency FB" panose="020B0503020202020204" pitchFamily="34" charset="0"/>
              </a:rPr>
              <a:t>295 GRAMOS</a:t>
            </a:r>
            <a:endParaRPr lang="es-ES" sz="2400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gency FB" panose="020B0503020202020204" pitchFamily="34" charset="0"/>
              </a:rPr>
              <a:t>IDEAL PARA CARNES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gency FB" panose="020B0503020202020204" pitchFamily="34" charset="0"/>
              </a:rPr>
              <a:t>SABOR PICANTE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8847" y="5078865"/>
            <a:ext cx="35405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gency FB" panose="020B0503020202020204" pitchFamily="34" charset="0"/>
              </a:rPr>
              <a:t>3,30 IVA INCLUIDO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gency FB" panose="020B0503020202020204" pitchFamily="34" charset="0"/>
              </a:rPr>
              <a:t>295 GRAMOS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gency FB" panose="020B0503020202020204" pitchFamily="34" charset="0"/>
              </a:rPr>
              <a:t>IDEAL PARA CARNES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gency FB" panose="020B0503020202020204" pitchFamily="34" charset="0"/>
              </a:rPr>
              <a:t>SABOR DULCE</a:t>
            </a:r>
            <a:endParaRPr lang="es-ES" sz="2800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pic>
        <p:nvPicPr>
          <p:cNvPr id="7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 rot="10800000" flipV="1">
            <a:off x="-1" y="0"/>
            <a:ext cx="12192001" cy="2041744"/>
          </a:xfrm>
        </p:spPr>
        <p:txBody>
          <a:bodyPr/>
          <a:lstStyle/>
          <a:p>
            <a:pPr algn="l"/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000" dirty="0" smtClean="0"/>
              <a:t>C</a:t>
            </a:r>
            <a:r>
              <a:rPr lang="es-ES" sz="4000" dirty="0"/>
              <a:t>/ SOTA S/N</a:t>
            </a:r>
            <a:br>
              <a:rPr lang="es-ES" sz="4000" dirty="0"/>
            </a:br>
            <a:r>
              <a:rPr lang="es-ES" sz="4000" dirty="0"/>
              <a:t>33970 BARREDOS -LAVIANA</a:t>
            </a:r>
            <a:br>
              <a:rPr lang="es-ES" sz="4000" dirty="0"/>
            </a:br>
            <a:r>
              <a:rPr lang="es-ES" dirty="0"/>
              <a:t>	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0" y="2217107"/>
            <a:ext cx="12191999" cy="3645074"/>
          </a:xfrm>
        </p:spPr>
        <p:txBody>
          <a:bodyPr/>
          <a:lstStyle/>
          <a:p>
            <a:r>
              <a:rPr lang="es-ES" sz="1600" dirty="0"/>
              <a:t>	</a:t>
            </a:r>
          </a:p>
          <a:p>
            <a:pPr>
              <a:lnSpc>
                <a:spcPct val="100000"/>
              </a:lnSpc>
            </a:pPr>
            <a:r>
              <a:rPr lang="es-ES" sz="1600" dirty="0"/>
              <a:t>	</a:t>
            </a:r>
            <a:r>
              <a:rPr lang="es-ES" sz="1800" dirty="0"/>
              <a:t>Nos complace informarles de que toda la gama de productos ofrecidos son asturianos y tienen denominación </a:t>
            </a:r>
            <a:r>
              <a:rPr lang="es-ES" sz="1800" dirty="0" smtClean="0"/>
              <a:t>de origen</a:t>
            </a:r>
            <a:r>
              <a:rPr lang="es-ES" sz="1800" dirty="0"/>
              <a:t>, así como una excelente calidad</a:t>
            </a:r>
            <a:r>
              <a:rPr lang="es-ES" sz="1800" dirty="0" smtClean="0"/>
              <a:t>.</a:t>
            </a:r>
            <a:r>
              <a:rPr lang="es-ES" sz="1800" dirty="0"/>
              <a:t> </a:t>
            </a:r>
          </a:p>
          <a:p>
            <a:pPr>
              <a:lnSpc>
                <a:spcPct val="100000"/>
              </a:lnSpc>
            </a:pPr>
            <a:r>
              <a:rPr lang="es-ES" sz="1800" dirty="0"/>
              <a:t>	Confiamos que nuestro catálogo sea de su agrado, aparece dividido en  categorías de productos, en  productos artesanía y  alimentación.  </a:t>
            </a:r>
          </a:p>
          <a:p>
            <a:pPr>
              <a:lnSpc>
                <a:spcPct val="100000"/>
              </a:lnSpc>
            </a:pPr>
            <a:r>
              <a:rPr lang="es-ES" sz="1800" dirty="0"/>
              <a:t>A continuación le enviamos la hoja de pedido, así como las condiciones de compra. Por favor, remítanos el pedido a través de la hoja adjunta</a:t>
            </a:r>
            <a:r>
              <a:rPr lang="es-ES" sz="1800" dirty="0" smtClean="0"/>
              <a:t>.</a:t>
            </a:r>
            <a:r>
              <a:rPr lang="es-ES" sz="1800" dirty="0"/>
              <a:t>  </a:t>
            </a:r>
          </a:p>
          <a:p>
            <a:pPr>
              <a:lnSpc>
                <a:spcPct val="100000"/>
              </a:lnSpc>
            </a:pPr>
            <a:r>
              <a:rPr lang="es-ES" sz="1800" dirty="0"/>
              <a:t> Reciban un cordial saludo</a:t>
            </a:r>
            <a:r>
              <a:rPr lang="es-ES" sz="2400" dirty="0" smtClean="0"/>
              <a:t>.</a:t>
            </a:r>
            <a:r>
              <a:rPr lang="es-ES" dirty="0"/>
              <a:t> </a:t>
            </a:r>
          </a:p>
          <a:p>
            <a:pPr algn="ctr"/>
            <a:r>
              <a:rPr lang="es-ES" b="1" i="1" dirty="0" smtClean="0"/>
              <a:t>Cooperativa     Social    Asturiana. </a:t>
            </a:r>
            <a:endParaRPr lang="es-ES" dirty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16</a:t>
            </a:fld>
            <a:endParaRPr lang="es-ES" noProof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Hojas de la naturaleza">
            <a:extLst>
              <a:ext uri="{FF2B5EF4-FFF2-40B4-BE49-F238E27FC236}">
                <a16:creationId xmlns:a16="http://schemas.microsoft.com/office/drawing/2014/main" xmlns="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¡Gracias!</a:t>
            </a:r>
            <a:endParaRPr lang="es-ES" dirty="0"/>
          </a:p>
        </p:txBody>
      </p:sp>
      <p:cxnSp>
        <p:nvCxnSpPr>
          <p:cNvPr id="5" name="Conector recto 4" descr="Línea divisoria">
            <a:extLst>
              <a:ext uri="{FF2B5EF4-FFF2-40B4-BE49-F238E27FC236}">
                <a16:creationId xmlns:a16="http://schemas.microsoft.com/office/drawing/2014/main" xmlns="" id="{FE07C9EC-5158-440C-995A-EAC50D3E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Marcador de posición de imagen 28">
            <a:extLst>
              <a:ext uri="{FF2B5EF4-FFF2-40B4-BE49-F238E27FC236}">
                <a16:creationId xmlns:a16="http://schemas.microsoft.com/office/drawing/2014/main" xmlns="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tretch>
            <a:fillRect/>
          </a:stretch>
        </p:blipFill>
        <p:spPr>
          <a:xfrm>
            <a:off x="8065008" y="2622233"/>
            <a:ext cx="1344168" cy="635126"/>
          </a:xfr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10" y="3832963"/>
            <a:ext cx="5282503" cy="989557"/>
          </a:xfrm>
        </p:spPr>
        <p:txBody>
          <a:bodyPr rtlCol="0"/>
          <a:lstStyle/>
          <a:p>
            <a:pPr rtl="0"/>
            <a:r>
              <a:rPr lang="es-ES" sz="2100" dirty="0" smtClean="0"/>
              <a:t>Cooperativa Social Asturiana.</a:t>
            </a:r>
            <a:endParaRPr lang="es-ES" sz="210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6124" y="4335853"/>
            <a:ext cx="4508500" cy="277342"/>
          </a:xfrm>
        </p:spPr>
        <p:txBody>
          <a:bodyPr rtlCol="0"/>
          <a:lstStyle/>
          <a:p>
            <a:r>
              <a:rPr lang="es-ES" dirty="0"/>
              <a:t>cooperativasocialasturiana@gmail.com</a:t>
            </a:r>
          </a:p>
        </p:txBody>
      </p:sp>
      <p:pic>
        <p:nvPicPr>
          <p:cNvPr id="14" name="Gráfico 13" descr="Sobre" title="Icono del correo electrónico del moderador">
            <a:extLst>
              <a:ext uri="{FF2B5EF4-FFF2-40B4-BE49-F238E27FC236}">
                <a16:creationId xmlns:a16="http://schemas.microsoft.com/office/drawing/2014/main" xmlns="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68406" y="4359059"/>
            <a:ext cx="261580" cy="26158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3" y="2609302"/>
            <a:ext cx="1943084" cy="7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Una imagen de lluvia, naturaleza, cielo y pájaros&#10;&#10;Descripción generada con confianza alta">
            <a:extLst>
              <a:ext uri="{FF2B5EF4-FFF2-40B4-BE49-F238E27FC236}">
                <a16:creationId xmlns:a16="http://schemas.microsoft.com/office/drawing/2014/main" xmlns="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pPr rtl="0"/>
            <a:r>
              <a:rPr lang="es-ES" sz="4200" dirty="0" smtClean="0"/>
              <a:t>¿Quiénes somos?</a:t>
            </a:r>
            <a:endParaRPr lang="es-ES" sz="4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Una pequeña cooperativa asturiana formada por los alumnos de IAE (Iniciación a la actividad empresarial) de 4º ESO del IES Alto Nalón.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sz="4400" dirty="0" smtClean="0"/>
              <a:t>¿Qué os traemos?</a:t>
            </a:r>
          </a:p>
          <a:p>
            <a:pPr marL="0" indent="0" rtl="0">
              <a:buNone/>
            </a:pPr>
            <a:r>
              <a:rPr lang="es-ES" dirty="0" smtClean="0"/>
              <a:t>A continuación os ofrecemos una lista de productos con el origen de nuestra patria querida Asturias, a un precio irresistible.</a:t>
            </a:r>
            <a:endParaRPr lang="es-ES" dirty="0"/>
          </a:p>
        </p:txBody>
      </p:sp>
      <p:grpSp>
        <p:nvGrpSpPr>
          <p:cNvPr id="46" name="Grupo 45" title="grupo de triángulos">
            <a:extLst>
              <a:ext uri="{FF2B5EF4-FFF2-40B4-BE49-F238E27FC236}">
                <a16:creationId xmlns:a16="http://schemas.microsoft.com/office/drawing/2014/main" xmlns="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orma libre: Forma 15" title="triángulos">
              <a:extLst>
                <a:ext uri="{FF2B5EF4-FFF2-40B4-BE49-F238E27FC236}">
                  <a16:creationId xmlns:a16="http://schemas.microsoft.com/office/drawing/2014/main" xmlns="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7" name="Forma libre: Forma 16" title="triángulos">
              <a:extLst>
                <a:ext uri="{FF2B5EF4-FFF2-40B4-BE49-F238E27FC236}">
                  <a16:creationId xmlns:a16="http://schemas.microsoft.com/office/drawing/2014/main" xmlns="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17" title="triángulos">
              <a:extLst>
                <a:ext uri="{FF2B5EF4-FFF2-40B4-BE49-F238E27FC236}">
                  <a16:creationId xmlns:a16="http://schemas.microsoft.com/office/drawing/2014/main" xmlns="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9" name="Forma libre: Forma 18" title="triángulos">
              <a:extLst>
                <a:ext uri="{FF2B5EF4-FFF2-40B4-BE49-F238E27FC236}">
                  <a16:creationId xmlns:a16="http://schemas.microsoft.com/office/drawing/2014/main" xmlns="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Forma libre: Forma 19" title="triángulos">
              <a:extLst>
                <a:ext uri="{FF2B5EF4-FFF2-40B4-BE49-F238E27FC236}">
                  <a16:creationId xmlns:a16="http://schemas.microsoft.com/office/drawing/2014/main" xmlns="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1" name="Forma libre: Forma 20" title="triángulos">
              <a:extLst>
                <a:ext uri="{FF2B5EF4-FFF2-40B4-BE49-F238E27FC236}">
                  <a16:creationId xmlns:a16="http://schemas.microsoft.com/office/drawing/2014/main" xmlns="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Forma libre: Forma 21" title="triángulos">
              <a:extLst>
                <a:ext uri="{FF2B5EF4-FFF2-40B4-BE49-F238E27FC236}">
                  <a16:creationId xmlns:a16="http://schemas.microsoft.com/office/drawing/2014/main" xmlns="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3" name="Forma libre: Forma 22" title="triángulos">
              <a:extLst>
                <a:ext uri="{FF2B5EF4-FFF2-40B4-BE49-F238E27FC236}">
                  <a16:creationId xmlns:a16="http://schemas.microsoft.com/office/drawing/2014/main" xmlns="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4" name="Forma libre: Forma 23" title="triángulos">
              <a:extLst>
                <a:ext uri="{FF2B5EF4-FFF2-40B4-BE49-F238E27FC236}">
                  <a16:creationId xmlns:a16="http://schemas.microsoft.com/office/drawing/2014/main" xmlns="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5" name="Forma libre: Forma 24" title="triángulos">
              <a:extLst>
                <a:ext uri="{FF2B5EF4-FFF2-40B4-BE49-F238E27FC236}">
                  <a16:creationId xmlns:a16="http://schemas.microsoft.com/office/drawing/2014/main" xmlns="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6" name="Forma libre: Forma 25" title="triángulos">
              <a:extLst>
                <a:ext uri="{FF2B5EF4-FFF2-40B4-BE49-F238E27FC236}">
                  <a16:creationId xmlns:a16="http://schemas.microsoft.com/office/drawing/2014/main" xmlns="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7" name="Forma libre: Forma 26" title="triángulos">
              <a:extLst>
                <a:ext uri="{FF2B5EF4-FFF2-40B4-BE49-F238E27FC236}">
                  <a16:creationId xmlns:a16="http://schemas.microsoft.com/office/drawing/2014/main" xmlns="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8" name="Forma libre: Forma 27" title="triángulos">
              <a:extLst>
                <a:ext uri="{FF2B5EF4-FFF2-40B4-BE49-F238E27FC236}">
                  <a16:creationId xmlns:a16="http://schemas.microsoft.com/office/drawing/2014/main" xmlns="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9" name="Forma libre: Forma 28" title="triángulos">
              <a:extLst>
                <a:ext uri="{FF2B5EF4-FFF2-40B4-BE49-F238E27FC236}">
                  <a16:creationId xmlns:a16="http://schemas.microsoft.com/office/drawing/2014/main" xmlns="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2</a:t>
            </a:fld>
            <a:endParaRPr lang="es-ES" dirty="0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r="20237"/>
          <a:stretch>
            <a:fillRect/>
          </a:stretch>
        </p:blipFill>
        <p:spPr/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263013" y="87681"/>
            <a:ext cx="5803726" cy="2204582"/>
          </a:xfrm>
        </p:spPr>
        <p:txBody>
          <a:bodyPr/>
          <a:lstStyle/>
          <a:p>
            <a:pPr algn="ctr"/>
            <a:r>
              <a:rPr lang="es-ES" sz="6000" dirty="0"/>
              <a:t>Í</a:t>
            </a:r>
            <a:r>
              <a:rPr lang="es-ES" sz="6000" dirty="0" smtClean="0"/>
              <a:t>ndice.</a:t>
            </a:r>
            <a:endParaRPr lang="es-ES" sz="6000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6211942" y="2893512"/>
            <a:ext cx="5829746" cy="3081401"/>
          </a:xfrm>
        </p:spPr>
        <p:txBody>
          <a:bodyPr/>
          <a:lstStyle/>
          <a:p>
            <a:pPr algn="l"/>
            <a:r>
              <a:rPr lang="es-ES" sz="3200" dirty="0" smtClean="0"/>
              <a:t> </a:t>
            </a:r>
            <a:r>
              <a:rPr lang="es-ES" sz="3200" dirty="0" smtClean="0"/>
              <a:t>Queso </a:t>
            </a:r>
            <a:r>
              <a:rPr lang="es-ES" sz="3200" dirty="0" smtClean="0"/>
              <a:t>Pría. Paté </a:t>
            </a:r>
            <a:r>
              <a:rPr lang="es-ES" sz="3200" dirty="0" smtClean="0"/>
              <a:t>de Cabracho.</a:t>
            </a:r>
          </a:p>
          <a:p>
            <a:pPr algn="l"/>
            <a:r>
              <a:rPr lang="es-ES" sz="3200" dirty="0" smtClean="0"/>
              <a:t>Caviar </a:t>
            </a:r>
            <a:r>
              <a:rPr lang="es-ES" sz="3200" dirty="0" smtClean="0"/>
              <a:t>de </a:t>
            </a:r>
            <a:r>
              <a:rPr lang="es-ES" sz="3200" dirty="0" smtClean="0"/>
              <a:t>Oricios. </a:t>
            </a:r>
            <a:r>
              <a:rPr lang="es-ES" sz="3200" dirty="0" smtClean="0"/>
              <a:t>Chorizo. Morcilla -Fabada- Postres </a:t>
            </a:r>
            <a:endParaRPr lang="es-ES" sz="3200" dirty="0"/>
          </a:p>
          <a:p>
            <a:pPr algn="l"/>
            <a:endParaRPr lang="es-ES" sz="3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3</a:t>
            </a:fld>
            <a:endParaRPr lang="es-ES" noProof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Queso Pría</a:t>
            </a:r>
            <a:r>
              <a:rPr lang="es-ES" dirty="0"/>
              <a:t> </a:t>
            </a:r>
            <a:r>
              <a:rPr lang="es-ES" dirty="0" smtClean="0"/>
              <a:t>(500g) - 6,80€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Hecho en </a:t>
            </a:r>
            <a:r>
              <a:rPr lang="es-ES" dirty="0" err="1" smtClean="0"/>
              <a:t>Llanes</a:t>
            </a:r>
            <a:r>
              <a:rPr lang="es-ES" dirty="0" smtClean="0"/>
              <a:t>, una preciosa villa costera que no te arrepentirías de conocer…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4</a:t>
            </a:fld>
            <a:endParaRPr lang="es-ES" noProof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9" t="-727" r="-24951"/>
          <a:stretch/>
        </p:blipFill>
        <p:spPr>
          <a:xfrm>
            <a:off x="90615" y="0"/>
            <a:ext cx="6009285" cy="3517900"/>
          </a:xfrm>
        </p:spPr>
      </p:pic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445738" y="2933700"/>
            <a:ext cx="5266631" cy="1530400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 smtClean="0">
                <a:latin typeface="Bahnschrift Condensed" panose="020B0502040204020203" pitchFamily="34" charset="0"/>
              </a:rPr>
              <a:t>Extraordinario queso asturiano, de sabor suave y ligeramente ahumado, elaborado con leche de vaca a la que se agrega nata procedente de leche de oveja. Un queso único de aroma natural, ideal para consumir en tacos. </a:t>
            </a:r>
            <a:endParaRPr lang="es-ES" sz="3200" dirty="0">
              <a:latin typeface="Bahnschrift Condensed" panose="020B0502040204020203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Paté de cabracho (100g) </a:t>
            </a:r>
            <a:r>
              <a:rPr lang="es-ES" dirty="0" smtClean="0"/>
              <a:t>- </a:t>
            </a:r>
            <a:r>
              <a:rPr lang="es-ES" dirty="0"/>
              <a:t>2,55€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¡Típico </a:t>
            </a:r>
            <a:r>
              <a:rPr lang="es-ES" dirty="0"/>
              <a:t>de la costa asturiana! Te invitamos a ver nuestro mar y probar nuestro delicioso paté.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5</a:t>
            </a:fld>
            <a:endParaRPr lang="es-ES" noProof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9" t="-727" r="-24951"/>
          <a:stretch/>
        </p:blipFill>
        <p:spPr>
          <a:xfrm>
            <a:off x="90615" y="0"/>
            <a:ext cx="6009285" cy="3517900"/>
          </a:xfrm>
        </p:spPr>
      </p:pic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458264" y="4634629"/>
            <a:ext cx="5266631" cy="455771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latin typeface="Bahnschrift Condensed" panose="020B0502040204020203" pitchFamily="34" charset="0"/>
              </a:rPr>
              <a:t>Uno de los patés más famosos de Asturias es el paté de cabracho. Un paté de pescado de inconfundible sabor marino, de calidad extra, sabor fresco y que encanta a toda la familia. Elaborado bajo los estándares de calidad de la marca gourmet Tierra Astur para que disfrutes del mejor sabor de Asturias en tu casa. </a:t>
            </a:r>
          </a:p>
        </p:txBody>
      </p:sp>
      <p:pic>
        <p:nvPicPr>
          <p:cNvPr id="8" name="7 Marcador de posición de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0" b="20570"/>
          <a:stretch>
            <a:fillRect/>
          </a:stretch>
        </p:blipFill>
        <p:spPr>
          <a:xfrm>
            <a:off x="1039660" y="0"/>
            <a:ext cx="4083485" cy="3507288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Caviar de Oricios (70g) – 9,55€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Lo podrás encontrar en pueblos tales como Tineo, Avilés, </a:t>
            </a:r>
            <a:r>
              <a:rPr lang="es-ES" dirty="0" err="1" smtClean="0"/>
              <a:t>Luarca</a:t>
            </a:r>
            <a:r>
              <a:rPr lang="es-ES" dirty="0" smtClean="0"/>
              <a:t>… ¡No pierdas la oportunidad de saborear nuestro mar!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6</a:t>
            </a:fld>
            <a:endParaRPr lang="es-ES" noProof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9" t="-727" r="-24951"/>
          <a:stretch/>
        </p:blipFill>
        <p:spPr>
          <a:xfrm>
            <a:off x="90615" y="0"/>
            <a:ext cx="6009285" cy="3517900"/>
          </a:xfrm>
        </p:spPr>
      </p:pic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420686" y="3820437"/>
            <a:ext cx="5266631" cy="455771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latin typeface="Bahnschrift Condensed" panose="020B0502040204020203" pitchFamily="34" charset="0"/>
              </a:rPr>
              <a:t>Auténticas huevas de erizo de mar (conocido en Asturias popularmente como Oricio) extraídas de forma manual y preparadas en conserva aderezadas con sal.</a:t>
            </a:r>
          </a:p>
        </p:txBody>
      </p:sp>
      <p:pic>
        <p:nvPicPr>
          <p:cNvPr id="8" name="7 Marcador de posición de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0" b="20570"/>
          <a:stretch>
            <a:fillRect/>
          </a:stretch>
        </p:blipFill>
        <p:spPr>
          <a:xfrm>
            <a:off x="1039660" y="0"/>
            <a:ext cx="4083485" cy="3507288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9" name="6 Marcador de posición de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1" b="20481"/>
          <a:stretch>
            <a:fillRect/>
          </a:stretch>
        </p:blipFill>
        <p:spPr>
          <a:xfrm>
            <a:off x="1039660" y="0"/>
            <a:ext cx="4083485" cy="3532340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Chorizo Asturiano (3 unidades) </a:t>
            </a:r>
            <a:r>
              <a:rPr lang="es-ES" dirty="0"/>
              <a:t>– </a:t>
            </a:r>
            <a:r>
              <a:rPr lang="es-ES" dirty="0" smtClean="0"/>
              <a:t>3,90</a:t>
            </a:r>
            <a:r>
              <a:rPr lang="es-ES" dirty="0" smtClean="0"/>
              <a:t>€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99" y="4903076"/>
            <a:ext cx="6033021" cy="1870267"/>
          </a:xfrm>
        </p:spPr>
        <p:txBody>
          <a:bodyPr/>
          <a:lstStyle/>
          <a:p>
            <a:r>
              <a:rPr lang="es-ES" dirty="0" smtClean="0"/>
              <a:t>Riquísimo , para comer asador, a la sidra, a la parilla… ¡!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420686" y="3820437"/>
            <a:ext cx="5266631" cy="455771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 smtClean="0">
                <a:latin typeface="Bahnschrift Condensed" panose="020B0502040204020203" pitchFamily="34" charset="0"/>
              </a:rPr>
              <a:t>Producto ecol</a:t>
            </a:r>
            <a:r>
              <a:rPr lang="es-ES" sz="3200" dirty="0" smtClean="0">
                <a:latin typeface="Bahnschrift Condensed" panose="020B0502040204020203" pitchFamily="34" charset="0"/>
              </a:rPr>
              <a:t>ógico obtenido de cerdos asturcelta</a:t>
            </a:r>
            <a:endParaRPr lang="es-ES" sz="3200" dirty="0">
              <a:latin typeface="Bahnschrift Condensed" panose="020B0502040204020203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" y="0"/>
            <a:ext cx="6012001" cy="35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Morcilla asturiana (5 unidades) </a:t>
            </a:r>
            <a:r>
              <a:rPr lang="es-ES" dirty="0"/>
              <a:t>– </a:t>
            </a:r>
            <a:r>
              <a:rPr lang="es-ES" dirty="0" smtClean="0"/>
              <a:t>4,85€/paquete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99" y="4903076"/>
            <a:ext cx="6012001" cy="1870267"/>
          </a:xfrm>
        </p:spPr>
        <p:txBody>
          <a:bodyPr/>
          <a:lstStyle/>
          <a:p>
            <a:r>
              <a:rPr lang="es-ES" dirty="0"/>
              <a:t> </a:t>
            </a:r>
            <a:r>
              <a:rPr lang="es-ES" dirty="0" smtClean="0"/>
              <a:t>Da sabor a tu </a:t>
            </a:r>
            <a:r>
              <a:rPr lang="es-ES" dirty="0" smtClean="0"/>
              <a:t> potajes … ¡!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8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420686" y="3820437"/>
            <a:ext cx="5266631" cy="455771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 smtClean="0">
                <a:latin typeface="Bahnschrift Condensed" panose="020B0502040204020203" pitchFamily="34" charset="0"/>
              </a:rPr>
              <a:t>Producto </a:t>
            </a:r>
            <a:r>
              <a:rPr lang="es-ES" sz="3200" dirty="0" smtClean="0">
                <a:latin typeface="Bahnschrift Condensed" panose="020B0502040204020203" pitchFamily="34" charset="0"/>
              </a:rPr>
              <a:t> obtenido de cerdos asturcelta</a:t>
            </a:r>
            <a:endParaRPr lang="es-ES" sz="3200" dirty="0">
              <a:latin typeface="Bahnschrift Condensed" panose="020B0502040204020203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" y="97666"/>
            <a:ext cx="6012001" cy="342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3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Jamón asturcelta </a:t>
            </a:r>
            <a:r>
              <a:rPr lang="es-ES" dirty="0" smtClean="0"/>
              <a:t>  </a:t>
            </a:r>
            <a:r>
              <a:rPr lang="es-ES" dirty="0" smtClean="0"/>
              <a:t>6</a:t>
            </a:r>
            <a:r>
              <a:rPr lang="es-ES" dirty="0" smtClean="0"/>
              <a:t>,90€/kilo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000" y="4903076"/>
            <a:ext cx="6012000" cy="1870267"/>
          </a:xfrm>
        </p:spPr>
        <p:txBody>
          <a:bodyPr/>
          <a:lstStyle/>
          <a:p>
            <a:r>
              <a:rPr lang="es-ES" dirty="0" smtClean="0"/>
              <a:t>Se deshace en tu boca </a:t>
            </a:r>
            <a:r>
              <a:rPr lang="es-ES" dirty="0" smtClean="0"/>
              <a:t>… ¡!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9</a:t>
            </a:fld>
            <a:endParaRPr lang="es-ES" noProof="0"/>
          </a:p>
        </p:txBody>
      </p:sp>
      <p:sp>
        <p:nvSpPr>
          <p:cNvPr id="6" name="Marcador de contenido 5"/>
          <p:cNvSpPr>
            <a:spLocks noGrp="1"/>
          </p:cNvSpPr>
          <p:nvPr>
            <p:ph idx="15"/>
          </p:nvPr>
        </p:nvSpPr>
        <p:spPr>
          <a:xfrm>
            <a:off x="6661738" y="1303178"/>
            <a:ext cx="5266631" cy="455771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 smtClean="0">
                <a:latin typeface="Bahnschrift Condensed" panose="020B0502040204020203" pitchFamily="34" charset="0"/>
              </a:rPr>
              <a:t>Sabros</a:t>
            </a:r>
            <a:r>
              <a:rPr lang="es-ES" sz="3200" dirty="0" smtClean="0">
                <a:latin typeface="Bahnschrift Condensed" panose="020B0502040204020203" pitchFamily="34" charset="0"/>
              </a:rPr>
              <a:t>o, ideal para tus cenas . Lo puedes tomar solo o con tomate, melón.</a:t>
            </a:r>
            <a:endParaRPr lang="es-ES" sz="3200" dirty="0">
              <a:latin typeface="Bahnschrift Condensed" panose="020B0502040204020203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7" y="5974914"/>
            <a:ext cx="2524450" cy="88308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" y="-1"/>
            <a:ext cx="6012001" cy="35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3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765_TF16411174.potx" id="{5F3DD938-C21F-4389-A35E-D8DB32C0E2A8}" vid="{205F10A4-8404-438B-B1C6-A294624F10B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inversores</Template>
  <TotalTime>0</TotalTime>
  <Words>519</Words>
  <Application>Microsoft Office PowerPoint</Application>
  <PresentationFormat>Panorámica</PresentationFormat>
  <Paragraphs>110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Bahnschrift Condensed</vt:lpstr>
      <vt:lpstr>Calibri</vt:lpstr>
      <vt:lpstr>Calibri Light</vt:lpstr>
      <vt:lpstr>Century Gothic</vt:lpstr>
      <vt:lpstr>Garamond</vt:lpstr>
      <vt:lpstr>Rockwell</vt:lpstr>
      <vt:lpstr>Times New Roman</vt:lpstr>
      <vt:lpstr>Tema de Office</vt:lpstr>
      <vt:lpstr>Catálogo 2019 </vt:lpstr>
      <vt:lpstr>¿Quiénes somos?</vt:lpstr>
      <vt:lpstr>Índice.</vt:lpstr>
      <vt:lpstr>Queso Pría (500g) - 6,80€ </vt:lpstr>
      <vt:lpstr>Paté de cabracho (100g) - 2,55€ </vt:lpstr>
      <vt:lpstr>Caviar de Oricios (70g) – 9,55€</vt:lpstr>
      <vt:lpstr>Chorizo Asturiano (3 unidades) – 3,90€</vt:lpstr>
      <vt:lpstr>Morcilla asturiana (5 unidades) – 4,85€/paquete</vt:lpstr>
      <vt:lpstr>Jamón asturcelta   6,90€/kilo</vt:lpstr>
      <vt:lpstr>     Estuche de fabada asturiana ( dos raciones) 6,90€/kilo</vt:lpstr>
      <vt:lpstr>     Suspiros del Nalón ( 21 suspiros ) 3,90€/CAJA </vt:lpstr>
      <vt:lpstr>     Caja de Madreñas ( 800 gramos  ) 3,90€/CAJA </vt:lpstr>
      <vt:lpstr> Arroz con leche ( 800 gramos  ) 1,65€/tarro</vt:lpstr>
      <vt:lpstr> Dulce de manzana( 800 gramos  ) 2,5€/caja </vt:lpstr>
      <vt:lpstr>CHUMICHURRI DULCE Y PICANTE</vt:lpstr>
      <vt:lpstr> C/ SOTA S/N 33970 BARREDOS -LAVIANA  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2019-02-06T10:46:28Z</dcterms:created>
  <dcterms:modified xsi:type="dcterms:W3CDTF">2019-04-03T10:28:37Z</dcterms:modified>
</cp:coreProperties>
</file>