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4b05ff0c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4b05ff0c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4b05ff0c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4b05ff0c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4b05ff0c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4b05ff0c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4b05ff0c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4b05ff0c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4b05ff0c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4b05ff0c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4307169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4307169f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4b05ff0c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4b05ff0c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4b05ff0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4b05ff0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4b05ff0c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4b05ff0c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4b05ff0c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4b05ff0c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4307169f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4307169f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4b05ff0c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4b05ff0c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4b05ff0c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4b05ff0c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4b05ff0c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4b05ff0c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89725"/>
            <a:ext cx="8520600" cy="140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KATALOGOA</a:t>
            </a:r>
            <a:endParaRPr/>
          </a:p>
        </p:txBody>
      </p:sp>
      <p:sp>
        <p:nvSpPr>
          <p:cNvPr id="55" name="Google Shape;55;p13"/>
          <p:cNvSpPr txBox="1"/>
          <p:nvPr>
            <p:ph idx="1" type="subTitle"/>
          </p:nvPr>
        </p:nvSpPr>
        <p:spPr>
          <a:xfrm>
            <a:off x="720300" y="3321850"/>
            <a:ext cx="77034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t>Ibarraldea Kooperatiba</a:t>
            </a:r>
            <a:endParaRPr b="1"/>
          </a:p>
          <a:p>
            <a:pPr indent="0" lvl="0" marL="0" rtl="0" algn="ctr">
              <a:spcBef>
                <a:spcPts val="0"/>
              </a:spcBef>
              <a:spcAft>
                <a:spcPts val="0"/>
              </a:spcAft>
              <a:buNone/>
            </a:pPr>
            <a:r>
              <a:rPr b="1" lang="es"/>
              <a:t>Modernitatea eta tradizioa denen eskura</a:t>
            </a:r>
            <a:endParaRPr b="1"/>
          </a:p>
        </p:txBody>
      </p:sp>
      <p:pic>
        <p:nvPicPr>
          <p:cNvPr descr="Resultado de imagen de pimientos verdes ibarra" id="56" name="Google Shape;56;p13"/>
          <p:cNvPicPr preferRelativeResize="0"/>
          <p:nvPr/>
        </p:nvPicPr>
        <p:blipFill>
          <a:blip r:embed="rId4">
            <a:alphaModFix/>
          </a:blip>
          <a:stretch>
            <a:fillRect/>
          </a:stretch>
        </p:blipFill>
        <p:spPr>
          <a:xfrm>
            <a:off x="3190750" y="1499137"/>
            <a:ext cx="2762500" cy="15532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Letxugak</a:t>
            </a:r>
            <a:endParaRPr/>
          </a:p>
        </p:txBody>
      </p:sp>
      <p:sp>
        <p:nvSpPr>
          <p:cNvPr id="116" name="Google Shape;116;p22"/>
          <p:cNvSpPr txBox="1"/>
          <p:nvPr>
            <p:ph idx="1" type="body"/>
          </p:nvPr>
        </p:nvSpPr>
        <p:spPr>
          <a:xfrm>
            <a:off x="4429325" y="1179825"/>
            <a:ext cx="4403100" cy="33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Ohiko letxuga berdeak, nekazariei egunerokotasunean hartuak eta zuzenean bezeroaren eskura dendan jarrita.</a:t>
            </a:r>
            <a:endParaRPr/>
          </a:p>
          <a:p>
            <a:pPr indent="0" lvl="0" marL="0" rtl="0" algn="l">
              <a:spcBef>
                <a:spcPts val="1600"/>
              </a:spcBef>
              <a:spcAft>
                <a:spcPts val="1600"/>
              </a:spcAft>
              <a:buNone/>
            </a:pPr>
            <a:r>
              <a:rPr lang="es"/>
              <a:t>1,5 euro/unitatea</a:t>
            </a:r>
            <a:endParaRPr/>
          </a:p>
        </p:txBody>
      </p:sp>
      <p:pic>
        <p:nvPicPr>
          <p:cNvPr id="117" name="Google Shape;117;p22"/>
          <p:cNvPicPr preferRelativeResize="0"/>
          <p:nvPr/>
        </p:nvPicPr>
        <p:blipFill rotWithShape="1">
          <a:blip r:embed="rId3">
            <a:alphaModFix/>
          </a:blip>
          <a:srcRect b="0" l="6594" r="10665" t="0"/>
          <a:stretch/>
        </p:blipFill>
        <p:spPr>
          <a:xfrm>
            <a:off x="311700" y="1727700"/>
            <a:ext cx="3406924" cy="2293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Tomate fresko ekologikoa</a:t>
            </a:r>
            <a:endParaRPr/>
          </a:p>
        </p:txBody>
      </p:sp>
      <p:sp>
        <p:nvSpPr>
          <p:cNvPr id="123" name="Google Shape;123;p23"/>
          <p:cNvSpPr txBox="1"/>
          <p:nvPr>
            <p:ph idx="1" type="body"/>
          </p:nvPr>
        </p:nvSpPr>
        <p:spPr>
          <a:xfrm>
            <a:off x="311700" y="1140569"/>
            <a:ext cx="3712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Inguruko baserrietatik egunerokotasunean hartutako tomate freskoak. Garbitu, olioa bota eta gatz pixka batekin kontsumorako prest.</a:t>
            </a:r>
            <a:endParaRPr/>
          </a:p>
          <a:p>
            <a:pPr indent="0" lvl="0" marL="0" rtl="0" algn="l">
              <a:spcBef>
                <a:spcPts val="1600"/>
              </a:spcBef>
              <a:spcAft>
                <a:spcPts val="1600"/>
              </a:spcAft>
              <a:buNone/>
            </a:pPr>
            <a:r>
              <a:rPr lang="es"/>
              <a:t>5 euro/kilo</a:t>
            </a:r>
            <a:endParaRPr/>
          </a:p>
        </p:txBody>
      </p:sp>
      <p:pic>
        <p:nvPicPr>
          <p:cNvPr id="124" name="Google Shape;124;p23"/>
          <p:cNvPicPr preferRelativeResize="0"/>
          <p:nvPr/>
        </p:nvPicPr>
        <p:blipFill>
          <a:blip r:embed="rId3">
            <a:alphaModFix/>
          </a:blip>
          <a:stretch>
            <a:fillRect/>
          </a:stretch>
        </p:blipFill>
        <p:spPr>
          <a:xfrm>
            <a:off x="3960876" y="1417600"/>
            <a:ext cx="4688715" cy="299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Piper txistorra</a:t>
            </a:r>
            <a:endParaRPr/>
          </a:p>
        </p:txBody>
      </p:sp>
      <p:sp>
        <p:nvSpPr>
          <p:cNvPr id="130" name="Google Shape;130;p24"/>
          <p:cNvSpPr txBox="1"/>
          <p:nvPr>
            <p:ph idx="1" type="body"/>
          </p:nvPr>
        </p:nvSpPr>
        <p:spPr>
          <a:xfrm>
            <a:off x="4984425" y="1017725"/>
            <a:ext cx="38478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Txerritik eratorritako ohiko txistorra, baina betiko piper hauts gorria erabili beharrean klorofila eta piper hauts berdea erabilita. Bere bizi puntuak desberdintzen du.</a:t>
            </a:r>
            <a:endParaRPr/>
          </a:p>
          <a:p>
            <a:pPr indent="0" lvl="0" marL="0" rtl="0" algn="l">
              <a:spcBef>
                <a:spcPts val="1600"/>
              </a:spcBef>
              <a:spcAft>
                <a:spcPts val="1600"/>
              </a:spcAft>
              <a:buNone/>
            </a:pPr>
            <a:r>
              <a:rPr lang="es"/>
              <a:t>13 euro/kiloa </a:t>
            </a:r>
            <a:endParaRPr/>
          </a:p>
        </p:txBody>
      </p:sp>
      <p:pic>
        <p:nvPicPr>
          <p:cNvPr id="131" name="Google Shape;131;p24"/>
          <p:cNvPicPr preferRelativeResize="0"/>
          <p:nvPr/>
        </p:nvPicPr>
        <p:blipFill>
          <a:blip r:embed="rId3">
            <a:alphaModFix/>
          </a:blip>
          <a:stretch>
            <a:fillRect/>
          </a:stretch>
        </p:blipFill>
        <p:spPr>
          <a:xfrm>
            <a:off x="311700" y="1403625"/>
            <a:ext cx="4168975" cy="277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Tomate frijitu ekologikoa</a:t>
            </a:r>
            <a:endParaRPr/>
          </a:p>
        </p:txBody>
      </p:sp>
      <p:sp>
        <p:nvSpPr>
          <p:cNvPr id="137" name="Google Shape;137;p25"/>
          <p:cNvSpPr txBox="1"/>
          <p:nvPr>
            <p:ph idx="1" type="body"/>
          </p:nvPr>
        </p:nvSpPr>
        <p:spPr>
          <a:xfrm>
            <a:off x="311700" y="1153300"/>
            <a:ext cx="3917100" cy="34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Baserritik hartutako tomate freskoak guztiz puskatu, olio, tipula eta baratxuriarekin nahastu eta frijituta. Gero ontziratua.</a:t>
            </a:r>
            <a:endParaRPr/>
          </a:p>
          <a:p>
            <a:pPr indent="0" lvl="0" marL="0" rtl="0" algn="l">
              <a:spcBef>
                <a:spcPts val="1600"/>
              </a:spcBef>
              <a:spcAft>
                <a:spcPts val="0"/>
              </a:spcAft>
              <a:buNone/>
            </a:pPr>
            <a:r>
              <a:rPr lang="es"/>
              <a:t>2 euro 1/2kg-ko ontzia</a:t>
            </a:r>
            <a:endParaRPr/>
          </a:p>
          <a:p>
            <a:pPr indent="0" lvl="0" marL="0" rtl="0" algn="l">
              <a:spcBef>
                <a:spcPts val="1600"/>
              </a:spcBef>
              <a:spcAft>
                <a:spcPts val="1600"/>
              </a:spcAft>
              <a:buNone/>
            </a:pPr>
            <a:r>
              <a:t/>
            </a:r>
            <a:endParaRPr/>
          </a:p>
        </p:txBody>
      </p:sp>
      <p:pic>
        <p:nvPicPr>
          <p:cNvPr descr="Resultado de imagen de tomate frito" id="138" name="Google Shape;138;p25"/>
          <p:cNvPicPr preferRelativeResize="0"/>
          <p:nvPr/>
        </p:nvPicPr>
        <p:blipFill>
          <a:blip r:embed="rId3">
            <a:alphaModFix/>
          </a:blip>
          <a:stretch>
            <a:fillRect/>
          </a:stretch>
        </p:blipFill>
        <p:spPr>
          <a:xfrm>
            <a:off x="4454150" y="1753750"/>
            <a:ext cx="4236650" cy="2213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Piper hauts berdea</a:t>
            </a:r>
            <a:endParaRPr/>
          </a:p>
        </p:txBody>
      </p:sp>
      <p:sp>
        <p:nvSpPr>
          <p:cNvPr id="144" name="Google Shape;144;p26"/>
          <p:cNvSpPr txBox="1"/>
          <p:nvPr>
            <p:ph idx="1" type="body"/>
          </p:nvPr>
        </p:nvSpPr>
        <p:spPr>
          <a:xfrm>
            <a:off x="4572000" y="1153325"/>
            <a:ext cx="4036500" cy="34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Ohiko piper hautsa baina piper gorritik eratorri ordez piper berdetik eratorria. Zaporea emateaz gain koloratzaile natural moduan ere eragiten du.</a:t>
            </a:r>
            <a:endParaRPr/>
          </a:p>
          <a:p>
            <a:pPr indent="0" lvl="0" marL="0" rtl="0" algn="l">
              <a:spcBef>
                <a:spcPts val="1600"/>
              </a:spcBef>
              <a:spcAft>
                <a:spcPts val="1600"/>
              </a:spcAft>
              <a:buNone/>
            </a:pPr>
            <a:r>
              <a:rPr lang="es"/>
              <a:t>14 euro/kiloa</a:t>
            </a:r>
            <a:endParaRPr/>
          </a:p>
        </p:txBody>
      </p:sp>
      <p:pic>
        <p:nvPicPr>
          <p:cNvPr id="145" name="Google Shape;145;p26"/>
          <p:cNvPicPr preferRelativeResize="0"/>
          <p:nvPr/>
        </p:nvPicPr>
        <p:blipFill>
          <a:blip r:embed="rId3">
            <a:alphaModFix/>
          </a:blip>
          <a:stretch>
            <a:fillRect/>
          </a:stretch>
        </p:blipFill>
        <p:spPr>
          <a:xfrm>
            <a:off x="152400" y="1278550"/>
            <a:ext cx="4202475" cy="3151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7"/>
          <p:cNvSpPr txBox="1"/>
          <p:nvPr>
            <p:ph idx="1" type="body"/>
          </p:nvPr>
        </p:nvSpPr>
        <p:spPr>
          <a:xfrm>
            <a:off x="311700" y="464350"/>
            <a:ext cx="8520600" cy="39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3000"/>
              <a:t>          Gurekin kontaktatu nahi baduzu: </a:t>
            </a:r>
            <a:endParaRPr b="1" sz="3000"/>
          </a:p>
          <a:p>
            <a:pPr indent="0" lvl="0" marL="0" rtl="0" algn="l">
              <a:spcBef>
                <a:spcPts val="1600"/>
              </a:spcBef>
              <a:spcAft>
                <a:spcPts val="0"/>
              </a:spcAft>
              <a:buNone/>
            </a:pPr>
            <a:r>
              <a:rPr b="1" lang="es"/>
              <a:t>-Gmail: ibarraldea.koop@gmail.com</a:t>
            </a:r>
            <a:endParaRPr b="1"/>
          </a:p>
          <a:p>
            <a:pPr indent="0" lvl="0" marL="0" rtl="0" algn="l">
              <a:spcBef>
                <a:spcPts val="1600"/>
              </a:spcBef>
              <a:spcAft>
                <a:spcPts val="0"/>
              </a:spcAft>
              <a:buNone/>
            </a:pPr>
            <a:r>
              <a:t/>
            </a:r>
            <a:endParaRPr b="1"/>
          </a:p>
          <a:p>
            <a:pPr indent="0" lvl="0" marL="0" rtl="0" algn="l">
              <a:spcBef>
                <a:spcPts val="1600"/>
              </a:spcBef>
              <a:spcAft>
                <a:spcPts val="0"/>
              </a:spcAft>
              <a:buNone/>
            </a:pPr>
            <a:r>
              <a:rPr b="1" lang="es"/>
              <a:t>-Telefonoa: 943 684 203</a:t>
            </a:r>
            <a:endParaRPr b="1"/>
          </a:p>
          <a:p>
            <a:pPr indent="0" lvl="0" marL="0" rtl="0" algn="l">
              <a:spcBef>
                <a:spcPts val="1600"/>
              </a:spcBef>
              <a:spcAft>
                <a:spcPts val="0"/>
              </a:spcAft>
              <a:buNone/>
            </a:pPr>
            <a:r>
              <a:t/>
            </a:r>
            <a:endParaRPr b="1"/>
          </a:p>
          <a:p>
            <a:pPr indent="0" lvl="0" marL="0" rtl="0" algn="l">
              <a:spcBef>
                <a:spcPts val="1600"/>
              </a:spcBef>
              <a:spcAft>
                <a:spcPts val="0"/>
              </a:spcAft>
              <a:buNone/>
            </a:pPr>
            <a:r>
              <a:rPr b="1" lang="es"/>
              <a:t>-Helbidea: Apattaerreka, industrialgunea</a:t>
            </a:r>
            <a:endParaRPr b="1"/>
          </a:p>
          <a:p>
            <a:pPr indent="0" lvl="0" marL="0" rtl="0" algn="l">
              <a:spcBef>
                <a:spcPts val="1600"/>
              </a:spcBef>
              <a:spcAft>
                <a:spcPts val="1600"/>
              </a:spcAft>
              <a:buNone/>
            </a:pPr>
            <a:r>
              <a:t/>
            </a:r>
            <a:endParaRPr b="1"/>
          </a:p>
        </p:txBody>
      </p:sp>
      <p:pic>
        <p:nvPicPr>
          <p:cNvPr descr="Resultado de imagen de pimientos verdes ibarra" id="151" name="Google Shape;151;p27"/>
          <p:cNvPicPr preferRelativeResize="0"/>
          <p:nvPr/>
        </p:nvPicPr>
        <p:blipFill>
          <a:blip r:embed="rId4">
            <a:alphaModFix/>
          </a:blip>
          <a:stretch>
            <a:fillRect/>
          </a:stretch>
        </p:blipFill>
        <p:spPr>
          <a:xfrm>
            <a:off x="5045900" y="1799300"/>
            <a:ext cx="3279725" cy="184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95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Aurkibidea</a:t>
            </a:r>
            <a:endParaRPr/>
          </a:p>
        </p:txBody>
      </p:sp>
      <p:sp>
        <p:nvSpPr>
          <p:cNvPr id="62" name="Google Shape;62;p14"/>
          <p:cNvSpPr txBox="1"/>
          <p:nvPr>
            <p:ph idx="1" type="body"/>
          </p:nvPr>
        </p:nvSpPr>
        <p:spPr>
          <a:xfrm>
            <a:off x="311700" y="857250"/>
            <a:ext cx="8520600" cy="394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s"/>
              <a:t>Zein gara gu?  </a:t>
            </a:r>
            <a:r>
              <a:rPr lang="es"/>
              <a:t>(3.orr)</a:t>
            </a:r>
            <a:endParaRPr/>
          </a:p>
          <a:p>
            <a:pPr indent="-342900" lvl="0" marL="457200" rtl="0" algn="l">
              <a:spcBef>
                <a:spcPts val="0"/>
              </a:spcBef>
              <a:spcAft>
                <a:spcPts val="0"/>
              </a:spcAft>
              <a:buSzPts val="1800"/>
              <a:buChar char="●"/>
            </a:pPr>
            <a:r>
              <a:rPr b="1" lang="es"/>
              <a:t>Piperrak ozpinetan</a:t>
            </a:r>
            <a:r>
              <a:rPr lang="es"/>
              <a:t>  (</a:t>
            </a:r>
            <a:r>
              <a:rPr lang="es"/>
              <a:t>4.orr)</a:t>
            </a:r>
            <a:endParaRPr/>
          </a:p>
          <a:p>
            <a:pPr indent="-342900" lvl="0" marL="457200" rtl="0" algn="l">
              <a:spcBef>
                <a:spcPts val="0"/>
              </a:spcBef>
              <a:spcAft>
                <a:spcPts val="0"/>
              </a:spcAft>
              <a:buSzPts val="1800"/>
              <a:buChar char="●"/>
            </a:pPr>
            <a:r>
              <a:rPr b="1" lang="es"/>
              <a:t>Babarrunak</a:t>
            </a:r>
            <a:r>
              <a:rPr lang="es"/>
              <a:t>  (</a:t>
            </a:r>
            <a:r>
              <a:rPr lang="es"/>
              <a:t>5.orr)</a:t>
            </a:r>
            <a:endParaRPr/>
          </a:p>
          <a:p>
            <a:pPr indent="-342900" lvl="0" marL="457200" rtl="0" algn="l">
              <a:spcBef>
                <a:spcPts val="0"/>
              </a:spcBef>
              <a:spcAft>
                <a:spcPts val="0"/>
              </a:spcAft>
              <a:buSzPts val="1800"/>
              <a:buChar char="●"/>
            </a:pPr>
            <a:r>
              <a:rPr b="1" lang="es"/>
              <a:t>Gildak oz</a:t>
            </a:r>
            <a:r>
              <a:rPr b="1" lang="es"/>
              <a:t>pinetan</a:t>
            </a:r>
            <a:r>
              <a:rPr lang="es"/>
              <a:t>  (6.orr)</a:t>
            </a:r>
            <a:endParaRPr/>
          </a:p>
          <a:p>
            <a:pPr indent="-342900" lvl="0" marL="457200" rtl="0" algn="l">
              <a:spcBef>
                <a:spcPts val="0"/>
              </a:spcBef>
              <a:spcAft>
                <a:spcPts val="0"/>
              </a:spcAft>
              <a:buSzPts val="1800"/>
              <a:buChar char="●"/>
            </a:pPr>
            <a:r>
              <a:rPr b="1" lang="es"/>
              <a:t>Piper freskoak</a:t>
            </a:r>
            <a:r>
              <a:rPr lang="es"/>
              <a:t>  (7.orr)</a:t>
            </a:r>
            <a:endParaRPr/>
          </a:p>
          <a:p>
            <a:pPr indent="-342900" lvl="0" marL="457200" rtl="0" algn="l">
              <a:spcBef>
                <a:spcPts val="0"/>
              </a:spcBef>
              <a:spcAft>
                <a:spcPts val="0"/>
              </a:spcAft>
              <a:buSzPts val="1800"/>
              <a:buChar char="●"/>
            </a:pPr>
            <a:r>
              <a:rPr b="1" lang="es"/>
              <a:t>Piper pastela</a:t>
            </a:r>
            <a:r>
              <a:rPr lang="es"/>
              <a:t>  (8.orr)</a:t>
            </a:r>
            <a:endParaRPr/>
          </a:p>
          <a:p>
            <a:pPr indent="-342900" lvl="0" marL="457200" rtl="0" algn="l">
              <a:spcBef>
                <a:spcPts val="0"/>
              </a:spcBef>
              <a:spcAft>
                <a:spcPts val="0"/>
              </a:spcAft>
              <a:buSzPts val="1800"/>
              <a:buChar char="●"/>
            </a:pPr>
            <a:r>
              <a:rPr b="1" lang="es"/>
              <a:t>Letxugak</a:t>
            </a:r>
            <a:r>
              <a:rPr lang="es"/>
              <a:t>  (9.orr)</a:t>
            </a:r>
            <a:endParaRPr/>
          </a:p>
          <a:p>
            <a:pPr indent="-342900" lvl="0" marL="457200" rtl="0" algn="l">
              <a:spcBef>
                <a:spcPts val="0"/>
              </a:spcBef>
              <a:spcAft>
                <a:spcPts val="0"/>
              </a:spcAft>
              <a:buSzPts val="1800"/>
              <a:buChar char="●"/>
            </a:pPr>
            <a:r>
              <a:rPr b="1" lang="es"/>
              <a:t>Tomateak </a:t>
            </a:r>
            <a:r>
              <a:rPr lang="es"/>
              <a:t> (10.orr)</a:t>
            </a:r>
            <a:endParaRPr/>
          </a:p>
          <a:p>
            <a:pPr indent="-342900" lvl="0" marL="457200" rtl="0" algn="l">
              <a:spcBef>
                <a:spcPts val="0"/>
              </a:spcBef>
              <a:spcAft>
                <a:spcPts val="0"/>
              </a:spcAft>
              <a:buSzPts val="1800"/>
              <a:buChar char="●"/>
            </a:pPr>
            <a:r>
              <a:rPr b="1" lang="es"/>
              <a:t>Piper txistorra</a:t>
            </a:r>
            <a:r>
              <a:rPr lang="es"/>
              <a:t>  (11.orr)</a:t>
            </a:r>
            <a:endParaRPr/>
          </a:p>
          <a:p>
            <a:pPr indent="-342900" lvl="0" marL="457200" rtl="0" algn="l">
              <a:spcBef>
                <a:spcPts val="0"/>
              </a:spcBef>
              <a:spcAft>
                <a:spcPts val="0"/>
              </a:spcAft>
              <a:buSzPts val="1800"/>
              <a:buChar char="●"/>
            </a:pPr>
            <a:r>
              <a:rPr b="1" lang="es"/>
              <a:t>Tomate frijitua  (</a:t>
            </a:r>
            <a:r>
              <a:rPr lang="es"/>
              <a:t>12.orr)</a:t>
            </a:r>
            <a:endParaRPr/>
          </a:p>
          <a:p>
            <a:pPr indent="-342900" lvl="0" marL="457200" rtl="0" algn="l">
              <a:spcBef>
                <a:spcPts val="0"/>
              </a:spcBef>
              <a:spcAft>
                <a:spcPts val="0"/>
              </a:spcAft>
              <a:buSzPts val="1800"/>
              <a:buChar char="●"/>
            </a:pPr>
            <a:r>
              <a:rPr b="1" lang="es"/>
              <a:t>Pimentoi berdea</a:t>
            </a:r>
            <a:r>
              <a:rPr lang="es"/>
              <a:t>  (13.orr)</a:t>
            </a:r>
            <a:endParaRPr/>
          </a:p>
          <a:p>
            <a:pPr indent="-342900" lvl="0" marL="457200" rtl="0" algn="l">
              <a:spcBef>
                <a:spcPts val="0"/>
              </a:spcBef>
              <a:spcAft>
                <a:spcPts val="0"/>
              </a:spcAft>
              <a:buSzPts val="1800"/>
              <a:buChar char="●"/>
            </a:pPr>
            <a:r>
              <a:rPr b="1" lang="es"/>
              <a:t>Gurekin kontaktatu nahi baduzu…  </a:t>
            </a:r>
            <a:r>
              <a:rPr lang="es"/>
              <a:t>(14.orr)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Zein gara gu?</a:t>
            </a:r>
            <a:endParaRPr/>
          </a:p>
        </p:txBody>
      </p:sp>
      <p:sp>
        <p:nvSpPr>
          <p:cNvPr id="68" name="Google Shape;68;p15"/>
          <p:cNvSpPr txBox="1"/>
          <p:nvPr>
            <p:ph idx="1" type="body"/>
          </p:nvPr>
        </p:nvSpPr>
        <p:spPr>
          <a:xfrm>
            <a:off x="311700" y="1358150"/>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rPr>
              <a:t>Kaixo, Ibarraldea Kooperatiba gara, eta izenak dioen bezala, Ibarraldeako produktu ezagun, ekologiko eta osasuntsuenak saltzen ditugu. Ibarraldea, Gipuzkoan dago kokatuta, Euskal Herriaren hegoaldean. Tolosan dugu kokaturik denda, baina kontrol guztia Ibarran dugu, Apattaerreka industrialdean. Gure helburua inguruko produkturik onenak, prezio hoberenean salgai jartzea da, eta denentzat eskuragarri izatea. Bestalde, produktu berritzaileak salgai jartzea ere dugu helburu, nolabait, tradizionalari buelta bat eman eta modernizatzen saiatzea, gaur egungo gizartera eta ohituretara egokitzeko. Produktuen kalitatea bermatuta dago, bertako nekazariei erositako produktu freskoak direlako.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Ibarrako piparra ozpinetan</a:t>
            </a:r>
            <a:endParaRPr/>
          </a:p>
        </p:txBody>
      </p:sp>
      <p:sp>
        <p:nvSpPr>
          <p:cNvPr id="74" name="Google Shape;74;p16"/>
          <p:cNvSpPr txBox="1"/>
          <p:nvPr>
            <p:ph idx="1" type="body"/>
          </p:nvPr>
        </p:nvSpPr>
        <p:spPr>
          <a:xfrm>
            <a:off x="383150" y="1223925"/>
            <a:ext cx="4938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Ibarrako piper naturala, baratzetik jaso bezala ardo zuri ozpinetan sartua eta bertan ontzen utziak 3 hilabetetan. Kontsumitzeko prest ontzitik atera bezala.</a:t>
            </a:r>
            <a:endParaRPr/>
          </a:p>
          <a:p>
            <a:pPr indent="0" lvl="0" marL="0" rtl="0" algn="l">
              <a:spcBef>
                <a:spcPts val="1600"/>
              </a:spcBef>
              <a:spcAft>
                <a:spcPts val="1600"/>
              </a:spcAft>
              <a:buNone/>
            </a:pPr>
            <a:r>
              <a:rPr lang="es"/>
              <a:t>Prezioa: 6 euro/unitateko </a:t>
            </a:r>
            <a:endParaRPr/>
          </a:p>
        </p:txBody>
      </p:sp>
      <p:pic>
        <p:nvPicPr>
          <p:cNvPr descr="Resultado de imagen de piparrak ozpinetan" id="75" name="Google Shape;75;p16"/>
          <p:cNvPicPr preferRelativeResize="0"/>
          <p:nvPr/>
        </p:nvPicPr>
        <p:blipFill>
          <a:blip r:embed="rId3">
            <a:alphaModFix/>
          </a:blip>
          <a:stretch>
            <a:fillRect/>
          </a:stretch>
        </p:blipFill>
        <p:spPr>
          <a:xfrm>
            <a:off x="5184425" y="1846800"/>
            <a:ext cx="3899400" cy="2456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Tolosako babarrun gorria</a:t>
            </a:r>
            <a:endParaRPr/>
          </a:p>
        </p:txBody>
      </p:sp>
      <p:sp>
        <p:nvSpPr>
          <p:cNvPr id="81" name="Google Shape;81;p17"/>
          <p:cNvSpPr txBox="1"/>
          <p:nvPr>
            <p:ph idx="1" type="body"/>
          </p:nvPr>
        </p:nvSpPr>
        <p:spPr>
          <a:xfrm>
            <a:off x="5083500" y="1258525"/>
            <a:ext cx="3748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Tolosako babarrunak, freskoak eta eskualdeko baserrietatik ekarrita. Kontsumitzeko egosteko beharra 1h-1h30 artean gustuen arabera.</a:t>
            </a:r>
            <a:endParaRPr/>
          </a:p>
          <a:p>
            <a:pPr indent="0" lvl="0" marL="0" rtl="0" algn="l">
              <a:spcBef>
                <a:spcPts val="1600"/>
              </a:spcBef>
              <a:spcAft>
                <a:spcPts val="1600"/>
              </a:spcAft>
              <a:buNone/>
            </a:pPr>
            <a:r>
              <a:rPr lang="es"/>
              <a:t>13 euro/kilo</a:t>
            </a:r>
            <a:endParaRPr/>
          </a:p>
        </p:txBody>
      </p:sp>
      <p:pic>
        <p:nvPicPr>
          <p:cNvPr id="82" name="Google Shape;82;p17"/>
          <p:cNvPicPr preferRelativeResize="0"/>
          <p:nvPr/>
        </p:nvPicPr>
        <p:blipFill>
          <a:blip r:embed="rId3">
            <a:alphaModFix/>
          </a:blip>
          <a:stretch>
            <a:fillRect/>
          </a:stretch>
        </p:blipFill>
        <p:spPr>
          <a:xfrm>
            <a:off x="457500" y="1545463"/>
            <a:ext cx="4260299" cy="2842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Aurrez prestatutako babarrunak</a:t>
            </a:r>
            <a:endParaRPr/>
          </a:p>
        </p:txBody>
      </p:sp>
      <p:sp>
        <p:nvSpPr>
          <p:cNvPr id="88" name="Google Shape;88;p18"/>
          <p:cNvSpPr txBox="1"/>
          <p:nvPr>
            <p:ph idx="1" type="body"/>
          </p:nvPr>
        </p:nvSpPr>
        <p:spPr>
          <a:xfrm>
            <a:off x="311700" y="1017725"/>
            <a:ext cx="3855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Baserritarrei erositako babarrunak aurrez prestatu eta ontziratuak. Berotu eta kontsumorako prest. </a:t>
            </a:r>
            <a:endParaRPr/>
          </a:p>
          <a:p>
            <a:pPr indent="0" lvl="0" marL="0" rtl="0" algn="l">
              <a:spcBef>
                <a:spcPts val="1600"/>
              </a:spcBef>
              <a:spcAft>
                <a:spcPts val="1600"/>
              </a:spcAft>
              <a:buNone/>
            </a:pPr>
            <a:r>
              <a:rPr lang="es"/>
              <a:t>6 euro/kiloa</a:t>
            </a:r>
            <a:endParaRPr/>
          </a:p>
        </p:txBody>
      </p:sp>
      <p:pic>
        <p:nvPicPr>
          <p:cNvPr descr="Resultado de imagen de alubias rojas precocinadas" id="89" name="Google Shape;89;p18"/>
          <p:cNvPicPr preferRelativeResize="0"/>
          <p:nvPr/>
        </p:nvPicPr>
        <p:blipFill>
          <a:blip r:embed="rId3">
            <a:alphaModFix/>
          </a:blip>
          <a:stretch>
            <a:fillRect/>
          </a:stretch>
        </p:blipFill>
        <p:spPr>
          <a:xfrm>
            <a:off x="4917275" y="1152475"/>
            <a:ext cx="3738575" cy="331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Gildak ozpinetan</a:t>
            </a:r>
            <a:endParaRPr/>
          </a:p>
        </p:txBody>
      </p:sp>
      <p:sp>
        <p:nvSpPr>
          <p:cNvPr id="95" name="Google Shape;95;p19"/>
          <p:cNvSpPr txBox="1"/>
          <p:nvPr>
            <p:ph idx="1" type="body"/>
          </p:nvPr>
        </p:nvSpPr>
        <p:spPr>
          <a:xfrm>
            <a:off x="311700" y="1166575"/>
            <a:ext cx="4460700" cy="34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Azeituna, antxoa eta ozpinetako piperrez osatutako pintxoak dira. </a:t>
            </a:r>
            <a:r>
              <a:rPr lang="es"/>
              <a:t>Jada</a:t>
            </a:r>
            <a:r>
              <a:rPr lang="es"/>
              <a:t> prestatuta etortzen dira ozpinez beteriko bote batean. Kontsumorako prest.</a:t>
            </a:r>
            <a:endParaRPr/>
          </a:p>
          <a:p>
            <a:pPr indent="0" lvl="0" marL="0" rtl="0" algn="l">
              <a:spcBef>
                <a:spcPts val="1600"/>
              </a:spcBef>
              <a:spcAft>
                <a:spcPts val="1600"/>
              </a:spcAft>
              <a:buNone/>
            </a:pPr>
            <a:r>
              <a:rPr lang="es"/>
              <a:t>9 euro/boteko</a:t>
            </a:r>
            <a:endParaRPr/>
          </a:p>
        </p:txBody>
      </p:sp>
      <p:pic>
        <p:nvPicPr>
          <p:cNvPr id="96" name="Google Shape;96;p19"/>
          <p:cNvPicPr preferRelativeResize="0"/>
          <p:nvPr/>
        </p:nvPicPr>
        <p:blipFill>
          <a:blip r:embed="rId3">
            <a:alphaModFix/>
          </a:blip>
          <a:stretch>
            <a:fillRect/>
          </a:stretch>
        </p:blipFill>
        <p:spPr>
          <a:xfrm>
            <a:off x="4984425" y="1778050"/>
            <a:ext cx="3847875" cy="216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Piper freskoak</a:t>
            </a:r>
            <a:endParaRPr/>
          </a:p>
        </p:txBody>
      </p:sp>
      <p:sp>
        <p:nvSpPr>
          <p:cNvPr id="102" name="Google Shape;102;p20"/>
          <p:cNvSpPr txBox="1"/>
          <p:nvPr>
            <p:ph idx="1" type="body"/>
          </p:nvPr>
        </p:nvSpPr>
        <p:spPr>
          <a:xfrm>
            <a:off x="4308350" y="1166575"/>
            <a:ext cx="4524000" cy="34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Piper freskoak, baserritarrei egunerokotasunean hartutakoak eta zuzenean bezeroaren eskutara jarrita. Kontsumorako frijitu olio oso berotan 4-5 minutuz.</a:t>
            </a:r>
            <a:endParaRPr/>
          </a:p>
          <a:p>
            <a:pPr indent="0" lvl="0" marL="0" rtl="0" algn="l">
              <a:spcBef>
                <a:spcPts val="1600"/>
              </a:spcBef>
              <a:spcAft>
                <a:spcPts val="1600"/>
              </a:spcAft>
              <a:buNone/>
            </a:pPr>
            <a:r>
              <a:rPr lang="es"/>
              <a:t>6 euro/kiloa</a:t>
            </a:r>
            <a:endParaRPr/>
          </a:p>
        </p:txBody>
      </p:sp>
      <p:pic>
        <p:nvPicPr>
          <p:cNvPr id="103" name="Google Shape;103;p20"/>
          <p:cNvPicPr preferRelativeResize="0"/>
          <p:nvPr/>
        </p:nvPicPr>
        <p:blipFill>
          <a:blip r:embed="rId3">
            <a:alphaModFix/>
          </a:blip>
          <a:stretch>
            <a:fillRect/>
          </a:stretch>
        </p:blipFill>
        <p:spPr>
          <a:xfrm>
            <a:off x="311700" y="1588050"/>
            <a:ext cx="3702600" cy="2773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Piper pastela</a:t>
            </a:r>
            <a:endParaRPr/>
          </a:p>
        </p:txBody>
      </p:sp>
      <p:sp>
        <p:nvSpPr>
          <p:cNvPr id="109" name="Google Shape;109;p21"/>
          <p:cNvSpPr txBox="1"/>
          <p:nvPr>
            <p:ph idx="1" type="body"/>
          </p:nvPr>
        </p:nvSpPr>
        <p:spPr>
          <a:xfrm>
            <a:off x="311700" y="1166575"/>
            <a:ext cx="3970200" cy="34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Piper frijituekin eginiko pastela. Ohiko pasteletan oinarrituta baina piparren bizi puntu eta zapore bereizgarriarekin.</a:t>
            </a:r>
            <a:endParaRPr/>
          </a:p>
          <a:p>
            <a:pPr indent="0" lvl="0" marL="0" rtl="0" algn="l">
              <a:spcBef>
                <a:spcPts val="1600"/>
              </a:spcBef>
              <a:spcAft>
                <a:spcPts val="1600"/>
              </a:spcAft>
              <a:buNone/>
            </a:pPr>
            <a:r>
              <a:rPr lang="es"/>
              <a:t>12 euro/unitatea</a:t>
            </a:r>
            <a:endParaRPr/>
          </a:p>
        </p:txBody>
      </p:sp>
      <p:pic>
        <p:nvPicPr>
          <p:cNvPr descr="180916 - 010" id="110" name="Google Shape;110;p21"/>
          <p:cNvPicPr preferRelativeResize="0"/>
          <p:nvPr/>
        </p:nvPicPr>
        <p:blipFill rotWithShape="1">
          <a:blip r:embed="rId3">
            <a:alphaModFix/>
          </a:blip>
          <a:srcRect b="13277" l="0" r="0" t="0"/>
          <a:stretch/>
        </p:blipFill>
        <p:spPr>
          <a:xfrm>
            <a:off x="4824550" y="1516200"/>
            <a:ext cx="3672826" cy="270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