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Lora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Lora-regular.fntdata"/><Relationship Id="rId14" Type="http://schemas.openxmlformats.org/officeDocument/2006/relationships/slide" Target="slides/slide10.xml"/><Relationship Id="rId17" Type="http://schemas.openxmlformats.org/officeDocument/2006/relationships/font" Target="fonts/Lora-italic.fntdata"/><Relationship Id="rId16" Type="http://schemas.openxmlformats.org/officeDocument/2006/relationships/font" Target="fonts/Lora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Lora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21475f001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21475f00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f882fb76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f882fb76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f882fb760_3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f882fb760_3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f882fb760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f882fb760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f882fb760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f882fb76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21475f00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21475f00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f882fb760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f882fb760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1d0c102bc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1d0c102bc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f882fb760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4f882fb760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-925192" y="11609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solidFill>
                  <a:srgbClr val="990000"/>
                </a:solidFill>
              </a:rPr>
              <a:t>RED FOREST</a:t>
            </a:r>
            <a:endParaRPr b="1">
              <a:solidFill>
                <a:srgbClr val="990000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2600">
                <a:solidFill>
                  <a:srgbClr val="990000"/>
                </a:solidFill>
              </a:rPr>
              <a:t>CATÁLOGO DE PRODUCTOS </a:t>
            </a:r>
            <a:r>
              <a:rPr lang="ca" sz="2600">
                <a:solidFill>
                  <a:srgbClr val="990000"/>
                </a:solidFill>
              </a:rPr>
              <a:t>DE LA </a:t>
            </a:r>
            <a:r>
              <a:rPr lang="ca" sz="2600">
                <a:solidFill>
                  <a:srgbClr val="990000"/>
                </a:solidFill>
              </a:rPr>
              <a:t>COOPERATIVA</a:t>
            </a:r>
            <a:r>
              <a:rPr lang="ca" sz="2600"/>
              <a:t> </a:t>
            </a:r>
            <a:endParaRPr sz="26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1561" y="165550"/>
            <a:ext cx="1800364" cy="54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solidFill>
                  <a:srgbClr val="990000"/>
                </a:solidFill>
              </a:rPr>
              <a:t>PRODUCTOS ARTESANOS</a:t>
            </a:r>
            <a:endParaRPr/>
          </a:p>
        </p:txBody>
      </p:sp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278625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a" sz="1400"/>
              <a:t>Puntos de libro florales y saquitos de olor hechos por los miembros de la cooperativa. 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a" sz="1400"/>
              <a:t>Precio: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a"/>
              <a:t>Punto de libro: 1 €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a"/>
              <a:t>Saquito de olor: 2 €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a" sz="1400"/>
              <a:t>Las flores son autóctonas del Berguedà y l’Alt Urgell, no muy </a:t>
            </a:r>
            <a:r>
              <a:rPr lang="ca" sz="1400"/>
              <a:t>comunes</a:t>
            </a:r>
            <a:r>
              <a:rPr lang="ca" sz="1400"/>
              <a:t> en el resto de lugares.</a:t>
            </a:r>
            <a:endParaRPr sz="1400"/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7398" y="2564151"/>
            <a:ext cx="1840301" cy="2218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8575" y="2564146"/>
            <a:ext cx="1664024" cy="2218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solidFill>
                  <a:srgbClr val="990000"/>
                </a:solidFill>
              </a:rPr>
              <a:t>ÍNDICE</a:t>
            </a:r>
            <a:endParaRPr b="1">
              <a:solidFill>
                <a:srgbClr val="990000"/>
              </a:solidFill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ca" sz="1200">
                <a:latin typeface="Calibri"/>
                <a:ea typeface="Calibri"/>
                <a:cs typeface="Calibri"/>
                <a:sym typeface="Calibri"/>
              </a:rPr>
              <a:t>Embutidos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ca" sz="1200">
                <a:latin typeface="Calibri"/>
                <a:ea typeface="Calibri"/>
                <a:cs typeface="Calibri"/>
                <a:sym typeface="Calibri"/>
              </a:rPr>
              <a:t>Miel y mermeladas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ca" sz="1200">
                <a:latin typeface="Calibri"/>
                <a:ea typeface="Calibri"/>
                <a:cs typeface="Calibri"/>
                <a:sym typeface="Calibri"/>
              </a:rPr>
              <a:t>Galletas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ca" sz="1200">
                <a:latin typeface="Calibri"/>
                <a:ea typeface="Calibri"/>
                <a:cs typeface="Calibri"/>
                <a:sym typeface="Calibri"/>
              </a:rPr>
              <a:t>Chocolate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ca" sz="1200">
                <a:latin typeface="Calibri"/>
                <a:ea typeface="Calibri"/>
                <a:cs typeface="Calibri"/>
                <a:sym typeface="Calibri"/>
              </a:rPr>
              <a:t>Productos artesanales (saquitos con olor y puntos de libro florales)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1561" y="165550"/>
            <a:ext cx="1800364" cy="54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a">
                <a:solidFill>
                  <a:srgbClr val="990000"/>
                </a:solidFill>
              </a:rPr>
              <a:t>EMBUTIDOS</a:t>
            </a:r>
            <a:endParaRPr b="1">
              <a:solidFill>
                <a:srgbClr val="99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558325" y="950350"/>
            <a:ext cx="8145300" cy="11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25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indent="0" lvl="0" marL="457200" marR="25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indent="0" lvl="0" marL="457200" marR="25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050">
                <a:solidFill>
                  <a:srgbClr val="741F1B"/>
                </a:solidFill>
                <a:highlight>
                  <a:srgbClr val="F9F6E7"/>
                </a:highlight>
              </a:rPr>
              <a:t>FUET </a:t>
            </a:r>
            <a:r>
              <a:rPr b="1" lang="ca" sz="1050">
                <a:solidFill>
                  <a:srgbClr val="741F1B"/>
                </a:solidFill>
                <a:highlight>
                  <a:srgbClr val="F9F6E7"/>
                </a:highlight>
              </a:rPr>
              <a:t>EXTRA CASA FIGOLS</a:t>
            </a:r>
            <a:endParaRPr sz="900">
              <a:solidFill>
                <a:srgbClr val="303030"/>
              </a:solidFill>
            </a:endParaRPr>
          </a:p>
        </p:txBody>
      </p:sp>
      <p:sp>
        <p:nvSpPr>
          <p:cNvPr id="70" name="Google Shape;70;p15"/>
          <p:cNvSpPr txBox="1"/>
          <p:nvPr>
            <p:ph idx="2" type="body"/>
          </p:nvPr>
        </p:nvSpPr>
        <p:spPr>
          <a:xfrm>
            <a:off x="429775" y="1819525"/>
            <a:ext cx="8402400" cy="30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254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Char char="●"/>
            </a:pPr>
            <a:r>
              <a:rPr lang="ca">
                <a:solidFill>
                  <a:schemeClr val="accent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Embutido elaborado en Montmajor (Berguedà) con la selección de las mejores carnes de cerdo aderezado con granos de pimienta negra y sales para dar un sabor distinguido y exquisitez al paladar.</a:t>
            </a:r>
            <a:endParaRPr>
              <a:solidFill>
                <a:schemeClr val="accent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254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Char char="●"/>
            </a:pPr>
            <a:r>
              <a:rPr lang="ca">
                <a:solidFill>
                  <a:schemeClr val="accent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PRESENTACIÓN:  Envasado</a:t>
            </a:r>
            <a:endParaRPr>
              <a:solidFill>
                <a:schemeClr val="accent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254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Char char="●"/>
            </a:pPr>
            <a:r>
              <a:rPr lang="ca">
                <a:solidFill>
                  <a:schemeClr val="accent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Es un embutido 100% sin alérgenos ya que no contiene lactosa ni derivados lácteos, ni gluten ni azúcares añadidos.</a:t>
            </a:r>
            <a:endParaRPr>
              <a:solidFill>
                <a:schemeClr val="accent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marR="254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Calibri"/>
              <a:buChar char="●"/>
            </a:pPr>
            <a:r>
              <a:rPr lang="ca">
                <a:solidFill>
                  <a:schemeClr val="accent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El precio es de: 15,18€/kg IVA incluido. </a:t>
            </a:r>
            <a:endParaRPr>
              <a:solidFill>
                <a:schemeClr val="accent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25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accent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          Saldría a 3,04€ la pieza de 200 gr (el peso puede oscilar). </a:t>
            </a:r>
            <a:br>
              <a:rPr lang="ca">
                <a:solidFill>
                  <a:schemeClr val="accent2"/>
                </a:solidFill>
                <a:highlight>
                  <a:srgbClr val="FFFFFF"/>
                </a:highlight>
              </a:rPr>
            </a:br>
            <a:r>
              <a:rPr lang="ca" sz="1200">
                <a:solidFill>
                  <a:schemeClr val="accent2"/>
                </a:solidFill>
                <a:highlight>
                  <a:srgbClr val="FFFFFF"/>
                </a:highlight>
              </a:rPr>
              <a:t> </a:t>
            </a:r>
            <a:endParaRPr sz="120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1561" y="165550"/>
            <a:ext cx="1800364" cy="54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5900" y="3048375"/>
            <a:ext cx="2860574" cy="151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2490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25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accent2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050">
                <a:solidFill>
                  <a:srgbClr val="741F1B"/>
                </a:solidFill>
                <a:highlight>
                  <a:srgbClr val="F9F6E7"/>
                </a:highlight>
              </a:rPr>
              <a:t>FUET EXTRA CÀRNIQUES VALLDAN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25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400">
                <a:solidFill>
                  <a:schemeClr val="accent2"/>
                </a:solidFill>
                <a:highlight>
                  <a:srgbClr val="FFFFFF"/>
                </a:highlight>
              </a:rPr>
              <a:t>Se  elabora en la Valldan, cerca de Gironella.</a:t>
            </a:r>
            <a:endParaRPr sz="140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indent="0" lvl="0" marL="0" marR="25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indent="-317500" lvl="0" marL="457200" marR="25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</a:pPr>
            <a:r>
              <a:rPr lang="ca" sz="1400">
                <a:solidFill>
                  <a:schemeClr val="accent2"/>
                </a:solidFill>
                <a:highlight>
                  <a:srgbClr val="FFFFFF"/>
                </a:highlight>
              </a:rPr>
              <a:t>Fuet de 200 gr la pieza.</a:t>
            </a:r>
            <a:endParaRPr sz="140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indent="-317500" lvl="0" marL="457200" marR="25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Char char="●"/>
            </a:pPr>
            <a:r>
              <a:rPr lang="ca" sz="1400">
                <a:solidFill>
                  <a:schemeClr val="accent2"/>
                </a:solidFill>
                <a:highlight>
                  <a:srgbClr val="FFFFFF"/>
                </a:highlight>
              </a:rPr>
              <a:t>El precio es de: 9,3</a:t>
            </a:r>
            <a:r>
              <a:rPr lang="ca" sz="1400">
                <a:solidFill>
                  <a:schemeClr val="accent2"/>
                </a:solidFill>
                <a:highlight>
                  <a:srgbClr val="FFFFFF"/>
                </a:highlight>
              </a:rPr>
              <a:t>€/kg IVA incluido. </a:t>
            </a:r>
            <a:r>
              <a:rPr b="1" lang="ca" sz="1400">
                <a:solidFill>
                  <a:schemeClr val="accent2"/>
                </a:solidFill>
                <a:highlight>
                  <a:srgbClr val="FFFFFF"/>
                </a:highlight>
              </a:rPr>
              <a:t>El pedido mínimo es de una caja de 25 fuets</a:t>
            </a:r>
            <a:r>
              <a:rPr lang="ca" sz="1400">
                <a:solidFill>
                  <a:schemeClr val="accent2"/>
                </a:solidFill>
                <a:highlight>
                  <a:srgbClr val="FFFFFF"/>
                </a:highlight>
              </a:rPr>
              <a:t>. El precio de la pieza sería de 1,12 € IVA incluido .</a:t>
            </a:r>
            <a:endParaRPr sz="140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indent="-317500" lvl="0" marL="457200" marR="25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</a:pPr>
            <a:r>
              <a:rPr lang="ca" sz="1400">
                <a:solidFill>
                  <a:schemeClr val="accent2"/>
                </a:solidFill>
                <a:highlight>
                  <a:srgbClr val="FFFFFF"/>
                </a:highlight>
              </a:rPr>
              <a:t>PRESENTACIÓN: Envasado</a:t>
            </a:r>
            <a:endParaRPr sz="140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3699" y="2450950"/>
            <a:ext cx="3664975" cy="244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1561" y="165550"/>
            <a:ext cx="1800364" cy="54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a">
                <a:solidFill>
                  <a:srgbClr val="990000"/>
                </a:solidFill>
              </a:rPr>
              <a:t>MIEL DEL BERGUEDÀ</a:t>
            </a:r>
            <a:endParaRPr/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25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</a:pPr>
            <a:r>
              <a:rPr lang="ca" sz="1400">
                <a:solidFill>
                  <a:schemeClr val="accent2"/>
                </a:solidFill>
                <a:highlight>
                  <a:srgbClr val="FFFFFF"/>
                </a:highlight>
              </a:rPr>
              <a:t>Miel elaborada en Berga, la capital del Berguedà, y recogida en Cataluña.</a:t>
            </a:r>
            <a:endParaRPr sz="140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indent="0" lvl="0" marL="1828800" marR="25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indent="-317500" lvl="0" marL="457200" marR="25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</a:pPr>
            <a:r>
              <a:rPr lang="ca" sz="1400">
                <a:solidFill>
                  <a:schemeClr val="accent2"/>
                </a:solidFill>
                <a:highlight>
                  <a:srgbClr val="FFFFFF"/>
                </a:highlight>
              </a:rPr>
              <a:t>Tipos de Miel:</a:t>
            </a:r>
            <a:endParaRPr sz="140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indent="457200" lvl="0" marL="457200" marR="25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400">
                <a:solidFill>
                  <a:schemeClr val="accent2"/>
                </a:solidFill>
                <a:highlight>
                  <a:srgbClr val="FFFFFF"/>
                </a:highlight>
              </a:rPr>
              <a:t>Romero a 3,25€</a:t>
            </a:r>
            <a:br>
              <a:rPr lang="ca" sz="1400">
                <a:solidFill>
                  <a:schemeClr val="accent2"/>
                </a:solidFill>
                <a:highlight>
                  <a:srgbClr val="FFFFFF"/>
                </a:highlight>
              </a:rPr>
            </a:br>
            <a:r>
              <a:rPr lang="ca" sz="1400">
                <a:solidFill>
                  <a:schemeClr val="accent2"/>
                </a:solidFill>
                <a:highlight>
                  <a:srgbClr val="FFFFFF"/>
                </a:highlight>
              </a:rPr>
              <a:t>	Mil Flores a 3,25€</a:t>
            </a:r>
            <a:br>
              <a:rPr lang="ca" sz="1400">
                <a:solidFill>
                  <a:schemeClr val="accent2"/>
                </a:solidFill>
                <a:highlight>
                  <a:srgbClr val="FFFFFF"/>
                </a:highlight>
              </a:rPr>
            </a:br>
            <a:r>
              <a:rPr lang="ca" sz="1400">
                <a:solidFill>
                  <a:schemeClr val="accent2"/>
                </a:solidFill>
                <a:highlight>
                  <a:srgbClr val="FFFFFF"/>
                </a:highlight>
              </a:rPr>
              <a:t>	Bosque </a:t>
            </a:r>
            <a:r>
              <a:rPr lang="ca" sz="1400">
                <a:solidFill>
                  <a:schemeClr val="accent2"/>
                </a:solidFill>
                <a:highlight>
                  <a:srgbClr val="FFFFFF"/>
                </a:highlight>
              </a:rPr>
              <a:t>(roble y encina)</a:t>
            </a:r>
            <a:r>
              <a:rPr lang="ca" sz="1400">
                <a:solidFill>
                  <a:schemeClr val="accent2"/>
                </a:solidFill>
                <a:highlight>
                  <a:srgbClr val="FFFFFF"/>
                </a:highlight>
              </a:rPr>
              <a:t> a 3,45€ </a:t>
            </a:r>
            <a:br>
              <a:rPr lang="ca" sz="1400">
                <a:solidFill>
                  <a:schemeClr val="accent2"/>
                </a:solidFill>
                <a:highlight>
                  <a:srgbClr val="FFFFFF"/>
                </a:highlight>
              </a:rPr>
            </a:br>
            <a:r>
              <a:rPr lang="ca" sz="1400">
                <a:solidFill>
                  <a:schemeClr val="accent2"/>
                </a:solidFill>
                <a:highlight>
                  <a:srgbClr val="FFFFFF"/>
                </a:highlight>
              </a:rPr>
              <a:t>	Naranjo a 3,45€</a:t>
            </a:r>
            <a:endParaRPr sz="140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indent="457200" lvl="0" marL="457200" marR="25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indent="-317500" lvl="0" marL="457200" marR="25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</a:pPr>
            <a:r>
              <a:rPr lang="ca" sz="1400">
                <a:solidFill>
                  <a:schemeClr val="accent2"/>
                </a:solidFill>
                <a:highlight>
                  <a:srgbClr val="FFFFFF"/>
                </a:highlight>
              </a:rPr>
              <a:t>Los botes son de 500 gr.</a:t>
            </a:r>
            <a:endParaRPr sz="140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indent="-317500" lvl="0" marL="457200" marR="25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</a:pPr>
            <a:r>
              <a:rPr lang="ca" sz="1400">
                <a:solidFill>
                  <a:schemeClr val="accent2"/>
                </a:solidFill>
                <a:highlight>
                  <a:srgbClr val="FFFFFF"/>
                </a:highlight>
              </a:rPr>
              <a:t>PRESENTACIÓN: Envasado en cristal o plástico.</a:t>
            </a:r>
            <a:endParaRPr sz="140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1561" y="165550"/>
            <a:ext cx="1800364" cy="54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 rotWithShape="1">
          <a:blip r:embed="rId4">
            <a:alphaModFix/>
          </a:blip>
          <a:srcRect b="0" l="32209" r="28482" t="0"/>
          <a:stretch/>
        </p:blipFill>
        <p:spPr>
          <a:xfrm>
            <a:off x="6817875" y="1296275"/>
            <a:ext cx="2014425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solidFill>
                  <a:srgbClr val="990000"/>
                </a:solidFill>
              </a:rPr>
              <a:t>MERMELADAS</a:t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186000" y="1152475"/>
            <a:ext cx="8520600" cy="37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25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</a:pPr>
            <a:r>
              <a:rPr lang="ca" sz="1200">
                <a:solidFill>
                  <a:schemeClr val="accent2"/>
                </a:solidFill>
                <a:highlight>
                  <a:schemeClr val="lt1"/>
                </a:highlight>
              </a:rPr>
              <a:t>Se elabora en la Pobla de Lillet (alto Berguedà).</a:t>
            </a:r>
            <a:endParaRPr sz="1200">
              <a:solidFill>
                <a:schemeClr val="accent2"/>
              </a:solidFill>
              <a:highlight>
                <a:schemeClr val="lt1"/>
              </a:highlight>
            </a:endParaRPr>
          </a:p>
          <a:p>
            <a:pPr indent="-304800" lvl="0" marL="457200" marR="25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</a:pPr>
            <a:r>
              <a:rPr lang="ca" sz="1200">
                <a:solidFill>
                  <a:schemeClr val="accent2"/>
                </a:solidFill>
                <a:highlight>
                  <a:schemeClr val="lt1"/>
                </a:highlight>
              </a:rPr>
              <a:t>PRESENTACIÓN: </a:t>
            </a:r>
            <a:r>
              <a:rPr lang="ca" sz="1200">
                <a:solidFill>
                  <a:schemeClr val="accent2"/>
                </a:solidFill>
                <a:highlight>
                  <a:srgbClr val="FFFFFF"/>
                </a:highlight>
              </a:rPr>
              <a:t>Potes de cristal de 250 gr.</a:t>
            </a:r>
            <a:endParaRPr sz="1200">
              <a:solidFill>
                <a:schemeClr val="accent2"/>
              </a:solidFill>
              <a:highlight>
                <a:schemeClr val="lt1"/>
              </a:highlight>
            </a:endParaRPr>
          </a:p>
          <a:p>
            <a:pPr indent="-304800" lvl="0" marL="457200" marR="25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</a:pPr>
            <a:r>
              <a:rPr lang="ca" sz="1200">
                <a:solidFill>
                  <a:schemeClr val="accent2"/>
                </a:solidFill>
                <a:highlight>
                  <a:schemeClr val="lt1"/>
                </a:highlight>
              </a:rPr>
              <a:t>Marca l’</a:t>
            </a:r>
            <a:r>
              <a:rPr i="1" lang="ca" sz="1200">
                <a:solidFill>
                  <a:schemeClr val="accent2"/>
                </a:solidFill>
                <a:highlight>
                  <a:schemeClr val="lt1"/>
                </a:highlight>
              </a:rPr>
              <a:t>Aranyonet</a:t>
            </a:r>
            <a:endParaRPr i="1" sz="1200">
              <a:solidFill>
                <a:schemeClr val="accent2"/>
              </a:solidFill>
              <a:highlight>
                <a:schemeClr val="lt1"/>
              </a:highlight>
            </a:endParaRPr>
          </a:p>
          <a:p>
            <a:pPr indent="-304800" lvl="0" marL="457200" marR="25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</a:pPr>
            <a:r>
              <a:rPr lang="ca" sz="1200">
                <a:solidFill>
                  <a:schemeClr val="accent2"/>
                </a:solidFill>
                <a:highlight>
                  <a:schemeClr val="lt1"/>
                </a:highlight>
              </a:rPr>
              <a:t>Distribución con cajas de 12/24 potes (pueden ser diferentes).</a:t>
            </a:r>
            <a:endParaRPr sz="1200">
              <a:solidFill>
                <a:schemeClr val="accent2"/>
              </a:solidFill>
              <a:highlight>
                <a:schemeClr val="lt1"/>
              </a:highlight>
            </a:endParaRPr>
          </a:p>
          <a:p>
            <a:pPr indent="457200" lvl="0" marL="0" marR="25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accent2"/>
                </a:solidFill>
                <a:highlight>
                  <a:schemeClr val="lt1"/>
                </a:highlight>
              </a:rPr>
              <a:t>Cada unidad vale 3,74€ IVA incluido.</a:t>
            </a:r>
            <a:endParaRPr sz="1200">
              <a:solidFill>
                <a:schemeClr val="accent2"/>
              </a:solidFill>
              <a:highlight>
                <a:schemeClr val="lt1"/>
              </a:highlight>
            </a:endParaRPr>
          </a:p>
          <a:p>
            <a:pPr indent="-304800" lvl="0" marL="457200" marR="25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</a:pPr>
            <a:r>
              <a:rPr lang="ca" sz="1200">
                <a:solidFill>
                  <a:schemeClr val="accent2"/>
                </a:solidFill>
                <a:highlight>
                  <a:srgbClr val="FFFFFF"/>
                </a:highlight>
              </a:rPr>
              <a:t>De diferentes frutas</a:t>
            </a:r>
            <a:r>
              <a:rPr baseline="30000" lang="ca" sz="1200">
                <a:solidFill>
                  <a:schemeClr val="accent2"/>
                </a:solidFill>
                <a:highlight>
                  <a:srgbClr val="FFFFFF"/>
                </a:highlight>
              </a:rPr>
              <a:t>:</a:t>
            </a:r>
            <a:endParaRPr baseline="30000" sz="120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indent="0" lvl="0" marL="457200" marR="25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accent2"/>
                </a:solidFill>
                <a:highlight>
                  <a:srgbClr val="FFFFFF"/>
                </a:highlight>
              </a:rPr>
              <a:t>ALBARICOQUE	     	          HIGOS	</a:t>
            </a:r>
            <a:endParaRPr sz="120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indent="0" lvl="0" marL="457200" marR="25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accent2"/>
                </a:solidFill>
                <a:highlight>
                  <a:srgbClr val="FFFFFF"/>
                </a:highlight>
              </a:rPr>
              <a:t>LIMÓN  		                     FRESA</a:t>
            </a:r>
            <a:endParaRPr sz="120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indent="0" lvl="0" marL="457200" marR="25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accent2"/>
                </a:solidFill>
                <a:highlight>
                  <a:srgbClr val="FFFFFF"/>
                </a:highlight>
              </a:rPr>
              <a:t>MANZANA Y TOMILLO		MELOCOTÓN	</a:t>
            </a:r>
            <a:endParaRPr sz="120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indent="0" lvl="0" marL="457200" marR="25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accent2"/>
                </a:solidFill>
                <a:highlight>
                  <a:srgbClr val="FFFFFF"/>
                </a:highlight>
              </a:rPr>
              <a:t>CIRUELA                                      NARANJA AMARGA</a:t>
            </a:r>
            <a:endParaRPr sz="120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indent="0" lvl="0" marL="457200" marR="25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accent2"/>
                </a:solidFill>
                <a:highlight>
                  <a:srgbClr val="FFFFFF"/>
                </a:highlight>
              </a:rPr>
              <a:t>NARANJA CON CHOCOLATE </a:t>
            </a:r>
            <a:endParaRPr sz="120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indent="0" lvl="0" marL="457200" marR="25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accent2"/>
                </a:solidFill>
                <a:highlight>
                  <a:srgbClr val="FFFFFF"/>
                </a:highlight>
              </a:rPr>
              <a:t>TOMATE                                      ENDRINAS 	</a:t>
            </a:r>
            <a:endParaRPr sz="120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indent="0" lvl="0" marL="457200" marR="25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accent2"/>
                </a:solidFill>
                <a:highlight>
                  <a:srgbClr val="FFFFFF"/>
                </a:highlight>
              </a:rPr>
              <a:t>FRUTOS DE BOSQUE	</a:t>
            </a:r>
            <a:endParaRPr sz="120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indent="0" lvl="0" marL="457200" marR="25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accent2"/>
                </a:solidFill>
                <a:highlight>
                  <a:srgbClr val="FFFFFF"/>
                </a:highlight>
              </a:rPr>
              <a:t>FRAMBUESAS	                    MORAS                  	</a:t>
            </a:r>
            <a:endParaRPr sz="120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indent="0" lvl="0" marL="0" marR="25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accent2"/>
                </a:solidFill>
                <a:highlight>
                  <a:srgbClr val="FFFFFF"/>
                </a:highlight>
              </a:rPr>
              <a:t>          ARÁNDANOS                              SAUCO       </a:t>
            </a:r>
            <a:r>
              <a:rPr lang="ca" sz="1200">
                <a:solidFill>
                  <a:schemeClr val="accent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      	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1775" y="1692500"/>
            <a:ext cx="3623975" cy="2620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421325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a">
                <a:solidFill>
                  <a:srgbClr val="990000"/>
                </a:solidFill>
              </a:rPr>
              <a:t>GALLETAS DE SETAS</a:t>
            </a:r>
            <a:endParaRPr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a" sz="1400"/>
              <a:t>Marca - Casabella Natura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a" sz="1400"/>
              <a:t>Origen - Olvan (Berguedà).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a" sz="1400"/>
              <a:t>Descripción - Galletas con forma de seta, de color marrón. Producto gourmet.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a" sz="1400"/>
              <a:t>Dimensión - 60gr. 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a" sz="1400"/>
              <a:t>Ingredientes - Harina, setas, leche, azúcar y levadura.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a" sz="1400"/>
              <a:t>Precio - 5€ (IVA incluido)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a" sz="1400"/>
              <a:t>PRESENTACIÓN: En caja de cartón exterior y plástico.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1561" y="165550"/>
            <a:ext cx="1800364" cy="54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1625" y="2608500"/>
            <a:ext cx="2239800" cy="189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ca">
                <a:solidFill>
                  <a:srgbClr val="990000"/>
                </a:solidFill>
              </a:rPr>
              <a:t>ESPECIALITATS</a:t>
            </a:r>
            <a:r>
              <a:rPr b="1" lang="ca" sz="195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b="1" lang="ca">
                <a:solidFill>
                  <a:srgbClr val="990000"/>
                </a:solidFill>
              </a:rPr>
              <a:t>VIÑAS</a:t>
            </a:r>
            <a:endParaRPr b="1" sz="195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a" sz="1400"/>
              <a:t>Galletas </a:t>
            </a:r>
            <a:r>
              <a:rPr lang="ca" sz="1400"/>
              <a:t>hechas</a:t>
            </a:r>
            <a:r>
              <a:rPr lang="ca" sz="1400"/>
              <a:t> en Vilada (Berguedà).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a" sz="1400"/>
              <a:t>Tenéis</a:t>
            </a:r>
            <a:r>
              <a:rPr lang="ca" sz="1400"/>
              <a:t> que hacer un pedido con diferentes tipos de galletas (en total 20 cajas). P</a:t>
            </a:r>
            <a:r>
              <a:rPr lang="ca" sz="1400"/>
              <a:t>odéis</a:t>
            </a:r>
            <a:r>
              <a:rPr lang="ca" sz="1400"/>
              <a:t> hacer combinaciones entre: Predilectos (con trocitos de almendras), ametllats (con una almendra entera en el centro) y xoconuts (con coco y chocolate).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a" sz="1400"/>
              <a:t>Precio del pedido de 20 cajas de 100 gr. cada una: 53 € (IVA incluido). </a:t>
            </a:r>
            <a:r>
              <a:rPr lang="ca" sz="1400"/>
              <a:t>Precio unidad (la caja de 100 gr): 2,65 €.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5000" y="2725725"/>
            <a:ext cx="3337350" cy="222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solidFill>
                  <a:srgbClr val="990000"/>
                </a:solidFill>
              </a:rPr>
              <a:t>CHOCOLATE SALT DEL COLOM</a:t>
            </a:r>
            <a:endParaRPr/>
          </a:p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a" sz="1400"/>
              <a:t>Tableta de 100 gr. a 1,80€ (IVA incluido).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a" sz="1400"/>
              <a:t>Medida de la tableta: 14 cm x 7 cm.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a" sz="1400"/>
              <a:t>3 variedades a </a:t>
            </a:r>
            <a:r>
              <a:rPr lang="ca" sz="1400"/>
              <a:t>escoger</a:t>
            </a:r>
            <a:r>
              <a:rPr lang="ca" sz="1400"/>
              <a:t>: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a"/>
              <a:t>Chocolate con leche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a"/>
              <a:t>Chocolate</a:t>
            </a:r>
            <a:r>
              <a:rPr lang="ca"/>
              <a:t> blanco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a"/>
              <a:t>Chocolate negro 54%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a" sz="1400"/>
              <a:t>Delicioso </a:t>
            </a:r>
            <a:r>
              <a:rPr lang="ca" sz="1400"/>
              <a:t>chocolate</a:t>
            </a:r>
            <a:r>
              <a:rPr lang="ca" sz="1400"/>
              <a:t> artesano </a:t>
            </a:r>
            <a:r>
              <a:rPr lang="ca" sz="1400"/>
              <a:t>hecho</a:t>
            </a:r>
            <a:r>
              <a:rPr lang="ca" sz="1400"/>
              <a:t> en la comarca del </a:t>
            </a:r>
            <a:r>
              <a:rPr lang="ca" sz="1400"/>
              <a:t>Berguedà</a:t>
            </a:r>
            <a:r>
              <a:rPr lang="ca" sz="1400"/>
              <a:t> (l’Espunyola). </a:t>
            </a:r>
            <a:endParaRPr sz="1400"/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8825" y="3414500"/>
            <a:ext cx="2983525" cy="15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1561" y="165550"/>
            <a:ext cx="1800364" cy="54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