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9" r:id="rId1"/>
  </p:sldMasterIdLst>
  <p:notesMasterIdLst>
    <p:notesMasterId r:id="rId25"/>
  </p:notesMasterIdLst>
  <p:sldIdLst>
    <p:sldId id="267" r:id="rId2"/>
    <p:sldId id="269" r:id="rId3"/>
    <p:sldId id="256" r:id="rId4"/>
    <p:sldId id="257" r:id="rId5"/>
    <p:sldId id="260" r:id="rId6"/>
    <p:sldId id="270" r:id="rId7"/>
    <p:sldId id="261" r:id="rId8"/>
    <p:sldId id="262" r:id="rId9"/>
    <p:sldId id="264" r:id="rId10"/>
    <p:sldId id="271" r:id="rId11"/>
    <p:sldId id="259" r:id="rId12"/>
    <p:sldId id="265" r:id="rId13"/>
    <p:sldId id="278" r:id="rId14"/>
    <p:sldId id="274" r:id="rId15"/>
    <p:sldId id="275" r:id="rId16"/>
    <p:sldId id="276" r:id="rId17"/>
    <p:sldId id="277" r:id="rId18"/>
    <p:sldId id="280" r:id="rId19"/>
    <p:sldId id="273" r:id="rId20"/>
    <p:sldId id="263" r:id="rId21"/>
    <p:sldId id="266" r:id="rId22"/>
    <p:sldId id="279" r:id="rId23"/>
    <p:sldId id="26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4" d="100"/>
          <a:sy n="74" d="100"/>
        </p:scale>
        <p:origin x="3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CE5C6-4A99-4D6A-9313-901D65E066C4}" type="datetimeFigureOut">
              <a:rPr lang="es-ES" smtClean="0"/>
              <a:t>29/03/2019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2C45A-27FC-40FA-A0B2-03F7B9C13226}" type="slidenum">
              <a:rPr lang="es-ES" smtClean="0"/>
              <a:t>‹Nº›</a:t>
            </a:fld>
            <a:endParaRPr lang="es-ES"/>
          </a:p>
        </p:txBody>
      </p:sp>
    </p:spTree>
    <p:extLst>
      <p:ext uri="{BB962C8B-B14F-4D97-AF65-F5344CB8AC3E}">
        <p14:creationId xmlns:p14="http://schemas.microsoft.com/office/powerpoint/2010/main" val="35647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F72C45A-27FC-40FA-A0B2-03F7B9C13226}" type="slidenum">
              <a:rPr lang="es-ES" smtClean="0"/>
              <a:t>13</a:t>
            </a:fld>
            <a:endParaRPr lang="es-ES"/>
          </a:p>
        </p:txBody>
      </p:sp>
    </p:spTree>
    <p:extLst>
      <p:ext uri="{BB962C8B-B14F-4D97-AF65-F5344CB8AC3E}">
        <p14:creationId xmlns:p14="http://schemas.microsoft.com/office/powerpoint/2010/main" val="958005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5923F103-BC34-4FE4-A40E-EDDEECFDA5D0}" type="datetimeFigureOut">
              <a:rPr lang="en-US" smtClean="0"/>
              <a:pPr/>
              <a:t>3/29/2019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8215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2969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1656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873392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33928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032632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528878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5751907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222442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642928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34E6425-0181-43F2-84FC-787E803FD2F8}" type="datetimeFigureOut">
              <a:rPr lang="en-US" smtClean="0"/>
              <a:t>3/29/2019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3501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46557439"/>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840000" y="2505075"/>
            <a:ext cx="376891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6" name="Content Placeholder 5"/>
          <p:cNvSpPr>
            <a:spLocks noGrp="1"/>
          </p:cNvSpPr>
          <p:nvPr>
            <p:ph sz="quarter" idx="4"/>
          </p:nvPr>
        </p:nvSpPr>
        <p:spPr>
          <a:xfrm>
            <a:off x="4739880" y="2505075"/>
            <a:ext cx="377666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82990255"/>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3/29/2019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23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3/29/2019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143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t>3/29/2019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2066191"/>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3/29/2019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29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E451C3-0FF4-47C4-B829-773ADF60F88C}" type="datetimeFigureOut">
              <a:rPr lang="en-US" smtClean="0"/>
              <a:t>3/29/2019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12627507"/>
      </p:ext>
    </p:extLst>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E225B92-6885-4030-8C16-80A2941FCE0C}"/>
              </a:ext>
            </a:extLst>
          </p:cNvPr>
          <p:cNvSpPr txBox="1"/>
          <p:nvPr/>
        </p:nvSpPr>
        <p:spPr>
          <a:xfrm>
            <a:off x="1318591" y="371061"/>
            <a:ext cx="6506817" cy="1569660"/>
          </a:xfrm>
          <a:prstGeom prst="rect">
            <a:avLst/>
          </a:prstGeom>
          <a:noFill/>
        </p:spPr>
        <p:txBody>
          <a:bodyPr wrap="square" rtlCol="0">
            <a:spAutoFit/>
          </a:bodyPr>
          <a:lstStyle/>
          <a:p>
            <a:pPr algn="ctr"/>
            <a:r>
              <a:rPr lang="es-ES" sz="4800" u="sng" dirty="0">
                <a:solidFill>
                  <a:srgbClr val="FF0000"/>
                </a:solidFill>
                <a:effectLst>
                  <a:outerShdw blurRad="38100" dist="38100" dir="2700000" algn="tl">
                    <a:srgbClr val="000000">
                      <a:alpha val="43137"/>
                    </a:srgbClr>
                  </a:outerShdw>
                </a:effectLst>
              </a:rPr>
              <a:t>Catálogo de Productos       RAIZGAHE, S.COOP.</a:t>
            </a:r>
          </a:p>
        </p:txBody>
      </p:sp>
      <p:sp>
        <p:nvSpPr>
          <p:cNvPr id="3" name="CuadroTexto 2">
            <a:extLst>
              <a:ext uri="{FF2B5EF4-FFF2-40B4-BE49-F238E27FC236}">
                <a16:creationId xmlns:a16="http://schemas.microsoft.com/office/drawing/2014/main" xmlns="" id="{F9B088C9-CE04-474D-AF0F-9A35FF3E85C8}"/>
              </a:ext>
            </a:extLst>
          </p:cNvPr>
          <p:cNvSpPr txBox="1"/>
          <p:nvPr/>
        </p:nvSpPr>
        <p:spPr>
          <a:xfrm>
            <a:off x="2875721" y="5301110"/>
            <a:ext cx="3644348" cy="523220"/>
          </a:xfrm>
          <a:prstGeom prst="rect">
            <a:avLst/>
          </a:prstGeom>
          <a:noFill/>
        </p:spPr>
        <p:txBody>
          <a:bodyPr wrap="square" rtlCol="0">
            <a:spAutoFit/>
          </a:bodyPr>
          <a:lstStyle/>
          <a:p>
            <a:r>
              <a:rPr lang="es-ES" sz="2800" u="sng" dirty="0">
                <a:solidFill>
                  <a:schemeClr val="accent6">
                    <a:lumMod val="75000"/>
                  </a:schemeClr>
                </a:solidFill>
                <a:effectLst>
                  <a:outerShdw blurRad="38100" dist="38100" dir="2700000" algn="tl">
                    <a:srgbClr val="000000">
                      <a:alpha val="43137"/>
                    </a:srgbClr>
                  </a:outerShdw>
                </a:effectLst>
              </a:rPr>
              <a:t>IES Jerónimo González</a:t>
            </a:r>
          </a:p>
        </p:txBody>
      </p:sp>
      <p:pic>
        <p:nvPicPr>
          <p:cNvPr id="4" name="Imagen 3">
            <a:extLst>
              <a:ext uri="{FF2B5EF4-FFF2-40B4-BE49-F238E27FC236}">
                <a16:creationId xmlns:a16="http://schemas.microsoft.com/office/drawing/2014/main" xmlns="" id="{C2F9429A-3E52-41AD-9585-7AC0A22BC10F}"/>
              </a:ext>
            </a:extLst>
          </p:cNvPr>
          <p:cNvPicPr>
            <a:picLocks noChangeAspect="1"/>
          </p:cNvPicPr>
          <p:nvPr/>
        </p:nvPicPr>
        <p:blipFill>
          <a:blip r:embed="rId2"/>
          <a:stretch>
            <a:fillRect/>
          </a:stretch>
        </p:blipFill>
        <p:spPr>
          <a:xfrm>
            <a:off x="2988148" y="2417155"/>
            <a:ext cx="3001448" cy="1875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stretch>
            <a:fillRect/>
          </a:stretch>
        </p:blipFill>
        <p:spPr>
          <a:xfrm>
            <a:off x="6871855" y="5735782"/>
            <a:ext cx="2177083" cy="1020041"/>
          </a:xfrm>
          <a:prstGeom prst="rect">
            <a:avLst/>
          </a:prstGeom>
        </p:spPr>
      </p:pic>
    </p:spTree>
    <p:extLst>
      <p:ext uri="{BB962C8B-B14F-4D97-AF65-F5344CB8AC3E}">
        <p14:creationId xmlns:p14="http://schemas.microsoft.com/office/powerpoint/2010/main" val="398206871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088175B-C399-4DBE-98C1-03BD96EE1DC9}"/>
              </a:ext>
            </a:extLst>
          </p:cNvPr>
          <p:cNvSpPr txBox="1"/>
          <p:nvPr/>
        </p:nvSpPr>
        <p:spPr>
          <a:xfrm>
            <a:off x="2531568" y="1046923"/>
            <a:ext cx="8918713" cy="1323439"/>
          </a:xfrm>
          <a:prstGeom prst="rect">
            <a:avLst/>
          </a:prstGeom>
          <a:noFill/>
        </p:spPr>
        <p:txBody>
          <a:bodyPr wrap="square" rtlCol="0">
            <a:spAutoFit/>
          </a:bodyPr>
          <a:lstStyle/>
          <a:p>
            <a:r>
              <a:rPr lang="es-ES" sz="8000" u="sng" dirty="0">
                <a:solidFill>
                  <a:srgbClr val="FF0000"/>
                </a:solidFill>
                <a:effectLst>
                  <a:outerShdw blurRad="38100" dist="38100" dir="2700000" algn="tl">
                    <a:srgbClr val="000000">
                      <a:alpha val="43137"/>
                    </a:srgbClr>
                  </a:outerShdw>
                </a:effectLst>
              </a:rPr>
              <a:t>QUESOS</a:t>
            </a:r>
          </a:p>
        </p:txBody>
      </p:sp>
      <p:sp>
        <p:nvSpPr>
          <p:cNvPr id="3" name="Flecha: hacia abajo 2">
            <a:extLst>
              <a:ext uri="{FF2B5EF4-FFF2-40B4-BE49-F238E27FC236}">
                <a16:creationId xmlns:a16="http://schemas.microsoft.com/office/drawing/2014/main" xmlns="" id="{C946BAA8-11C4-415E-BEBE-83B6B9435C69}"/>
              </a:ext>
            </a:extLst>
          </p:cNvPr>
          <p:cNvSpPr/>
          <p:nvPr/>
        </p:nvSpPr>
        <p:spPr>
          <a:xfrm>
            <a:off x="3617843" y="2701139"/>
            <a:ext cx="1497496" cy="2146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Arco 3">
            <a:extLst>
              <a:ext uri="{FF2B5EF4-FFF2-40B4-BE49-F238E27FC236}">
                <a16:creationId xmlns:a16="http://schemas.microsoft.com/office/drawing/2014/main" xmlns="" id="{92257086-0C94-4E6C-99D0-9D594204076B}"/>
              </a:ext>
            </a:extLst>
          </p:cNvPr>
          <p:cNvSpPr/>
          <p:nvPr/>
        </p:nvSpPr>
        <p:spPr>
          <a:xfrm>
            <a:off x="5926934" y="661720"/>
            <a:ext cx="980661" cy="1046922"/>
          </a:xfrm>
          <a:prstGeom prst="arc">
            <a:avLst>
              <a:gd name="adj1" fmla="val 16200000"/>
              <a:gd name="adj2" fmla="val 15134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Arco 4">
            <a:extLst>
              <a:ext uri="{FF2B5EF4-FFF2-40B4-BE49-F238E27FC236}">
                <a16:creationId xmlns:a16="http://schemas.microsoft.com/office/drawing/2014/main" xmlns="" id="{59C52C6D-1B5D-40AF-852A-32D1A7F0DD74}"/>
              </a:ext>
            </a:extLst>
          </p:cNvPr>
          <p:cNvSpPr/>
          <p:nvPr/>
        </p:nvSpPr>
        <p:spPr>
          <a:xfrm rot="2119939">
            <a:off x="2195732" y="881750"/>
            <a:ext cx="821797" cy="2146852"/>
          </a:xfrm>
          <a:prstGeom prst="arc">
            <a:avLst>
              <a:gd name="adj1" fmla="val 3322003"/>
              <a:gd name="adj2" fmla="val 91126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364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59201" y="1819563"/>
            <a:ext cx="5283200" cy="4031873"/>
          </a:xfrm>
          <a:prstGeom prst="rect">
            <a:avLst/>
          </a:prstGeom>
          <a:noFill/>
        </p:spPr>
        <p:txBody>
          <a:bodyPr wrap="square" rtlCol="0">
            <a:spAutoFit/>
          </a:bodyPr>
          <a:lstStyle/>
          <a:p>
            <a:r>
              <a:rPr lang="es-ES" sz="3600" dirty="0" err="1">
                <a:effectLst>
                  <a:outerShdw blurRad="38100" dist="38100" dir="2700000" algn="tl">
                    <a:srgbClr val="000000">
                      <a:alpha val="43137"/>
                    </a:srgbClr>
                  </a:outerShdw>
                </a:effectLst>
              </a:rPr>
              <a:t>Ref</a:t>
            </a:r>
            <a:r>
              <a:rPr lang="es-ES" sz="4000" dirty="0">
                <a:effectLst>
                  <a:outerShdw blurRad="38100" dist="38100" dir="2700000" algn="tl">
                    <a:srgbClr val="000000">
                      <a:alpha val="43137"/>
                    </a:srgbClr>
                  </a:outerShdw>
                </a:effectLst>
              </a:rPr>
              <a:t>: </a:t>
            </a:r>
            <a:r>
              <a:rPr lang="es-ES" sz="4000" dirty="0">
                <a:solidFill>
                  <a:srgbClr val="FF0000"/>
                </a:solidFill>
                <a:effectLst>
                  <a:outerShdw blurRad="38100" dist="38100" dir="2700000" algn="tl">
                    <a:srgbClr val="000000">
                      <a:alpha val="43137"/>
                    </a:srgbClr>
                  </a:outerShdw>
                </a:effectLst>
              </a:rPr>
              <a:t>7</a:t>
            </a:r>
          </a:p>
          <a:p>
            <a:endParaRPr lang="es-ES" dirty="0"/>
          </a:p>
          <a:p>
            <a:r>
              <a:rPr lang="es-ES" b="1" dirty="0">
                <a:solidFill>
                  <a:srgbClr val="FF0000"/>
                </a:solidFill>
                <a:effectLst>
                  <a:outerShdw blurRad="38100" dist="38100" dir="2700000" algn="tl">
                    <a:srgbClr val="000000">
                      <a:alpha val="43137"/>
                    </a:srgbClr>
                  </a:outerShdw>
                </a:effectLst>
              </a:rPr>
              <a:t>AFUEGA`L PITU BLANCO</a:t>
            </a:r>
          </a:p>
          <a:p>
            <a:pPr algn="r"/>
            <a:endParaRPr lang="es-ES" dirty="0">
              <a:effectLst>
                <a:outerShdw blurRad="38100" dist="38100" dir="2700000" algn="tl">
                  <a:srgbClr val="000000">
                    <a:alpha val="43137"/>
                  </a:srgbClr>
                </a:outerShdw>
              </a:effectLst>
            </a:endParaRPr>
          </a:p>
          <a:p>
            <a:pPr algn="r"/>
            <a:r>
              <a:rPr lang="es-ES" dirty="0">
                <a:effectLst>
                  <a:outerShdw blurRad="38100" dist="38100" dir="2700000" algn="tl">
                    <a:srgbClr val="000000">
                      <a:alpha val="43137"/>
                    </a:srgbClr>
                  </a:outerShdw>
                </a:effectLst>
              </a:rPr>
              <a:t>Queso elaborado con leche pasteurizada de vaca frisona.</a:t>
            </a:r>
          </a:p>
          <a:p>
            <a:pPr algn="r"/>
            <a:r>
              <a:rPr lang="es-ES" dirty="0">
                <a:effectLst>
                  <a:outerShdw blurRad="38100" dist="38100" dir="2700000" algn="tl">
                    <a:srgbClr val="000000">
                      <a:alpha val="43137"/>
                    </a:srgbClr>
                  </a:outerShdw>
                </a:effectLst>
              </a:rPr>
              <a:t>De sabor suave. Peso aproximado: 300gr.</a:t>
            </a:r>
          </a:p>
          <a:p>
            <a:pPr algn="r"/>
            <a:endParaRPr lang="es-ES" dirty="0">
              <a:effectLst>
                <a:outerShdw blurRad="38100" dist="38100" dir="2700000" algn="tl">
                  <a:srgbClr val="000000">
                    <a:alpha val="43137"/>
                  </a:srgbClr>
                </a:outerShdw>
              </a:effectLst>
            </a:endParaRPr>
          </a:p>
          <a:p>
            <a:r>
              <a:rPr lang="es-ES" b="1" dirty="0">
                <a:solidFill>
                  <a:srgbClr val="FF0000"/>
                </a:solidFill>
                <a:effectLst>
                  <a:outerShdw blurRad="38100" dist="38100" dir="2700000" algn="tl">
                    <a:srgbClr val="000000">
                      <a:alpha val="43137"/>
                    </a:srgbClr>
                  </a:outerShdw>
                </a:effectLst>
              </a:rPr>
              <a:t>AFUEGA`L PITU ROJO</a:t>
            </a:r>
          </a:p>
          <a:p>
            <a:endParaRPr lang="es-ES" dirty="0">
              <a:effectLst>
                <a:outerShdw blurRad="38100" dist="38100" dir="2700000" algn="tl">
                  <a:srgbClr val="000000">
                    <a:alpha val="43137"/>
                  </a:srgbClr>
                </a:outerShdw>
              </a:effectLst>
            </a:endParaRPr>
          </a:p>
          <a:p>
            <a:pPr algn="r"/>
            <a:r>
              <a:rPr lang="es-ES" dirty="0">
                <a:effectLst>
                  <a:outerShdw blurRad="38100" dist="38100" dir="2700000" algn="tl">
                    <a:srgbClr val="000000">
                      <a:alpha val="43137"/>
                    </a:srgbClr>
                  </a:outerShdw>
                </a:effectLst>
              </a:rPr>
              <a:t>Queso elaborado con leche pasteurizada de vaca frisona y pimentón. Peso aproximado: 300gr.</a:t>
            </a:r>
          </a:p>
          <a:p>
            <a:pPr algn="r"/>
            <a:endParaRPr lang="es-ES" dirty="0"/>
          </a:p>
        </p:txBody>
      </p:sp>
      <p:sp>
        <p:nvSpPr>
          <p:cNvPr id="3" name="CuadroTexto 2"/>
          <p:cNvSpPr txBox="1"/>
          <p:nvPr/>
        </p:nvSpPr>
        <p:spPr>
          <a:xfrm>
            <a:off x="443346" y="3500582"/>
            <a:ext cx="2973506" cy="1877437"/>
          </a:xfrm>
          <a:prstGeom prst="rect">
            <a:avLst/>
          </a:prstGeom>
          <a:noFill/>
        </p:spPr>
        <p:txBody>
          <a:bodyPr wrap="none" rtlCol="0">
            <a:spAutoFit/>
          </a:bodyPr>
          <a:lstStyle/>
          <a:p>
            <a:endParaRPr lang="es-ES" dirty="0">
              <a:effectLst>
                <a:outerShdw blurRad="38100" dist="38100" dir="2700000" algn="tl">
                  <a:srgbClr val="000000">
                    <a:alpha val="43137"/>
                  </a:srgbClr>
                </a:outerShdw>
              </a:effectLst>
            </a:endParaRPr>
          </a:p>
          <a:p>
            <a:r>
              <a:rPr lang="es-ES" sz="4000" dirty="0">
                <a:effectLst>
                  <a:outerShdw blurRad="38100" dist="38100" dir="2700000" algn="tl">
                    <a:srgbClr val="000000">
                      <a:alpha val="43137"/>
                    </a:srgbClr>
                  </a:outerShdw>
                </a:effectLst>
              </a:rPr>
              <a:t>Rojo:</a:t>
            </a:r>
            <a:r>
              <a:rPr lang="es-ES" dirty="0">
                <a:effectLst>
                  <a:outerShdw blurRad="38100" dist="38100" dir="2700000" algn="tl">
                    <a:srgbClr val="000000">
                      <a:alpha val="43137"/>
                    </a:srgbClr>
                  </a:outerShdw>
                </a:effectLst>
              </a:rPr>
              <a:t> </a:t>
            </a:r>
            <a:r>
              <a:rPr lang="es-ES" sz="4000" dirty="0" smtClean="0">
                <a:solidFill>
                  <a:srgbClr val="FF0000"/>
                </a:solidFill>
                <a:effectLst>
                  <a:outerShdw blurRad="38100" dist="38100" dir="2700000" algn="tl">
                    <a:srgbClr val="000000">
                      <a:alpha val="43137"/>
                    </a:srgbClr>
                  </a:outerShdw>
                </a:effectLst>
              </a:rPr>
              <a:t>4,50€</a:t>
            </a:r>
            <a:endParaRPr lang="es-ES" sz="4000" dirty="0">
              <a:solidFill>
                <a:srgbClr val="FF0000"/>
              </a:solidFill>
              <a:effectLst>
                <a:outerShdw blurRad="38100" dist="38100" dir="2700000" algn="tl">
                  <a:srgbClr val="000000">
                    <a:alpha val="43137"/>
                  </a:srgbClr>
                </a:outerShdw>
              </a:effectLst>
            </a:endParaRPr>
          </a:p>
          <a:p>
            <a:endParaRPr lang="es-ES" dirty="0">
              <a:effectLst>
                <a:outerShdw blurRad="38100" dist="38100" dir="2700000" algn="tl">
                  <a:srgbClr val="000000">
                    <a:alpha val="43137"/>
                  </a:srgbClr>
                </a:outerShdw>
              </a:effectLst>
            </a:endParaRPr>
          </a:p>
          <a:p>
            <a:r>
              <a:rPr lang="es-ES" sz="4000" dirty="0">
                <a:effectLst>
                  <a:outerShdw blurRad="38100" dist="38100" dir="2700000" algn="tl">
                    <a:srgbClr val="000000">
                      <a:alpha val="43137"/>
                    </a:srgbClr>
                  </a:outerShdw>
                </a:effectLst>
              </a:rPr>
              <a:t>Blanco:</a:t>
            </a:r>
            <a:r>
              <a:rPr lang="es-ES" dirty="0">
                <a:effectLst>
                  <a:outerShdw blurRad="38100" dist="38100" dir="2700000" algn="tl">
                    <a:srgbClr val="000000">
                      <a:alpha val="43137"/>
                    </a:srgbClr>
                  </a:outerShdw>
                </a:effectLst>
              </a:rPr>
              <a:t> </a:t>
            </a:r>
            <a:r>
              <a:rPr lang="es-ES" sz="4000" dirty="0" smtClean="0">
                <a:solidFill>
                  <a:srgbClr val="FF0000"/>
                </a:solidFill>
                <a:effectLst>
                  <a:outerShdw blurRad="38100" dist="38100" dir="2700000" algn="tl">
                    <a:srgbClr val="000000">
                      <a:alpha val="43137"/>
                    </a:srgbClr>
                  </a:outerShdw>
                </a:effectLst>
              </a:rPr>
              <a:t>4,50€</a:t>
            </a:r>
            <a:endParaRPr lang="es-ES" sz="4000" dirty="0">
              <a:solidFill>
                <a:srgbClr val="FF0000"/>
              </a:solidFill>
              <a:effectLst>
                <a:outerShdw blurRad="38100" dist="38100" dir="2700000" algn="tl">
                  <a:srgbClr val="000000">
                    <a:alpha val="43137"/>
                  </a:srgbClr>
                </a:outerShdw>
              </a:effectLst>
            </a:endParaRPr>
          </a:p>
        </p:txBody>
      </p:sp>
      <p:sp>
        <p:nvSpPr>
          <p:cNvPr id="4" name="CuadroTexto 3"/>
          <p:cNvSpPr txBox="1"/>
          <p:nvPr/>
        </p:nvSpPr>
        <p:spPr>
          <a:xfrm>
            <a:off x="3482108" y="274451"/>
            <a:ext cx="5227782" cy="1323439"/>
          </a:xfrm>
          <a:prstGeom prst="rect">
            <a:avLst/>
          </a:prstGeom>
          <a:noFill/>
        </p:spPr>
        <p:txBody>
          <a:bodyPr wrap="square" rtlCol="0">
            <a:spAutoFit/>
          </a:bodyPr>
          <a:lstStyle/>
          <a:p>
            <a:pPr algn="ctr"/>
            <a:r>
              <a:rPr lang="es-ES" sz="4000" u="sng" cap="all" dirty="0">
                <a:solidFill>
                  <a:srgbClr val="FF0000"/>
                </a:solidFill>
                <a:effectLst>
                  <a:outerShdw blurRad="38100" dist="38100" dir="2700000" algn="tl">
                    <a:srgbClr val="000000">
                      <a:alpha val="43137"/>
                    </a:srgbClr>
                  </a:outerShdw>
                </a:effectLst>
              </a:rPr>
              <a:t>Queso </a:t>
            </a:r>
            <a:r>
              <a:rPr lang="es-ES" sz="4000" u="sng" cap="all" dirty="0" err="1">
                <a:solidFill>
                  <a:srgbClr val="FF0000"/>
                </a:solidFill>
                <a:effectLst>
                  <a:outerShdw blurRad="38100" dist="38100" dir="2700000" algn="tl">
                    <a:srgbClr val="000000">
                      <a:alpha val="43137"/>
                    </a:srgbClr>
                  </a:outerShdw>
                </a:effectLst>
              </a:rPr>
              <a:t>afuega`L</a:t>
            </a:r>
            <a:r>
              <a:rPr lang="es-ES" sz="4000" u="sng" cap="all" dirty="0">
                <a:solidFill>
                  <a:srgbClr val="FF0000"/>
                </a:solidFill>
                <a:effectLst>
                  <a:outerShdw blurRad="38100" dist="38100" dir="2700000" algn="tl">
                    <a:srgbClr val="000000">
                      <a:alpha val="43137"/>
                    </a:srgbClr>
                  </a:outerShdw>
                </a:effectLst>
              </a:rPr>
              <a:t> </a:t>
            </a:r>
            <a:r>
              <a:rPr lang="es-ES" sz="4000" u="sng" cap="all" dirty="0" err="1">
                <a:solidFill>
                  <a:srgbClr val="FF0000"/>
                </a:solidFill>
                <a:effectLst>
                  <a:outerShdw blurRad="38100" dist="38100" dir="2700000" algn="tl">
                    <a:srgbClr val="000000">
                      <a:alpha val="43137"/>
                    </a:srgbClr>
                  </a:outerShdw>
                </a:effectLst>
              </a:rPr>
              <a:t>pitu</a:t>
            </a:r>
            <a:r>
              <a:rPr lang="es-ES" sz="4000" u="sng" cap="all" dirty="0">
                <a:solidFill>
                  <a:srgbClr val="FF0000"/>
                </a:solidFill>
                <a:effectLst>
                  <a:outerShdw blurRad="38100" dist="38100" dir="2700000" algn="tl">
                    <a:srgbClr val="000000">
                      <a:alpha val="43137"/>
                    </a:srgbClr>
                  </a:outerShdw>
                </a:effectLst>
              </a:rPr>
              <a:t> rojo y blanco</a:t>
            </a:r>
          </a:p>
        </p:txBody>
      </p:sp>
      <p:pic>
        <p:nvPicPr>
          <p:cNvPr id="5" name="Imagen 4"/>
          <p:cNvPicPr>
            <a:picLocks noChangeAspect="1"/>
          </p:cNvPicPr>
          <p:nvPr/>
        </p:nvPicPr>
        <p:blipFill>
          <a:blip r:embed="rId2"/>
          <a:stretch>
            <a:fillRect/>
          </a:stretch>
        </p:blipFill>
        <p:spPr>
          <a:xfrm>
            <a:off x="0" y="64655"/>
            <a:ext cx="2863968" cy="2743200"/>
          </a:xfrm>
          <a:prstGeom prst="rect">
            <a:avLst/>
          </a:prstGeom>
        </p:spPr>
      </p:pic>
    </p:spTree>
    <p:extLst>
      <p:ext uri="{BB962C8B-B14F-4D97-AF65-F5344CB8AC3E}">
        <p14:creationId xmlns:p14="http://schemas.microsoft.com/office/powerpoint/2010/main" val="97494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71457" y="474837"/>
            <a:ext cx="4978400" cy="769441"/>
          </a:xfrm>
          <a:prstGeom prst="rect">
            <a:avLst/>
          </a:prstGeom>
          <a:noFill/>
        </p:spPr>
        <p:txBody>
          <a:bodyPr wrap="square" rtlCol="0">
            <a:spAutoFit/>
          </a:bodyPr>
          <a:lstStyle/>
          <a:p>
            <a:pPr algn="ctr"/>
            <a:r>
              <a:rPr lang="es-ES" sz="4400" u="sng" cap="all" dirty="0">
                <a:solidFill>
                  <a:srgbClr val="FF0000"/>
                </a:solidFill>
                <a:effectLst>
                  <a:outerShdw blurRad="38100" dist="38100" dir="2700000" algn="tl">
                    <a:srgbClr val="000000">
                      <a:alpha val="43137"/>
                    </a:srgbClr>
                  </a:outerShdw>
                </a:effectLst>
              </a:rPr>
              <a:t>Crema Cabrales</a:t>
            </a:r>
          </a:p>
        </p:txBody>
      </p:sp>
      <p:pic>
        <p:nvPicPr>
          <p:cNvPr id="3" name="Imagen 2"/>
          <p:cNvPicPr>
            <a:picLocks noChangeAspect="1"/>
          </p:cNvPicPr>
          <p:nvPr/>
        </p:nvPicPr>
        <p:blipFill>
          <a:blip r:embed="rId2"/>
          <a:stretch>
            <a:fillRect/>
          </a:stretch>
        </p:blipFill>
        <p:spPr>
          <a:xfrm>
            <a:off x="81685" y="93231"/>
            <a:ext cx="3049442" cy="2954927"/>
          </a:xfrm>
          <a:prstGeom prst="rect">
            <a:avLst/>
          </a:prstGeom>
        </p:spPr>
      </p:pic>
      <p:sp>
        <p:nvSpPr>
          <p:cNvPr id="4" name="Rectángulo 3"/>
          <p:cNvSpPr/>
          <p:nvPr/>
        </p:nvSpPr>
        <p:spPr>
          <a:xfrm>
            <a:off x="4188691" y="3482385"/>
            <a:ext cx="4572000" cy="2308324"/>
          </a:xfrm>
          <a:prstGeom prst="rect">
            <a:avLst/>
          </a:prstGeom>
        </p:spPr>
        <p:txBody>
          <a:bodyPr>
            <a:spAutoFit/>
          </a:bodyPr>
          <a:lstStyle/>
          <a:p>
            <a:pPr algn="r"/>
            <a:r>
              <a:rPr lang="es-ES" sz="3600" dirty="0">
                <a:effectLst>
                  <a:outerShdw blurRad="38100" dist="38100" dir="2700000" algn="tl">
                    <a:srgbClr val="000000">
                      <a:alpha val="43137"/>
                    </a:srgbClr>
                  </a:outerShdw>
                </a:effectLst>
              </a:rPr>
              <a:t>Crema para untar de suave queso cabrales mezclado con sidra natural asturiana.</a:t>
            </a:r>
          </a:p>
        </p:txBody>
      </p:sp>
      <p:sp>
        <p:nvSpPr>
          <p:cNvPr id="5" name="CuadroTexto 4"/>
          <p:cNvSpPr txBox="1"/>
          <p:nvPr/>
        </p:nvSpPr>
        <p:spPr>
          <a:xfrm>
            <a:off x="3620655" y="2032000"/>
            <a:ext cx="2406074" cy="707886"/>
          </a:xfrm>
          <a:prstGeom prst="rect">
            <a:avLst/>
          </a:prstGeom>
          <a:noFill/>
        </p:spPr>
        <p:txBody>
          <a:bodyPr wrap="square" rtlCol="0">
            <a:spAutoFit/>
          </a:bodyPr>
          <a:lstStyle/>
          <a:p>
            <a:r>
              <a:rPr lang="es-ES" sz="3600" dirty="0"/>
              <a:t>Ref.: </a:t>
            </a:r>
            <a:r>
              <a:rPr lang="es-ES" sz="4000" dirty="0">
                <a:solidFill>
                  <a:srgbClr val="FF0000"/>
                </a:solidFill>
                <a:effectLst>
                  <a:outerShdw blurRad="38100" dist="38100" dir="2700000" algn="tl">
                    <a:srgbClr val="000000">
                      <a:alpha val="43137"/>
                    </a:srgbClr>
                  </a:outerShdw>
                </a:effectLst>
              </a:rPr>
              <a:t>8</a:t>
            </a:r>
          </a:p>
        </p:txBody>
      </p:sp>
      <p:sp>
        <p:nvSpPr>
          <p:cNvPr id="6" name="CuadroTexto 5"/>
          <p:cNvSpPr txBox="1"/>
          <p:nvPr/>
        </p:nvSpPr>
        <p:spPr>
          <a:xfrm>
            <a:off x="507279" y="4313382"/>
            <a:ext cx="3094182" cy="707886"/>
          </a:xfrm>
          <a:prstGeom prst="rect">
            <a:avLst/>
          </a:prstGeom>
          <a:noFill/>
        </p:spPr>
        <p:txBody>
          <a:bodyPr wrap="square" rtlCol="0">
            <a:spAutoFit/>
          </a:bodyPr>
          <a:lstStyle/>
          <a:p>
            <a:r>
              <a:rPr lang="es-ES" sz="4000" dirty="0">
                <a:effectLst>
                  <a:outerShdw blurRad="38100" dist="38100" dir="2700000" algn="tl">
                    <a:srgbClr val="000000">
                      <a:alpha val="43137"/>
                    </a:srgbClr>
                  </a:outerShdw>
                </a:effectLst>
              </a:rPr>
              <a:t>1ud.:</a:t>
            </a:r>
            <a:r>
              <a:rPr lang="es-ES" sz="4000" dirty="0">
                <a:solidFill>
                  <a:srgbClr val="FF0000"/>
                </a:solidFill>
                <a:effectLst>
                  <a:outerShdw blurRad="38100" dist="38100" dir="2700000" algn="tl">
                    <a:srgbClr val="000000">
                      <a:alpha val="43137"/>
                    </a:srgbClr>
                  </a:outerShdw>
                </a:effectLst>
              </a:rPr>
              <a:t>3,80€</a:t>
            </a:r>
          </a:p>
        </p:txBody>
      </p:sp>
    </p:spTree>
    <p:extLst>
      <p:ext uri="{BB962C8B-B14F-4D97-AF65-F5344CB8AC3E}">
        <p14:creationId xmlns:p14="http://schemas.microsoft.com/office/powerpoint/2010/main" val="41573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66982" y="1847273"/>
            <a:ext cx="6844145" cy="1323439"/>
          </a:xfrm>
          <a:prstGeom prst="rect">
            <a:avLst/>
          </a:prstGeom>
          <a:noFill/>
        </p:spPr>
        <p:txBody>
          <a:bodyPr wrap="square" rtlCol="0">
            <a:spAutoFit/>
          </a:bodyPr>
          <a:lstStyle/>
          <a:p>
            <a:r>
              <a:rPr lang="es-ES" sz="8000" u="sng" dirty="0">
                <a:solidFill>
                  <a:srgbClr val="FF0000"/>
                </a:solidFill>
              </a:rPr>
              <a:t>MERMELADAS</a:t>
            </a:r>
          </a:p>
        </p:txBody>
      </p:sp>
      <p:sp>
        <p:nvSpPr>
          <p:cNvPr id="3" name="Flecha abajo 2"/>
          <p:cNvSpPr/>
          <p:nvPr/>
        </p:nvSpPr>
        <p:spPr>
          <a:xfrm>
            <a:off x="2087418" y="3417455"/>
            <a:ext cx="835614" cy="1699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bajo 4"/>
          <p:cNvSpPr/>
          <p:nvPr/>
        </p:nvSpPr>
        <p:spPr>
          <a:xfrm>
            <a:off x="3514436" y="3417455"/>
            <a:ext cx="835614" cy="1699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bajo 5"/>
          <p:cNvSpPr/>
          <p:nvPr/>
        </p:nvSpPr>
        <p:spPr>
          <a:xfrm>
            <a:off x="4941454" y="3417455"/>
            <a:ext cx="835614" cy="1699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bajo 6"/>
          <p:cNvSpPr/>
          <p:nvPr/>
        </p:nvSpPr>
        <p:spPr>
          <a:xfrm>
            <a:off x="6368472" y="3417455"/>
            <a:ext cx="835614" cy="1699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6611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02" y="120075"/>
            <a:ext cx="2308834" cy="2421814"/>
          </a:xfrm>
          <a:prstGeom prst="rect">
            <a:avLst/>
          </a:prstGeom>
        </p:spPr>
      </p:pic>
      <p:sp>
        <p:nvSpPr>
          <p:cNvPr id="6" name="CuadroTexto 5"/>
          <p:cNvSpPr txBox="1"/>
          <p:nvPr/>
        </p:nvSpPr>
        <p:spPr>
          <a:xfrm>
            <a:off x="2869127" y="321322"/>
            <a:ext cx="5802063" cy="2677656"/>
          </a:xfrm>
          <a:prstGeom prst="rect">
            <a:avLst/>
          </a:prstGeom>
          <a:noFill/>
        </p:spPr>
        <p:txBody>
          <a:bodyPr wrap="square" rtlCol="0">
            <a:spAutoFit/>
          </a:bodyPr>
          <a:lstStyle/>
          <a:p>
            <a:pPr algn="ctr"/>
            <a:r>
              <a:rPr lang="es-ES" sz="4000" u="sng" cap="all" dirty="0">
                <a:solidFill>
                  <a:srgbClr val="FF0000"/>
                </a:solidFill>
                <a:latin typeface="+mj-lt"/>
              </a:rPr>
              <a:t>Mermelada de compota de manzana</a:t>
            </a:r>
          </a:p>
          <a:p>
            <a:pPr algn="ctr"/>
            <a:endParaRPr lang="es-ES" sz="3000" dirty="0">
              <a:solidFill>
                <a:srgbClr val="FF0000"/>
              </a:solidFill>
              <a:latin typeface="Algerian" panose="04020705040A02060702" pitchFamily="82" charset="0"/>
            </a:endParaRPr>
          </a:p>
          <a:p>
            <a:r>
              <a:rPr lang="es-ES" dirty="0">
                <a:solidFill>
                  <a:srgbClr val="FF0000"/>
                </a:solidFill>
              </a:rPr>
              <a:t> </a:t>
            </a:r>
            <a:r>
              <a:rPr lang="es-ES" sz="3600" dirty="0"/>
              <a:t>Ref.: </a:t>
            </a:r>
            <a:r>
              <a:rPr lang="es-ES" sz="4000" dirty="0">
                <a:solidFill>
                  <a:srgbClr val="FF0000"/>
                </a:solidFill>
              </a:rPr>
              <a:t>9</a:t>
            </a:r>
          </a:p>
          <a:p>
            <a:r>
              <a:rPr lang="es-ES" dirty="0">
                <a:solidFill>
                  <a:schemeClr val="bg1"/>
                </a:solidFill>
              </a:rPr>
              <a:t> </a:t>
            </a:r>
            <a:endParaRPr lang="es-ES" dirty="0"/>
          </a:p>
        </p:txBody>
      </p:sp>
      <p:sp>
        <p:nvSpPr>
          <p:cNvPr id="2" name="Rectángulo 1"/>
          <p:cNvSpPr/>
          <p:nvPr/>
        </p:nvSpPr>
        <p:spPr>
          <a:xfrm>
            <a:off x="348576" y="4392826"/>
            <a:ext cx="3141599" cy="707886"/>
          </a:xfrm>
          <a:prstGeom prst="rect">
            <a:avLst/>
          </a:prstGeom>
        </p:spPr>
        <p:txBody>
          <a:bodyPr wrap="square">
            <a:spAutoFit/>
          </a:bodyPr>
          <a:lstStyle/>
          <a:p>
            <a:r>
              <a:rPr lang="es-ES" sz="4000" dirty="0"/>
              <a:t>275 </a:t>
            </a:r>
            <a:r>
              <a:rPr lang="es-ES" sz="4000" dirty="0" err="1"/>
              <a:t>grs</a:t>
            </a:r>
            <a:r>
              <a:rPr lang="es-ES" sz="4000" dirty="0"/>
              <a:t>:</a:t>
            </a:r>
            <a:r>
              <a:rPr lang="es-ES" dirty="0"/>
              <a:t> </a:t>
            </a:r>
            <a:r>
              <a:rPr lang="es-ES" sz="4000" dirty="0" smtClean="0">
                <a:solidFill>
                  <a:srgbClr val="FF0000"/>
                </a:solidFill>
              </a:rPr>
              <a:t>2,25€</a:t>
            </a:r>
            <a:endParaRPr lang="es-ES" sz="4000" dirty="0">
              <a:solidFill>
                <a:srgbClr val="FF0000"/>
              </a:solidFill>
            </a:endParaRPr>
          </a:p>
        </p:txBody>
      </p:sp>
      <p:sp>
        <p:nvSpPr>
          <p:cNvPr id="3" name="CuadroTexto 2"/>
          <p:cNvSpPr txBox="1"/>
          <p:nvPr/>
        </p:nvSpPr>
        <p:spPr>
          <a:xfrm>
            <a:off x="3580327" y="3284113"/>
            <a:ext cx="4700788" cy="1938992"/>
          </a:xfrm>
          <a:prstGeom prst="rect">
            <a:avLst/>
          </a:prstGeom>
          <a:noFill/>
        </p:spPr>
        <p:txBody>
          <a:bodyPr wrap="square" rtlCol="0">
            <a:spAutoFit/>
          </a:bodyPr>
          <a:lstStyle/>
          <a:p>
            <a:pPr algn="r"/>
            <a:r>
              <a:rPr lang="es-ES" dirty="0" smtClean="0"/>
              <a:t> </a:t>
            </a:r>
            <a:r>
              <a:rPr lang="es-ES" sz="3000" dirty="0" smtClean="0">
                <a:effectLst>
                  <a:outerShdw blurRad="38100" dist="38100" dir="2700000" algn="tl">
                    <a:srgbClr val="000000">
                      <a:alpha val="43137"/>
                    </a:srgbClr>
                  </a:outerShdw>
                </a:effectLst>
              </a:rPr>
              <a:t>Mermelada elaborada en Asturias de forma artesanal con fruta 100% natural, sin conservantes ni colorantes.</a:t>
            </a:r>
            <a:endParaRPr lang="es-E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176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01" y="96277"/>
            <a:ext cx="2687526" cy="2687526"/>
          </a:xfrm>
          <a:prstGeom prst="rect">
            <a:avLst/>
          </a:prstGeom>
        </p:spPr>
      </p:pic>
      <p:sp>
        <p:nvSpPr>
          <p:cNvPr id="4" name="CuadroTexto 3"/>
          <p:cNvSpPr txBox="1"/>
          <p:nvPr/>
        </p:nvSpPr>
        <p:spPr>
          <a:xfrm>
            <a:off x="3546764" y="197877"/>
            <a:ext cx="5229409" cy="2062103"/>
          </a:xfrm>
          <a:prstGeom prst="rect">
            <a:avLst/>
          </a:prstGeom>
          <a:noFill/>
        </p:spPr>
        <p:txBody>
          <a:bodyPr wrap="square" rtlCol="0">
            <a:spAutoFit/>
          </a:bodyPr>
          <a:lstStyle/>
          <a:p>
            <a:pPr algn="ctr"/>
            <a:r>
              <a:rPr lang="es-ES" sz="4000" u="sng" cap="all" dirty="0">
                <a:solidFill>
                  <a:srgbClr val="FF0000"/>
                </a:solidFill>
                <a:latin typeface="+mj-lt"/>
              </a:rPr>
              <a:t>Mermelada de higo</a:t>
            </a:r>
          </a:p>
          <a:p>
            <a:pPr algn="ctr"/>
            <a:endParaRPr lang="es-ES" sz="3000" dirty="0">
              <a:solidFill>
                <a:srgbClr val="FF0000"/>
              </a:solidFill>
              <a:latin typeface="Algerian" panose="04020705040A02060702" pitchFamily="82" charset="0"/>
            </a:endParaRPr>
          </a:p>
          <a:p>
            <a:r>
              <a:rPr lang="es-ES" dirty="0">
                <a:solidFill>
                  <a:srgbClr val="FF0000"/>
                </a:solidFill>
              </a:rPr>
              <a:t> </a:t>
            </a:r>
            <a:r>
              <a:rPr lang="es-ES" sz="3600" dirty="0"/>
              <a:t>Ref.: </a:t>
            </a:r>
            <a:r>
              <a:rPr lang="es-ES" sz="4000" dirty="0">
                <a:solidFill>
                  <a:srgbClr val="FF0000"/>
                </a:solidFill>
              </a:rPr>
              <a:t>10</a:t>
            </a:r>
          </a:p>
          <a:p>
            <a:endParaRPr lang="es-ES" dirty="0">
              <a:solidFill>
                <a:schemeClr val="bg1"/>
              </a:solidFill>
            </a:endParaRPr>
          </a:p>
        </p:txBody>
      </p:sp>
      <p:sp>
        <p:nvSpPr>
          <p:cNvPr id="3" name="Rectángulo 2"/>
          <p:cNvSpPr/>
          <p:nvPr/>
        </p:nvSpPr>
        <p:spPr>
          <a:xfrm>
            <a:off x="312150" y="4317412"/>
            <a:ext cx="3234614" cy="984885"/>
          </a:xfrm>
          <a:prstGeom prst="rect">
            <a:avLst/>
          </a:prstGeom>
        </p:spPr>
        <p:txBody>
          <a:bodyPr wrap="square">
            <a:spAutoFit/>
          </a:bodyPr>
          <a:lstStyle/>
          <a:p>
            <a:r>
              <a:rPr lang="es-ES" dirty="0">
                <a:solidFill>
                  <a:schemeClr val="bg1"/>
                </a:solidFill>
              </a:rPr>
              <a:t> </a:t>
            </a:r>
            <a:endParaRPr lang="es-ES" dirty="0">
              <a:solidFill>
                <a:srgbClr val="00B050"/>
              </a:solidFill>
            </a:endParaRPr>
          </a:p>
          <a:p>
            <a:r>
              <a:rPr lang="es-ES" sz="2400" dirty="0">
                <a:solidFill>
                  <a:srgbClr val="00B050"/>
                </a:solidFill>
              </a:rPr>
              <a:t> </a:t>
            </a:r>
            <a:r>
              <a:rPr lang="es-ES" sz="4000" dirty="0"/>
              <a:t>275 </a:t>
            </a:r>
            <a:r>
              <a:rPr lang="es-ES" sz="4000" dirty="0" err="1"/>
              <a:t>grs</a:t>
            </a:r>
            <a:r>
              <a:rPr lang="es-ES" sz="4000" dirty="0"/>
              <a:t>.:</a:t>
            </a:r>
            <a:r>
              <a:rPr lang="es-ES" sz="4000" dirty="0">
                <a:solidFill>
                  <a:srgbClr val="7030A0"/>
                </a:solidFill>
              </a:rPr>
              <a:t> </a:t>
            </a:r>
            <a:r>
              <a:rPr lang="es-ES" sz="4000" dirty="0" smtClean="0">
                <a:solidFill>
                  <a:srgbClr val="FF0000"/>
                </a:solidFill>
              </a:rPr>
              <a:t>2,25€</a:t>
            </a:r>
            <a:endParaRPr lang="es-ES" sz="4000" dirty="0">
              <a:solidFill>
                <a:srgbClr val="FF0000"/>
              </a:solidFill>
            </a:endParaRPr>
          </a:p>
        </p:txBody>
      </p:sp>
      <p:sp>
        <p:nvSpPr>
          <p:cNvPr id="5" name="Rectángulo 4"/>
          <p:cNvSpPr/>
          <p:nvPr/>
        </p:nvSpPr>
        <p:spPr>
          <a:xfrm>
            <a:off x="3875468" y="3006277"/>
            <a:ext cx="4572000" cy="1938992"/>
          </a:xfrm>
          <a:prstGeom prst="rect">
            <a:avLst/>
          </a:prstGeom>
        </p:spPr>
        <p:txBody>
          <a:bodyPr>
            <a:spAutoFit/>
          </a:bodyPr>
          <a:lstStyle/>
          <a:p>
            <a:pPr algn="r"/>
            <a:r>
              <a:rPr lang="es-ES" dirty="0"/>
              <a:t> </a:t>
            </a:r>
            <a:r>
              <a:rPr lang="es-ES" sz="3000" dirty="0">
                <a:effectLst>
                  <a:outerShdw blurRad="38100" dist="38100" dir="2700000" algn="tl">
                    <a:srgbClr val="000000">
                      <a:alpha val="43137"/>
                    </a:srgbClr>
                  </a:outerShdw>
                </a:effectLst>
              </a:rPr>
              <a:t>Mermelada elaborada en Asturias de forma artesanal con fruta 100% natural, sin conservantes ni colorantes.</a:t>
            </a:r>
            <a:endParaRPr lang="es-E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177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8" y="68568"/>
            <a:ext cx="2207233" cy="2776632"/>
          </a:xfrm>
          <a:prstGeom prst="rect">
            <a:avLst/>
          </a:prstGeom>
        </p:spPr>
      </p:pic>
      <p:sp>
        <p:nvSpPr>
          <p:cNvPr id="3" name="CuadroTexto 2"/>
          <p:cNvSpPr txBox="1"/>
          <p:nvPr/>
        </p:nvSpPr>
        <p:spPr>
          <a:xfrm>
            <a:off x="2937163" y="302259"/>
            <a:ext cx="5541819" cy="2708434"/>
          </a:xfrm>
          <a:prstGeom prst="rect">
            <a:avLst/>
          </a:prstGeom>
          <a:noFill/>
        </p:spPr>
        <p:txBody>
          <a:bodyPr wrap="square" rtlCol="0">
            <a:spAutoFit/>
          </a:bodyPr>
          <a:lstStyle/>
          <a:p>
            <a:pPr algn="ctr"/>
            <a:r>
              <a:rPr lang="es-ES" sz="4000" u="sng" cap="all" dirty="0">
                <a:solidFill>
                  <a:srgbClr val="FF0000"/>
                </a:solidFill>
                <a:latin typeface="+mj-lt"/>
              </a:rPr>
              <a:t>Mermelada de manzana sin azúcar</a:t>
            </a:r>
          </a:p>
          <a:p>
            <a:pPr algn="ctr"/>
            <a:endParaRPr lang="es-ES" sz="3000" dirty="0">
              <a:solidFill>
                <a:srgbClr val="FF0000"/>
              </a:solidFill>
              <a:latin typeface="Algerian" panose="04020705040A02060702" pitchFamily="82" charset="0"/>
            </a:endParaRPr>
          </a:p>
          <a:p>
            <a:r>
              <a:rPr lang="es-ES" dirty="0">
                <a:solidFill>
                  <a:srgbClr val="FF0000"/>
                </a:solidFill>
              </a:rPr>
              <a:t> </a:t>
            </a:r>
            <a:r>
              <a:rPr lang="es-ES" sz="3600" dirty="0"/>
              <a:t>Ref.: </a:t>
            </a:r>
            <a:r>
              <a:rPr lang="es-ES" sz="4000" dirty="0">
                <a:solidFill>
                  <a:srgbClr val="FF0000"/>
                </a:solidFill>
              </a:rPr>
              <a:t>11</a:t>
            </a:r>
          </a:p>
          <a:p>
            <a:endParaRPr lang="es-ES" dirty="0">
              <a:solidFill>
                <a:schemeClr val="bg1"/>
              </a:solidFill>
            </a:endParaRPr>
          </a:p>
          <a:p>
            <a:endParaRPr lang="es-ES" sz="200" dirty="0">
              <a:solidFill>
                <a:srgbClr val="00B050"/>
              </a:solidFill>
            </a:endParaRPr>
          </a:p>
        </p:txBody>
      </p:sp>
      <p:sp>
        <p:nvSpPr>
          <p:cNvPr id="4" name="Rectángulo 3"/>
          <p:cNvSpPr/>
          <p:nvPr/>
        </p:nvSpPr>
        <p:spPr>
          <a:xfrm>
            <a:off x="307920" y="4351080"/>
            <a:ext cx="3109142" cy="984885"/>
          </a:xfrm>
          <a:prstGeom prst="rect">
            <a:avLst/>
          </a:prstGeom>
        </p:spPr>
        <p:txBody>
          <a:bodyPr wrap="square">
            <a:spAutoFit/>
          </a:bodyPr>
          <a:lstStyle/>
          <a:p>
            <a:r>
              <a:rPr lang="es-ES" dirty="0">
                <a:solidFill>
                  <a:schemeClr val="bg1"/>
                </a:solidFill>
              </a:rPr>
              <a:t> </a:t>
            </a:r>
            <a:endParaRPr lang="es-ES" dirty="0">
              <a:solidFill>
                <a:srgbClr val="00B050"/>
              </a:solidFill>
            </a:endParaRPr>
          </a:p>
          <a:p>
            <a:r>
              <a:rPr lang="es-ES" sz="4000" dirty="0"/>
              <a:t>275grs.: </a:t>
            </a:r>
            <a:r>
              <a:rPr lang="es-ES" sz="4000" dirty="0" smtClean="0">
                <a:solidFill>
                  <a:srgbClr val="FF0000"/>
                </a:solidFill>
              </a:rPr>
              <a:t>2,25€</a:t>
            </a:r>
            <a:endParaRPr lang="es-ES" sz="4000" dirty="0">
              <a:solidFill>
                <a:srgbClr val="FF0000"/>
              </a:solidFill>
            </a:endParaRPr>
          </a:p>
        </p:txBody>
      </p:sp>
      <p:sp>
        <p:nvSpPr>
          <p:cNvPr id="5" name="Rectángulo 4"/>
          <p:cNvSpPr/>
          <p:nvPr/>
        </p:nvSpPr>
        <p:spPr>
          <a:xfrm>
            <a:off x="3906982" y="3178568"/>
            <a:ext cx="4572000" cy="1938992"/>
          </a:xfrm>
          <a:prstGeom prst="rect">
            <a:avLst/>
          </a:prstGeom>
        </p:spPr>
        <p:txBody>
          <a:bodyPr>
            <a:spAutoFit/>
          </a:bodyPr>
          <a:lstStyle/>
          <a:p>
            <a:pPr algn="r"/>
            <a:r>
              <a:rPr lang="es-ES" dirty="0"/>
              <a:t> </a:t>
            </a:r>
            <a:r>
              <a:rPr lang="es-ES" sz="3000" dirty="0">
                <a:effectLst>
                  <a:outerShdw blurRad="38100" dist="38100" dir="2700000" algn="tl">
                    <a:srgbClr val="000000">
                      <a:alpha val="43137"/>
                    </a:srgbClr>
                  </a:outerShdw>
                </a:effectLst>
              </a:rPr>
              <a:t>Mermelada elaborada en Asturias de forma artesanal con fruta 100% natural, sin conservantes ni colorantes.</a:t>
            </a:r>
            <a:endParaRPr lang="es-E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832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6" y="73892"/>
            <a:ext cx="2863017" cy="2863017"/>
          </a:xfrm>
          <a:prstGeom prst="rect">
            <a:avLst/>
          </a:prstGeom>
        </p:spPr>
      </p:pic>
      <p:sp>
        <p:nvSpPr>
          <p:cNvPr id="5" name="CuadroTexto 4"/>
          <p:cNvSpPr txBox="1"/>
          <p:nvPr/>
        </p:nvSpPr>
        <p:spPr>
          <a:xfrm>
            <a:off x="3445164" y="332656"/>
            <a:ext cx="5504871" cy="3077766"/>
          </a:xfrm>
          <a:prstGeom prst="rect">
            <a:avLst/>
          </a:prstGeom>
          <a:noFill/>
        </p:spPr>
        <p:txBody>
          <a:bodyPr wrap="square" rtlCol="0">
            <a:spAutoFit/>
          </a:bodyPr>
          <a:lstStyle/>
          <a:p>
            <a:pPr algn="ctr"/>
            <a:r>
              <a:rPr lang="es-ES" sz="4400" u="sng" cap="all" dirty="0">
                <a:solidFill>
                  <a:srgbClr val="FF0000"/>
                </a:solidFill>
                <a:latin typeface="+mj-lt"/>
              </a:rPr>
              <a:t>Mermelada de ciruela sin azúcar</a:t>
            </a:r>
          </a:p>
          <a:p>
            <a:pPr algn="ctr"/>
            <a:endParaRPr lang="es-ES" sz="3000" dirty="0">
              <a:solidFill>
                <a:srgbClr val="FF0000"/>
              </a:solidFill>
              <a:latin typeface="Algerian" panose="04020705040A02060702" pitchFamily="82" charset="0"/>
            </a:endParaRPr>
          </a:p>
          <a:p>
            <a:r>
              <a:rPr lang="es-ES" sz="3600" dirty="0"/>
              <a:t>Ref.: </a:t>
            </a:r>
            <a:r>
              <a:rPr lang="es-ES" sz="4000" dirty="0">
                <a:solidFill>
                  <a:srgbClr val="FF0000"/>
                </a:solidFill>
              </a:rPr>
              <a:t>12</a:t>
            </a:r>
          </a:p>
          <a:p>
            <a:endParaRPr lang="es-ES" dirty="0">
              <a:solidFill>
                <a:schemeClr val="bg1"/>
              </a:solidFill>
            </a:endParaRPr>
          </a:p>
          <a:p>
            <a:r>
              <a:rPr lang="es-ES" dirty="0">
                <a:solidFill>
                  <a:schemeClr val="bg1"/>
                </a:solidFill>
              </a:rPr>
              <a:t> </a:t>
            </a:r>
            <a:endParaRPr lang="es-ES" dirty="0">
              <a:solidFill>
                <a:srgbClr val="00B050"/>
              </a:solidFill>
            </a:endParaRPr>
          </a:p>
        </p:txBody>
      </p:sp>
      <p:sp>
        <p:nvSpPr>
          <p:cNvPr id="3" name="Rectángulo 2"/>
          <p:cNvSpPr/>
          <p:nvPr/>
        </p:nvSpPr>
        <p:spPr>
          <a:xfrm>
            <a:off x="318655" y="4583346"/>
            <a:ext cx="3126509" cy="707886"/>
          </a:xfrm>
          <a:prstGeom prst="rect">
            <a:avLst/>
          </a:prstGeom>
        </p:spPr>
        <p:txBody>
          <a:bodyPr wrap="square">
            <a:spAutoFit/>
          </a:bodyPr>
          <a:lstStyle/>
          <a:p>
            <a:r>
              <a:rPr lang="es-ES" sz="4000" dirty="0"/>
              <a:t>275grs.:</a:t>
            </a:r>
            <a:r>
              <a:rPr lang="es-ES" sz="4000" dirty="0">
                <a:solidFill>
                  <a:srgbClr val="7030A0"/>
                </a:solidFill>
              </a:rPr>
              <a:t> </a:t>
            </a:r>
            <a:r>
              <a:rPr lang="es-ES" sz="4000" dirty="0" smtClean="0">
                <a:solidFill>
                  <a:srgbClr val="FF0000"/>
                </a:solidFill>
              </a:rPr>
              <a:t>2,25€</a:t>
            </a:r>
            <a:endParaRPr lang="es-ES" sz="4000" dirty="0">
              <a:solidFill>
                <a:srgbClr val="FF0000"/>
              </a:solidFill>
            </a:endParaRPr>
          </a:p>
        </p:txBody>
      </p:sp>
      <p:sp>
        <p:nvSpPr>
          <p:cNvPr id="4" name="Rectángulo 3"/>
          <p:cNvSpPr/>
          <p:nvPr/>
        </p:nvSpPr>
        <p:spPr>
          <a:xfrm>
            <a:off x="3445164" y="3410422"/>
            <a:ext cx="4964740" cy="1938992"/>
          </a:xfrm>
          <a:prstGeom prst="rect">
            <a:avLst/>
          </a:prstGeom>
        </p:spPr>
        <p:txBody>
          <a:bodyPr wrap="square">
            <a:spAutoFit/>
          </a:bodyPr>
          <a:lstStyle/>
          <a:p>
            <a:pPr algn="r"/>
            <a:r>
              <a:rPr lang="es-ES" dirty="0"/>
              <a:t> </a:t>
            </a:r>
            <a:r>
              <a:rPr lang="es-ES" sz="3000" dirty="0">
                <a:effectLst>
                  <a:outerShdw blurRad="38100" dist="38100" dir="2700000" algn="tl">
                    <a:srgbClr val="000000">
                      <a:alpha val="43137"/>
                    </a:srgbClr>
                  </a:outerShdw>
                </a:effectLst>
              </a:rPr>
              <a:t>Mermelada elaborada en Asturias de forma artesanal con fruta 100% natural, sin conservantes ni colorantes.</a:t>
            </a:r>
            <a:endParaRPr lang="es-E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526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91127" y="146180"/>
            <a:ext cx="8432800" cy="769441"/>
          </a:xfrm>
          <a:prstGeom prst="rect">
            <a:avLst/>
          </a:prstGeom>
          <a:noFill/>
        </p:spPr>
        <p:txBody>
          <a:bodyPr wrap="square" rtlCol="0">
            <a:spAutoFit/>
          </a:bodyPr>
          <a:lstStyle/>
          <a:p>
            <a:r>
              <a:rPr lang="es-ES" sz="4400" u="sng" dirty="0">
                <a:solidFill>
                  <a:srgbClr val="FF0000"/>
                </a:solidFill>
                <a:effectLst>
                  <a:outerShdw blurRad="38100" dist="38100" dir="2700000" algn="tl">
                    <a:srgbClr val="000000">
                      <a:alpha val="43137"/>
                    </a:srgbClr>
                  </a:outerShdw>
                </a:effectLst>
              </a:rPr>
              <a:t>MÁS SABORES DE MERMELADA</a:t>
            </a:r>
          </a:p>
        </p:txBody>
      </p:sp>
      <p:sp>
        <p:nvSpPr>
          <p:cNvPr id="3" name="Rectángulo 2"/>
          <p:cNvSpPr/>
          <p:nvPr/>
        </p:nvSpPr>
        <p:spPr>
          <a:xfrm>
            <a:off x="295564" y="530901"/>
            <a:ext cx="9023927" cy="6001643"/>
          </a:xfrm>
          <a:prstGeom prst="rect">
            <a:avLst/>
          </a:prstGeom>
        </p:spPr>
        <p:txBody>
          <a:bodyPr wrap="square">
            <a:spAutoFit/>
          </a:bodyPr>
          <a:lstStyle/>
          <a:p>
            <a:endParaRPr lang="es-ES" sz="2400" dirty="0">
              <a:effectLst>
                <a:outerShdw blurRad="38100" dist="38100" dir="2700000" algn="tl">
                  <a:srgbClr val="000000">
                    <a:alpha val="43137"/>
                  </a:srgbClr>
                </a:outerShdw>
              </a:effectLst>
            </a:endParaRPr>
          </a:p>
          <a:p>
            <a:endParaRPr lang="es-ES" sz="2400" dirty="0">
              <a:effectLst>
                <a:outerShdw blurRad="38100" dist="38100" dir="2700000" algn="tl">
                  <a:srgbClr val="000000">
                    <a:alpha val="43137"/>
                  </a:srgbClr>
                </a:outerShdw>
              </a:effectLst>
            </a:endParaRPr>
          </a:p>
          <a:p>
            <a:r>
              <a:rPr lang="es-ES" sz="2400" u="sng" dirty="0">
                <a:effectLst>
                  <a:outerShdw blurRad="38100" dist="38100" dir="2700000" algn="tl">
                    <a:srgbClr val="000000">
                      <a:alpha val="43137"/>
                    </a:srgbClr>
                  </a:outerShdw>
                </a:effectLst>
              </a:rPr>
              <a:t>LAS CLÁSICAS 275 g.</a:t>
            </a:r>
          </a:p>
          <a:p>
            <a:r>
              <a:rPr lang="es-ES" sz="2400" dirty="0">
                <a:effectLst>
                  <a:outerShdw blurRad="38100" dist="38100" dir="2700000" algn="tl">
                    <a:srgbClr val="000000">
                      <a:alpha val="43137"/>
                    </a:srgbClr>
                  </a:outerShdw>
                </a:effectLst>
              </a:rPr>
              <a:t> </a:t>
            </a:r>
          </a:p>
          <a:p>
            <a:r>
              <a:rPr lang="es-ES" sz="2400" dirty="0">
                <a:effectLst>
                  <a:outerShdw blurRad="38100" dist="38100" dir="2700000" algn="tl">
                    <a:srgbClr val="000000">
                      <a:alpha val="43137"/>
                    </a:srgbClr>
                  </a:outerShdw>
                </a:effectLst>
              </a:rPr>
              <a:t>de Pera</a:t>
            </a:r>
          </a:p>
          <a:p>
            <a:r>
              <a:rPr lang="es-ES" sz="2400" dirty="0">
                <a:effectLst>
                  <a:outerShdw blurRad="38100" dist="38100" dir="2700000" algn="tl">
                    <a:srgbClr val="000000">
                      <a:alpha val="43137"/>
                    </a:srgbClr>
                  </a:outerShdw>
                </a:effectLst>
              </a:rPr>
              <a:t> de Naranja amarga</a:t>
            </a:r>
          </a:p>
          <a:p>
            <a:r>
              <a:rPr lang="es-ES" sz="2400" dirty="0">
                <a:effectLst>
                  <a:outerShdw blurRad="38100" dist="38100" dir="2700000" algn="tl">
                    <a:srgbClr val="000000">
                      <a:alpha val="43137"/>
                    </a:srgbClr>
                  </a:outerShdw>
                </a:effectLst>
              </a:rPr>
              <a:t> de Naranja al Oporto</a:t>
            </a:r>
          </a:p>
          <a:p>
            <a:r>
              <a:rPr lang="es-ES" sz="2400" dirty="0">
                <a:effectLst>
                  <a:outerShdw blurRad="38100" dist="38100" dir="2700000" algn="tl">
                    <a:srgbClr val="000000">
                      <a:alpha val="43137"/>
                    </a:srgbClr>
                  </a:outerShdw>
                </a:effectLst>
              </a:rPr>
              <a:t> de Naranja</a:t>
            </a:r>
          </a:p>
          <a:p>
            <a:r>
              <a:rPr lang="es-ES" sz="2400" dirty="0">
                <a:effectLst>
                  <a:outerShdw blurRad="38100" dist="38100" dir="2700000" algn="tl">
                    <a:srgbClr val="000000">
                      <a:alpha val="43137"/>
                    </a:srgbClr>
                  </a:outerShdw>
                </a:effectLst>
              </a:rPr>
              <a:t> de Melocotón</a:t>
            </a:r>
          </a:p>
          <a:p>
            <a:r>
              <a:rPr lang="es-ES" sz="2400" dirty="0">
                <a:effectLst>
                  <a:outerShdw blurRad="38100" dist="38100" dir="2700000" algn="tl">
                    <a:srgbClr val="000000">
                      <a:alpha val="43137"/>
                    </a:srgbClr>
                  </a:outerShdw>
                </a:effectLst>
              </a:rPr>
              <a:t> de Manzana con frutas del bosque de Manzana </a:t>
            </a:r>
          </a:p>
          <a:p>
            <a:r>
              <a:rPr lang="es-ES" sz="2400" dirty="0">
                <a:effectLst>
                  <a:outerShdw blurRad="38100" dist="38100" dir="2700000" algn="tl">
                    <a:srgbClr val="000000">
                      <a:alpha val="43137"/>
                    </a:srgbClr>
                  </a:outerShdw>
                </a:effectLst>
              </a:rPr>
              <a:t>de Mandarina </a:t>
            </a:r>
          </a:p>
          <a:p>
            <a:r>
              <a:rPr lang="es-ES" sz="2400" dirty="0">
                <a:effectLst>
                  <a:outerShdw blurRad="38100" dist="38100" dir="2700000" algn="tl">
                    <a:srgbClr val="000000">
                      <a:alpha val="43137"/>
                    </a:srgbClr>
                  </a:outerShdw>
                </a:effectLst>
              </a:rPr>
              <a:t>de Kiwi </a:t>
            </a:r>
          </a:p>
          <a:p>
            <a:r>
              <a:rPr lang="es-ES" sz="2400" dirty="0">
                <a:effectLst>
                  <a:outerShdw blurRad="38100" dist="38100" dir="2700000" algn="tl">
                    <a:srgbClr val="000000">
                      <a:alpha val="43137"/>
                    </a:srgbClr>
                  </a:outerShdw>
                </a:effectLst>
              </a:rPr>
              <a:t>de Fresa </a:t>
            </a:r>
          </a:p>
          <a:p>
            <a:r>
              <a:rPr lang="es-ES" sz="2400" dirty="0">
                <a:effectLst>
                  <a:outerShdw blurRad="38100" dist="38100" dir="2700000" algn="tl">
                    <a:srgbClr val="000000">
                      <a:alpha val="43137"/>
                    </a:srgbClr>
                  </a:outerShdw>
                </a:effectLst>
              </a:rPr>
              <a:t>de Ciruela </a:t>
            </a:r>
          </a:p>
          <a:p>
            <a:r>
              <a:rPr lang="es-ES" sz="2400" dirty="0">
                <a:effectLst>
                  <a:outerShdw blurRad="38100" dist="38100" dir="2700000" algn="tl">
                    <a:srgbClr val="000000">
                      <a:alpha val="43137"/>
                    </a:srgbClr>
                  </a:outerShdw>
                </a:effectLst>
              </a:rPr>
              <a:t>de Albaricoque Compota Asturiana</a:t>
            </a:r>
          </a:p>
          <a:p>
            <a:endParaRPr lang="es-ES" sz="2400" dirty="0">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xmlns="" id="{00FDF6EB-887A-4B9B-87A5-D3EC902CE0C2}"/>
              </a:ext>
            </a:extLst>
          </p:cNvPr>
          <p:cNvSpPr/>
          <p:nvPr/>
        </p:nvSpPr>
        <p:spPr>
          <a:xfrm>
            <a:off x="5897217" y="1300342"/>
            <a:ext cx="2279374" cy="2308324"/>
          </a:xfrm>
          <a:prstGeom prst="rect">
            <a:avLst/>
          </a:prstGeom>
        </p:spPr>
        <p:txBody>
          <a:bodyPr wrap="square">
            <a:spAutoFit/>
          </a:bodyPr>
          <a:lstStyle/>
          <a:p>
            <a:r>
              <a:rPr lang="es-ES" sz="2400" u="sng" dirty="0"/>
              <a:t>SIN AZÚCAR </a:t>
            </a:r>
          </a:p>
          <a:p>
            <a:endParaRPr lang="es-ES" sz="2400" dirty="0">
              <a:effectLst>
                <a:outerShdw blurRad="38100" dist="38100" dir="2700000" algn="tl">
                  <a:srgbClr val="000000">
                    <a:alpha val="43137"/>
                  </a:srgbClr>
                </a:outerShdw>
              </a:effectLst>
            </a:endParaRPr>
          </a:p>
          <a:p>
            <a:r>
              <a:rPr lang="es-ES" sz="2400" dirty="0">
                <a:effectLst>
                  <a:outerShdw blurRad="38100" dist="38100" dir="2700000" algn="tl">
                    <a:srgbClr val="000000">
                      <a:alpha val="43137"/>
                    </a:srgbClr>
                  </a:outerShdw>
                </a:effectLst>
              </a:rPr>
              <a:t>De Arándano </a:t>
            </a:r>
          </a:p>
          <a:p>
            <a:r>
              <a:rPr lang="es-ES" sz="2400" dirty="0">
                <a:effectLst>
                  <a:outerShdw blurRad="38100" dist="38100" dir="2700000" algn="tl">
                    <a:srgbClr val="000000">
                      <a:alpha val="43137"/>
                    </a:srgbClr>
                  </a:outerShdw>
                </a:effectLst>
              </a:rPr>
              <a:t>De fresa </a:t>
            </a:r>
          </a:p>
          <a:p>
            <a:r>
              <a:rPr lang="es-ES" sz="2400" dirty="0">
                <a:effectLst>
                  <a:outerShdw blurRad="38100" dist="38100" dir="2700000" algn="tl">
                    <a:srgbClr val="000000">
                      <a:alpha val="43137"/>
                    </a:srgbClr>
                  </a:outerShdw>
                </a:effectLst>
              </a:rPr>
              <a:t>De Melocotón </a:t>
            </a:r>
          </a:p>
          <a:p>
            <a:r>
              <a:rPr lang="es-ES" sz="2400" dirty="0">
                <a:effectLst>
                  <a:outerShdw blurRad="38100" dist="38100" dir="2700000" algn="tl">
                    <a:srgbClr val="000000">
                      <a:alpha val="43137"/>
                    </a:srgbClr>
                  </a:outerShdw>
                </a:effectLst>
              </a:rPr>
              <a:t>De Pera</a:t>
            </a:r>
          </a:p>
        </p:txBody>
      </p:sp>
    </p:spTree>
    <p:extLst>
      <p:ext uri="{BB962C8B-B14F-4D97-AF65-F5344CB8AC3E}">
        <p14:creationId xmlns:p14="http://schemas.microsoft.com/office/powerpoint/2010/main" val="405329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gamino: vertical 1">
            <a:extLst>
              <a:ext uri="{FF2B5EF4-FFF2-40B4-BE49-F238E27FC236}">
                <a16:creationId xmlns:a16="http://schemas.microsoft.com/office/drawing/2014/main" xmlns="" id="{F5BAFE45-8372-4885-8A4E-6F09CF1A5ED9}"/>
              </a:ext>
            </a:extLst>
          </p:cNvPr>
          <p:cNvSpPr/>
          <p:nvPr/>
        </p:nvSpPr>
        <p:spPr>
          <a:xfrm>
            <a:off x="1810328" y="646546"/>
            <a:ext cx="4822386" cy="438928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21AD840C-AAC9-436B-9D03-3C407D482DCA}"/>
              </a:ext>
            </a:extLst>
          </p:cNvPr>
          <p:cNvSpPr txBox="1"/>
          <p:nvPr/>
        </p:nvSpPr>
        <p:spPr>
          <a:xfrm>
            <a:off x="2649431" y="2237721"/>
            <a:ext cx="3317260" cy="1446550"/>
          </a:xfrm>
          <a:prstGeom prst="rect">
            <a:avLst/>
          </a:prstGeom>
          <a:noFill/>
        </p:spPr>
        <p:txBody>
          <a:bodyPr wrap="square" rtlCol="0">
            <a:spAutoFit/>
          </a:bodyPr>
          <a:lstStyle/>
          <a:p>
            <a:pPr algn="ctr"/>
            <a:r>
              <a:rPr lang="es-ES" sz="4400" i="1" u="sng" dirty="0">
                <a:solidFill>
                  <a:srgbClr val="FF0000"/>
                </a:solidFill>
                <a:effectLst>
                  <a:outerShdw blurRad="38100" dist="38100" dir="2700000" algn="tl">
                    <a:srgbClr val="000000">
                      <a:alpha val="43137"/>
                    </a:srgbClr>
                  </a:outerShdw>
                </a:effectLst>
              </a:rPr>
              <a:t>PRODUCTOS</a:t>
            </a:r>
          </a:p>
          <a:p>
            <a:pPr algn="ctr"/>
            <a:r>
              <a:rPr lang="es-ES" sz="4400" i="1" u="sng" dirty="0">
                <a:solidFill>
                  <a:srgbClr val="FF0000"/>
                </a:solidFill>
                <a:effectLst>
                  <a:outerShdw blurRad="38100" dist="38100" dir="2700000" algn="tl">
                    <a:srgbClr val="000000">
                      <a:alpha val="43137"/>
                    </a:srgbClr>
                  </a:outerShdw>
                </a:effectLst>
              </a:rPr>
              <a:t>VARIOS</a:t>
            </a:r>
          </a:p>
        </p:txBody>
      </p:sp>
    </p:spTree>
    <p:extLst>
      <p:ext uri="{BB962C8B-B14F-4D97-AF65-F5344CB8AC3E}">
        <p14:creationId xmlns:p14="http://schemas.microsoft.com/office/powerpoint/2010/main" val="216355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D57C3A5-1090-493E-9A7A-DEDCED3AAF33}"/>
              </a:ext>
            </a:extLst>
          </p:cNvPr>
          <p:cNvSpPr txBox="1"/>
          <p:nvPr/>
        </p:nvSpPr>
        <p:spPr>
          <a:xfrm>
            <a:off x="2690192" y="1216669"/>
            <a:ext cx="7447722" cy="1323439"/>
          </a:xfrm>
          <a:prstGeom prst="rect">
            <a:avLst/>
          </a:prstGeom>
          <a:noFill/>
        </p:spPr>
        <p:txBody>
          <a:bodyPr wrap="square" rtlCol="0">
            <a:spAutoFit/>
          </a:bodyPr>
          <a:lstStyle/>
          <a:p>
            <a:r>
              <a:rPr lang="es-ES" sz="8000" u="sng" dirty="0">
                <a:solidFill>
                  <a:srgbClr val="FF0000"/>
                </a:solidFill>
                <a:effectLst>
                  <a:outerShdw blurRad="38100" dist="38100" dir="2700000" algn="tl">
                    <a:srgbClr val="000000">
                      <a:alpha val="43137"/>
                    </a:srgbClr>
                  </a:outerShdw>
                </a:effectLst>
              </a:rPr>
              <a:t>PASTAS</a:t>
            </a:r>
          </a:p>
        </p:txBody>
      </p:sp>
      <p:sp>
        <p:nvSpPr>
          <p:cNvPr id="3" name="Flecha: hacia abajo 2">
            <a:extLst>
              <a:ext uri="{FF2B5EF4-FFF2-40B4-BE49-F238E27FC236}">
                <a16:creationId xmlns:a16="http://schemas.microsoft.com/office/drawing/2014/main" xmlns="" id="{18567E54-E77F-4BFA-8384-7E5A14FD31D2}"/>
              </a:ext>
            </a:extLst>
          </p:cNvPr>
          <p:cNvSpPr/>
          <p:nvPr/>
        </p:nvSpPr>
        <p:spPr>
          <a:xfrm>
            <a:off x="3856382" y="3322983"/>
            <a:ext cx="1192696"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4" name="Rayo 3">
            <a:extLst>
              <a:ext uri="{FF2B5EF4-FFF2-40B4-BE49-F238E27FC236}">
                <a16:creationId xmlns:a16="http://schemas.microsoft.com/office/drawing/2014/main" xmlns="" id="{CF0658AD-EBD0-426D-93F4-8179AD0EE4D9}"/>
              </a:ext>
            </a:extLst>
          </p:cNvPr>
          <p:cNvSpPr/>
          <p:nvPr/>
        </p:nvSpPr>
        <p:spPr>
          <a:xfrm>
            <a:off x="2292628" y="3437161"/>
            <a:ext cx="1192695" cy="132343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ayo 5">
            <a:extLst>
              <a:ext uri="{FF2B5EF4-FFF2-40B4-BE49-F238E27FC236}">
                <a16:creationId xmlns:a16="http://schemas.microsoft.com/office/drawing/2014/main" xmlns="" id="{DBC84D0B-D43C-4B8E-917D-9357E89DA0BF}"/>
              </a:ext>
            </a:extLst>
          </p:cNvPr>
          <p:cNvSpPr/>
          <p:nvPr/>
        </p:nvSpPr>
        <p:spPr>
          <a:xfrm flipH="1">
            <a:off x="5420136" y="3429001"/>
            <a:ext cx="1192695" cy="13316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co 6">
            <a:extLst>
              <a:ext uri="{FF2B5EF4-FFF2-40B4-BE49-F238E27FC236}">
                <a16:creationId xmlns:a16="http://schemas.microsoft.com/office/drawing/2014/main" xmlns="" id="{AD3FB9E2-E92E-4638-97D0-D59F9383F264}"/>
              </a:ext>
            </a:extLst>
          </p:cNvPr>
          <p:cNvSpPr/>
          <p:nvPr/>
        </p:nvSpPr>
        <p:spPr>
          <a:xfrm rot="2629221">
            <a:off x="5873242" y="825841"/>
            <a:ext cx="808383" cy="1457739"/>
          </a:xfrm>
          <a:prstGeom prst="arc">
            <a:avLst>
              <a:gd name="adj1" fmla="val 13890915"/>
              <a:gd name="adj2" fmla="val 2009787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Arco 7">
            <a:extLst>
              <a:ext uri="{FF2B5EF4-FFF2-40B4-BE49-F238E27FC236}">
                <a16:creationId xmlns:a16="http://schemas.microsoft.com/office/drawing/2014/main" xmlns="" id="{91AE6429-712C-4184-B5FA-573715EC4808}"/>
              </a:ext>
            </a:extLst>
          </p:cNvPr>
          <p:cNvSpPr/>
          <p:nvPr/>
        </p:nvSpPr>
        <p:spPr>
          <a:xfrm rot="17248123" flipH="1">
            <a:off x="2161569" y="2108968"/>
            <a:ext cx="914400" cy="862280"/>
          </a:xfrm>
          <a:prstGeom prst="arc">
            <a:avLst>
              <a:gd name="adj1" fmla="val 16200000"/>
              <a:gd name="adj2" fmla="val 17847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15283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6219" y="337778"/>
            <a:ext cx="4276436" cy="769441"/>
          </a:xfrm>
          <a:prstGeom prst="rect">
            <a:avLst/>
          </a:prstGeom>
          <a:noFill/>
        </p:spPr>
        <p:txBody>
          <a:bodyPr wrap="square" rtlCol="0">
            <a:spAutoFit/>
          </a:bodyPr>
          <a:lstStyle/>
          <a:p>
            <a:pPr algn="ctr"/>
            <a:r>
              <a:rPr lang="es-ES" sz="4400" u="sng" cap="all" dirty="0">
                <a:solidFill>
                  <a:srgbClr val="FF0000"/>
                </a:solidFill>
                <a:effectLst>
                  <a:outerShdw blurRad="38100" dist="38100" dir="2700000" algn="tl">
                    <a:srgbClr val="000000">
                      <a:alpha val="43137"/>
                    </a:srgbClr>
                  </a:outerShdw>
                </a:effectLst>
              </a:rPr>
              <a:t>Paté de Bonito</a:t>
            </a:r>
          </a:p>
        </p:txBody>
      </p:sp>
      <p:pic>
        <p:nvPicPr>
          <p:cNvPr id="3" name="Imagen 2"/>
          <p:cNvPicPr>
            <a:picLocks noChangeAspect="1"/>
          </p:cNvPicPr>
          <p:nvPr/>
        </p:nvPicPr>
        <p:blipFill>
          <a:blip r:embed="rId2"/>
          <a:stretch>
            <a:fillRect/>
          </a:stretch>
        </p:blipFill>
        <p:spPr>
          <a:xfrm>
            <a:off x="64656" y="68073"/>
            <a:ext cx="3075708" cy="2979640"/>
          </a:xfrm>
          <a:prstGeom prst="rect">
            <a:avLst/>
          </a:prstGeom>
        </p:spPr>
      </p:pic>
      <p:sp>
        <p:nvSpPr>
          <p:cNvPr id="4" name="Rectángulo 3"/>
          <p:cNvSpPr/>
          <p:nvPr/>
        </p:nvSpPr>
        <p:spPr>
          <a:xfrm>
            <a:off x="3916219" y="3140365"/>
            <a:ext cx="4572000" cy="2677656"/>
          </a:xfrm>
          <a:prstGeom prst="rect">
            <a:avLst/>
          </a:prstGeom>
        </p:spPr>
        <p:txBody>
          <a:bodyPr>
            <a:spAutoFit/>
          </a:bodyPr>
          <a:lstStyle/>
          <a:p>
            <a:pPr algn="r"/>
            <a:r>
              <a:rPr lang="es-ES" sz="2400" dirty="0">
                <a:effectLst>
                  <a:outerShdw blurRad="38100" dist="38100" dir="2700000" algn="tl">
                    <a:srgbClr val="000000">
                      <a:alpha val="43137"/>
                    </a:srgbClr>
                  </a:outerShdw>
                </a:effectLst>
                <a:latin typeface="SourceSansPro"/>
              </a:rPr>
              <a:t>El Paté de Bonito, es un paté de bonito del Cantábrico, pescado en el mar del Cantábrico de la forma tradicional y elaborado de forma artesanal y sin aditivos. </a:t>
            </a:r>
          </a:p>
          <a:p>
            <a:pPr algn="r"/>
            <a:endParaRPr lang="es-ES" sz="2400" dirty="0">
              <a:effectLst>
                <a:outerShdw blurRad="38100" dist="38100" dir="2700000" algn="tl">
                  <a:srgbClr val="000000">
                    <a:alpha val="43137"/>
                  </a:srgbClr>
                </a:outerShdw>
              </a:effectLst>
              <a:latin typeface="SourceSansPro"/>
            </a:endParaRPr>
          </a:p>
          <a:p>
            <a:pPr algn="r"/>
            <a:r>
              <a:rPr lang="es-ES" sz="2400" dirty="0">
                <a:effectLst>
                  <a:outerShdw blurRad="38100" dist="38100" dir="2700000" algn="tl">
                    <a:srgbClr val="000000">
                      <a:alpha val="43137"/>
                    </a:srgbClr>
                  </a:outerShdw>
                </a:effectLst>
                <a:latin typeface="SourceSansPro"/>
              </a:rPr>
              <a:t>Peso: 100 </a:t>
            </a:r>
            <a:r>
              <a:rPr lang="es-ES" sz="2400" dirty="0" err="1">
                <a:effectLst>
                  <a:outerShdw blurRad="38100" dist="38100" dir="2700000" algn="tl">
                    <a:srgbClr val="000000">
                      <a:alpha val="43137"/>
                    </a:srgbClr>
                  </a:outerShdw>
                </a:effectLst>
                <a:latin typeface="SourceSansPro"/>
              </a:rPr>
              <a:t>grs</a:t>
            </a:r>
            <a:r>
              <a:rPr lang="es-ES" sz="2400" dirty="0">
                <a:effectLst>
                  <a:outerShdw blurRad="38100" dist="38100" dir="2700000" algn="tl">
                    <a:srgbClr val="000000">
                      <a:alpha val="43137"/>
                    </a:srgbClr>
                  </a:outerShdw>
                </a:effectLst>
                <a:latin typeface="SourceSansPro"/>
              </a:rPr>
              <a:t>.</a:t>
            </a:r>
            <a:endParaRPr lang="es-ES" sz="2400" dirty="0">
              <a:effectLst>
                <a:outerShdw blurRad="38100" dist="38100" dir="2700000" algn="tl">
                  <a:srgbClr val="000000">
                    <a:alpha val="43137"/>
                  </a:srgbClr>
                </a:outerShdw>
              </a:effectLst>
            </a:endParaRPr>
          </a:p>
        </p:txBody>
      </p:sp>
      <p:sp>
        <p:nvSpPr>
          <p:cNvPr id="5" name="CuadroTexto 4"/>
          <p:cNvSpPr txBox="1"/>
          <p:nvPr/>
        </p:nvSpPr>
        <p:spPr>
          <a:xfrm>
            <a:off x="434109" y="4242284"/>
            <a:ext cx="2789382" cy="707886"/>
          </a:xfrm>
          <a:prstGeom prst="rect">
            <a:avLst/>
          </a:prstGeom>
          <a:noFill/>
        </p:spPr>
        <p:txBody>
          <a:bodyPr wrap="square" rtlCol="0">
            <a:spAutoFit/>
          </a:bodyPr>
          <a:lstStyle/>
          <a:p>
            <a:r>
              <a:rPr lang="es-ES" sz="4000" dirty="0">
                <a:effectLst>
                  <a:outerShdw blurRad="38100" dist="38100" dir="2700000" algn="tl">
                    <a:srgbClr val="000000">
                      <a:alpha val="43137"/>
                    </a:srgbClr>
                  </a:outerShdw>
                </a:effectLst>
              </a:rPr>
              <a:t>1ud.: </a:t>
            </a:r>
            <a:r>
              <a:rPr lang="es-ES" sz="4000" dirty="0">
                <a:solidFill>
                  <a:srgbClr val="FF0000"/>
                </a:solidFill>
                <a:effectLst>
                  <a:outerShdw blurRad="38100" dist="38100" dir="2700000" algn="tl">
                    <a:srgbClr val="000000">
                      <a:alpha val="43137"/>
                    </a:srgbClr>
                  </a:outerShdw>
                </a:effectLst>
              </a:rPr>
              <a:t>1,85€</a:t>
            </a:r>
          </a:p>
        </p:txBody>
      </p:sp>
      <p:sp>
        <p:nvSpPr>
          <p:cNvPr id="6" name="CuadroTexto 5"/>
          <p:cNvSpPr txBox="1"/>
          <p:nvPr/>
        </p:nvSpPr>
        <p:spPr>
          <a:xfrm>
            <a:off x="3537526" y="2216574"/>
            <a:ext cx="1754909" cy="707886"/>
          </a:xfrm>
          <a:prstGeom prst="rect">
            <a:avLst/>
          </a:prstGeom>
          <a:noFill/>
        </p:spPr>
        <p:txBody>
          <a:bodyPr wrap="square" rtlCol="0">
            <a:spAutoFit/>
          </a:bodyPr>
          <a:lstStyle/>
          <a:p>
            <a:r>
              <a:rPr lang="es-ES" sz="3600" dirty="0">
                <a:effectLst>
                  <a:outerShdw blurRad="38100" dist="38100" dir="2700000" algn="tl">
                    <a:srgbClr val="000000">
                      <a:alpha val="43137"/>
                    </a:srgbClr>
                  </a:outerShdw>
                </a:effectLst>
              </a:rPr>
              <a:t>Ref.: </a:t>
            </a:r>
            <a:r>
              <a:rPr lang="es-ES" sz="4000" dirty="0">
                <a:solidFill>
                  <a:srgbClr val="FF0000"/>
                </a:solidFill>
                <a:effectLst>
                  <a:outerShdw blurRad="38100" dist="38100" dir="2700000" algn="tl">
                    <a:srgbClr val="000000">
                      <a:alpha val="43137"/>
                    </a:srgbClr>
                  </a:outerShdw>
                </a:effectLst>
              </a:rPr>
              <a:t>13</a:t>
            </a:r>
          </a:p>
        </p:txBody>
      </p:sp>
    </p:spTree>
    <p:extLst>
      <p:ext uri="{BB962C8B-B14F-4D97-AF65-F5344CB8AC3E}">
        <p14:creationId xmlns:p14="http://schemas.microsoft.com/office/powerpoint/2010/main" val="689094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448" y="64655"/>
            <a:ext cx="2741891" cy="2558472"/>
          </a:xfrm>
          <a:prstGeom prst="rect">
            <a:avLst/>
          </a:prstGeom>
        </p:spPr>
      </p:pic>
      <p:sp>
        <p:nvSpPr>
          <p:cNvPr id="3" name="Rectángulo 2"/>
          <p:cNvSpPr/>
          <p:nvPr/>
        </p:nvSpPr>
        <p:spPr>
          <a:xfrm>
            <a:off x="4045527" y="2430316"/>
            <a:ext cx="4572000" cy="3754874"/>
          </a:xfrm>
          <a:prstGeom prst="rect">
            <a:avLst/>
          </a:prstGeom>
        </p:spPr>
        <p:txBody>
          <a:bodyPr>
            <a:spAutoFit/>
          </a:bodyPr>
          <a:lstStyle/>
          <a:p>
            <a:pPr algn="r"/>
            <a:r>
              <a:rPr lang="es-ES" sz="2600" dirty="0">
                <a:effectLst>
                  <a:outerShdw blurRad="38100" dist="38100" dir="2700000" algn="tl">
                    <a:srgbClr val="000000">
                      <a:alpha val="43137"/>
                    </a:srgbClr>
                  </a:outerShdw>
                </a:effectLst>
              </a:rPr>
              <a:t>Extraordinario vinagre elaborado a partir de sidra de manzanas seleccionadas. Su moderado contenido de ácido acético favorece la digestión, y lo hace ideal para acompañar ensaladas, guisos y pescados. </a:t>
            </a:r>
          </a:p>
          <a:p>
            <a:endParaRPr lang="es-ES" sz="2800" dirty="0">
              <a:effectLst>
                <a:outerShdw blurRad="38100" dist="38100" dir="2700000" algn="tl">
                  <a:srgbClr val="000000">
                    <a:alpha val="43137"/>
                  </a:srgbClr>
                </a:outerShdw>
              </a:effectLst>
            </a:endParaRPr>
          </a:p>
          <a:p>
            <a:r>
              <a:rPr lang="es-ES" sz="2800" dirty="0">
                <a:effectLst>
                  <a:outerShdw blurRad="38100" dist="38100" dir="2700000" algn="tl">
                    <a:srgbClr val="000000">
                      <a:alpha val="43137"/>
                    </a:srgbClr>
                  </a:outerShdw>
                </a:effectLst>
              </a:rPr>
              <a:t>Contenido: 50 cl.</a:t>
            </a:r>
          </a:p>
        </p:txBody>
      </p:sp>
      <p:sp>
        <p:nvSpPr>
          <p:cNvPr id="4" name="CuadroTexto 3"/>
          <p:cNvSpPr txBox="1"/>
          <p:nvPr/>
        </p:nvSpPr>
        <p:spPr>
          <a:xfrm>
            <a:off x="3620655" y="212436"/>
            <a:ext cx="4567382" cy="1446550"/>
          </a:xfrm>
          <a:prstGeom prst="rect">
            <a:avLst/>
          </a:prstGeom>
          <a:noFill/>
        </p:spPr>
        <p:txBody>
          <a:bodyPr wrap="square" rtlCol="0">
            <a:spAutoFit/>
          </a:bodyPr>
          <a:lstStyle/>
          <a:p>
            <a:pPr algn="ctr"/>
            <a:r>
              <a:rPr lang="es-ES" sz="4400" u="sng" cap="all" dirty="0">
                <a:solidFill>
                  <a:srgbClr val="FF0000"/>
                </a:solidFill>
                <a:effectLst>
                  <a:outerShdw blurRad="38100" dist="38100" dir="2700000" algn="tl">
                    <a:srgbClr val="000000">
                      <a:alpha val="43137"/>
                    </a:srgbClr>
                  </a:outerShdw>
                </a:effectLst>
              </a:rPr>
              <a:t>Vinagre de sidra</a:t>
            </a:r>
          </a:p>
        </p:txBody>
      </p:sp>
      <p:sp>
        <p:nvSpPr>
          <p:cNvPr id="5" name="CuadroTexto 4"/>
          <p:cNvSpPr txBox="1"/>
          <p:nvPr/>
        </p:nvSpPr>
        <p:spPr>
          <a:xfrm>
            <a:off x="3509819" y="1722430"/>
            <a:ext cx="1717964" cy="707886"/>
          </a:xfrm>
          <a:prstGeom prst="rect">
            <a:avLst/>
          </a:prstGeom>
          <a:noFill/>
        </p:spPr>
        <p:txBody>
          <a:bodyPr wrap="square" rtlCol="0">
            <a:spAutoFit/>
          </a:bodyPr>
          <a:lstStyle/>
          <a:p>
            <a:r>
              <a:rPr lang="es-ES" sz="3600" dirty="0">
                <a:effectLst>
                  <a:outerShdw blurRad="38100" dist="38100" dir="2700000" algn="tl">
                    <a:srgbClr val="000000">
                      <a:alpha val="43137"/>
                    </a:srgbClr>
                  </a:outerShdw>
                </a:effectLst>
              </a:rPr>
              <a:t>Ref.</a:t>
            </a:r>
            <a:r>
              <a:rPr lang="es-ES" sz="3600" dirty="0"/>
              <a:t>: </a:t>
            </a:r>
            <a:r>
              <a:rPr lang="es-ES" sz="4000" dirty="0">
                <a:solidFill>
                  <a:srgbClr val="FF0000"/>
                </a:solidFill>
                <a:effectLst>
                  <a:outerShdw blurRad="38100" dist="38100" dir="2700000" algn="tl">
                    <a:srgbClr val="000000">
                      <a:alpha val="43137"/>
                    </a:srgbClr>
                  </a:outerShdw>
                </a:effectLst>
              </a:rPr>
              <a:t>14</a:t>
            </a:r>
          </a:p>
        </p:txBody>
      </p:sp>
      <p:sp>
        <p:nvSpPr>
          <p:cNvPr id="6" name="CuadroTexto 5"/>
          <p:cNvSpPr txBox="1"/>
          <p:nvPr/>
        </p:nvSpPr>
        <p:spPr>
          <a:xfrm>
            <a:off x="508001" y="4352675"/>
            <a:ext cx="3001818" cy="707886"/>
          </a:xfrm>
          <a:prstGeom prst="rect">
            <a:avLst/>
          </a:prstGeom>
          <a:noFill/>
        </p:spPr>
        <p:txBody>
          <a:bodyPr wrap="square" rtlCol="0">
            <a:spAutoFit/>
          </a:bodyPr>
          <a:lstStyle/>
          <a:p>
            <a:r>
              <a:rPr lang="es-ES" sz="4000" dirty="0">
                <a:effectLst>
                  <a:outerShdw blurRad="38100" dist="38100" dir="2700000" algn="tl">
                    <a:srgbClr val="000000">
                      <a:alpha val="43137"/>
                    </a:srgbClr>
                  </a:outerShdw>
                </a:effectLst>
              </a:rPr>
              <a:t>1ud.:</a:t>
            </a:r>
            <a:r>
              <a:rPr lang="es-ES" sz="4000" dirty="0">
                <a:solidFill>
                  <a:srgbClr val="FF0000"/>
                </a:solidFill>
                <a:effectLst>
                  <a:outerShdw blurRad="38100" dist="38100" dir="2700000" algn="tl">
                    <a:srgbClr val="000000">
                      <a:alpha val="43137"/>
                    </a:srgbClr>
                  </a:outerShdw>
                </a:effectLst>
              </a:rPr>
              <a:t>2,60€</a:t>
            </a:r>
          </a:p>
        </p:txBody>
      </p:sp>
    </p:spTree>
    <p:extLst>
      <p:ext uri="{BB962C8B-B14F-4D97-AF65-F5344CB8AC3E}">
        <p14:creationId xmlns:p14="http://schemas.microsoft.com/office/powerpoint/2010/main" val="1251600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097" y="78941"/>
            <a:ext cx="3230362" cy="2691968"/>
          </a:xfrm>
          <a:prstGeom prst="rect">
            <a:avLst/>
          </a:prstGeom>
        </p:spPr>
      </p:pic>
      <p:sp>
        <p:nvSpPr>
          <p:cNvPr id="3" name="CuadroTexto 2"/>
          <p:cNvSpPr txBox="1"/>
          <p:nvPr/>
        </p:nvSpPr>
        <p:spPr>
          <a:xfrm>
            <a:off x="3269673" y="212436"/>
            <a:ext cx="5874327" cy="1446550"/>
          </a:xfrm>
          <a:prstGeom prst="rect">
            <a:avLst/>
          </a:prstGeom>
          <a:noFill/>
        </p:spPr>
        <p:txBody>
          <a:bodyPr wrap="square" rtlCol="0">
            <a:spAutoFit/>
          </a:bodyPr>
          <a:lstStyle/>
          <a:p>
            <a:pPr algn="ctr"/>
            <a:r>
              <a:rPr lang="es-ES" sz="4400" u="sng" dirty="0">
                <a:solidFill>
                  <a:srgbClr val="FF0000"/>
                </a:solidFill>
                <a:effectLst>
                  <a:outerShdw blurRad="38100" dist="38100" dir="2700000" algn="tl">
                    <a:srgbClr val="000000">
                      <a:alpha val="43137"/>
                    </a:srgbClr>
                  </a:outerShdw>
                </a:effectLst>
              </a:rPr>
              <a:t>COMPANGO ASTURIANO</a:t>
            </a:r>
          </a:p>
        </p:txBody>
      </p:sp>
      <p:sp>
        <p:nvSpPr>
          <p:cNvPr id="4" name="CuadroTexto 3"/>
          <p:cNvSpPr txBox="1"/>
          <p:nvPr/>
        </p:nvSpPr>
        <p:spPr>
          <a:xfrm>
            <a:off x="3500582" y="2209025"/>
            <a:ext cx="1755832" cy="707886"/>
          </a:xfrm>
          <a:prstGeom prst="rect">
            <a:avLst/>
          </a:prstGeom>
          <a:noFill/>
        </p:spPr>
        <p:txBody>
          <a:bodyPr wrap="square" rtlCol="0">
            <a:spAutoFit/>
          </a:bodyPr>
          <a:lstStyle/>
          <a:p>
            <a:r>
              <a:rPr lang="es-ES" sz="3600" dirty="0">
                <a:effectLst>
                  <a:outerShdw blurRad="38100" dist="38100" dir="2700000" algn="tl">
                    <a:srgbClr val="000000">
                      <a:alpha val="43137"/>
                    </a:srgbClr>
                  </a:outerShdw>
                </a:effectLst>
              </a:rPr>
              <a:t>Ref.:</a:t>
            </a:r>
            <a:r>
              <a:rPr lang="es-ES" sz="2400" dirty="0">
                <a:effectLst>
                  <a:outerShdw blurRad="38100" dist="38100" dir="2700000" algn="tl">
                    <a:srgbClr val="000000">
                      <a:alpha val="43137"/>
                    </a:srgbClr>
                  </a:outerShdw>
                </a:effectLst>
              </a:rPr>
              <a:t> </a:t>
            </a:r>
            <a:r>
              <a:rPr lang="es-ES" sz="4000" dirty="0">
                <a:solidFill>
                  <a:srgbClr val="FF0000"/>
                </a:solidFill>
                <a:effectLst>
                  <a:outerShdw blurRad="38100" dist="38100" dir="2700000" algn="tl">
                    <a:srgbClr val="000000">
                      <a:alpha val="43137"/>
                    </a:srgbClr>
                  </a:outerShdw>
                </a:effectLst>
              </a:rPr>
              <a:t>15</a:t>
            </a:r>
          </a:p>
        </p:txBody>
      </p:sp>
      <p:sp>
        <p:nvSpPr>
          <p:cNvPr id="5" name="CuadroTexto 4"/>
          <p:cNvSpPr txBox="1"/>
          <p:nvPr/>
        </p:nvSpPr>
        <p:spPr>
          <a:xfrm>
            <a:off x="120332" y="3602135"/>
            <a:ext cx="3121891" cy="707886"/>
          </a:xfrm>
          <a:prstGeom prst="rect">
            <a:avLst/>
          </a:prstGeom>
          <a:noFill/>
        </p:spPr>
        <p:txBody>
          <a:bodyPr wrap="square" rtlCol="0">
            <a:spAutoFit/>
          </a:bodyPr>
          <a:lstStyle/>
          <a:p>
            <a:pPr algn="ctr"/>
            <a:r>
              <a:rPr lang="es-ES" sz="3600" dirty="0">
                <a:effectLst>
                  <a:outerShdw blurRad="38100" dist="38100" dir="2700000" algn="tl">
                    <a:srgbClr val="000000">
                      <a:alpha val="43137"/>
                    </a:srgbClr>
                  </a:outerShdw>
                </a:effectLst>
              </a:rPr>
              <a:t>300grs.:</a:t>
            </a:r>
            <a:r>
              <a:rPr lang="es-ES" sz="4000" dirty="0">
                <a:solidFill>
                  <a:srgbClr val="FF0000"/>
                </a:solidFill>
                <a:effectLst>
                  <a:outerShdw blurRad="38100" dist="38100" dir="2700000" algn="tl">
                    <a:srgbClr val="000000">
                      <a:alpha val="43137"/>
                    </a:srgbClr>
                  </a:outerShdw>
                </a:effectLst>
              </a:rPr>
              <a:t>2,00€</a:t>
            </a:r>
          </a:p>
        </p:txBody>
      </p:sp>
      <p:sp>
        <p:nvSpPr>
          <p:cNvPr id="6" name="CuadroTexto 5"/>
          <p:cNvSpPr txBox="1"/>
          <p:nvPr/>
        </p:nvSpPr>
        <p:spPr>
          <a:xfrm>
            <a:off x="4405745" y="3463636"/>
            <a:ext cx="4673600" cy="1569660"/>
          </a:xfrm>
          <a:prstGeom prst="rect">
            <a:avLst/>
          </a:prstGeom>
          <a:noFill/>
        </p:spPr>
        <p:txBody>
          <a:bodyPr wrap="square" rtlCol="0">
            <a:spAutoFit/>
          </a:bodyPr>
          <a:lstStyle/>
          <a:p>
            <a:pPr algn="r"/>
            <a:r>
              <a:rPr lang="es-ES" sz="3200" dirty="0"/>
              <a:t>El compango contiene una pieza de chorizo, de morcilla y de tocino</a:t>
            </a:r>
          </a:p>
        </p:txBody>
      </p:sp>
    </p:spTree>
    <p:extLst>
      <p:ext uri="{BB962C8B-B14F-4D97-AF65-F5344CB8AC3E}">
        <p14:creationId xmlns:p14="http://schemas.microsoft.com/office/powerpoint/2010/main" val="209293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ra sonriente 2"/>
          <p:cNvSpPr/>
          <p:nvPr/>
        </p:nvSpPr>
        <p:spPr>
          <a:xfrm>
            <a:off x="8998226" y="6677769"/>
            <a:ext cx="145774" cy="18023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8" name="Explosión 1 7"/>
          <p:cNvSpPr/>
          <p:nvPr/>
        </p:nvSpPr>
        <p:spPr>
          <a:xfrm>
            <a:off x="2978726" y="1136073"/>
            <a:ext cx="3352799" cy="403629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ara sonriente 8"/>
          <p:cNvSpPr/>
          <p:nvPr/>
        </p:nvSpPr>
        <p:spPr>
          <a:xfrm>
            <a:off x="3629888" y="2105891"/>
            <a:ext cx="2050473" cy="2244436"/>
          </a:xfrm>
          <a:prstGeom prst="smileyFace">
            <a:avLst>
              <a:gd name="adj" fmla="val 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ultiplicar 9"/>
          <p:cNvSpPr/>
          <p:nvPr/>
        </p:nvSpPr>
        <p:spPr>
          <a:xfrm>
            <a:off x="4405742" y="3389746"/>
            <a:ext cx="498764" cy="85898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Llamada de nube 10"/>
          <p:cNvSpPr/>
          <p:nvPr/>
        </p:nvSpPr>
        <p:spPr>
          <a:xfrm>
            <a:off x="4996871" y="0"/>
            <a:ext cx="3435928" cy="19211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5934362" y="452773"/>
            <a:ext cx="1819564" cy="830997"/>
          </a:xfrm>
          <a:prstGeom prst="rect">
            <a:avLst/>
          </a:prstGeom>
          <a:noFill/>
        </p:spPr>
        <p:txBody>
          <a:bodyPr wrap="square" rtlCol="0">
            <a:spAutoFit/>
          </a:bodyPr>
          <a:lstStyle/>
          <a:p>
            <a:pPr algn="ctr"/>
            <a:r>
              <a:rPr lang="es-ES" sz="2400" u="sng" dirty="0">
                <a:solidFill>
                  <a:srgbClr val="FF0000"/>
                </a:solidFill>
                <a:effectLst>
                  <a:outerShdw blurRad="38100" dist="38100" dir="2700000" algn="tl">
                    <a:srgbClr val="000000">
                      <a:alpha val="43137"/>
                    </a:srgbClr>
                  </a:outerShdw>
                </a:effectLst>
              </a:rPr>
              <a:t>FIN DEL CATÁLOGO</a:t>
            </a:r>
          </a:p>
        </p:txBody>
      </p:sp>
      <p:sp>
        <p:nvSpPr>
          <p:cNvPr id="14" name="CuadroTexto 13"/>
          <p:cNvSpPr txBox="1"/>
          <p:nvPr/>
        </p:nvSpPr>
        <p:spPr>
          <a:xfrm>
            <a:off x="69269" y="4673726"/>
            <a:ext cx="4077858" cy="369332"/>
          </a:xfrm>
          <a:prstGeom prst="rect">
            <a:avLst/>
          </a:prstGeom>
          <a:noFill/>
        </p:spPr>
        <p:txBody>
          <a:bodyPr wrap="square" rtlCol="0">
            <a:spAutoFit/>
          </a:bodyPr>
          <a:lstStyle/>
          <a:p>
            <a:pPr algn="ctr"/>
            <a:r>
              <a:rPr lang="es-ES" u="sng" dirty="0">
                <a:solidFill>
                  <a:srgbClr val="FF0000"/>
                </a:solidFill>
                <a:effectLst>
                  <a:outerShdw blurRad="38100" dist="38100" dir="2700000" algn="tl">
                    <a:srgbClr val="000000">
                      <a:alpha val="43137"/>
                    </a:srgbClr>
                  </a:outerShdw>
                </a:effectLst>
              </a:rPr>
              <a:t>INSTITUTO:</a:t>
            </a:r>
            <a:r>
              <a:rPr lang="es-ES" dirty="0"/>
              <a:t>IES JERÓNIMO GONZÁLEZ</a:t>
            </a:r>
          </a:p>
        </p:txBody>
      </p:sp>
      <p:sp>
        <p:nvSpPr>
          <p:cNvPr id="15" name="CuadroTexto 14"/>
          <p:cNvSpPr txBox="1"/>
          <p:nvPr/>
        </p:nvSpPr>
        <p:spPr>
          <a:xfrm>
            <a:off x="115451" y="5477227"/>
            <a:ext cx="6811821" cy="369332"/>
          </a:xfrm>
          <a:prstGeom prst="rect">
            <a:avLst/>
          </a:prstGeom>
          <a:noFill/>
        </p:spPr>
        <p:txBody>
          <a:bodyPr wrap="square" rtlCol="0">
            <a:spAutoFit/>
          </a:bodyPr>
          <a:lstStyle/>
          <a:p>
            <a:r>
              <a:rPr lang="es-ES" u="sng" dirty="0">
                <a:solidFill>
                  <a:srgbClr val="FF0000"/>
                </a:solidFill>
                <a:effectLst>
                  <a:outerShdw blurRad="38100" dist="38100" dir="2700000" algn="tl">
                    <a:srgbClr val="000000">
                      <a:alpha val="43137"/>
                    </a:srgbClr>
                  </a:outerShdw>
                </a:effectLst>
              </a:rPr>
              <a:t>DIRECCIÓN: </a:t>
            </a:r>
            <a:r>
              <a:rPr lang="es-ES" dirty="0"/>
              <a:t>Paseo Llerones, S/N, 33900,Sama de </a:t>
            </a:r>
            <a:r>
              <a:rPr lang="es-ES" dirty="0" err="1"/>
              <a:t>Langreo</a:t>
            </a:r>
            <a:r>
              <a:rPr lang="es-ES" dirty="0"/>
              <a:t>, Asturias</a:t>
            </a:r>
            <a:endParaRPr lang="es-ES" u="sng" dirty="0">
              <a:solidFill>
                <a:srgbClr val="FF0000"/>
              </a:solidFill>
              <a:effectLst>
                <a:outerShdw blurRad="38100" dist="38100" dir="2700000" algn="tl">
                  <a:srgbClr val="000000">
                    <a:alpha val="43137"/>
                  </a:srgbClr>
                </a:outerShdw>
              </a:effectLst>
            </a:endParaRPr>
          </a:p>
        </p:txBody>
      </p:sp>
      <p:sp>
        <p:nvSpPr>
          <p:cNvPr id="16" name="CuadroTexto 15"/>
          <p:cNvSpPr txBox="1"/>
          <p:nvPr/>
        </p:nvSpPr>
        <p:spPr>
          <a:xfrm>
            <a:off x="115451" y="5034396"/>
            <a:ext cx="2775526" cy="369332"/>
          </a:xfrm>
          <a:prstGeom prst="rect">
            <a:avLst/>
          </a:prstGeom>
          <a:noFill/>
        </p:spPr>
        <p:txBody>
          <a:bodyPr wrap="square" rtlCol="0">
            <a:spAutoFit/>
          </a:bodyPr>
          <a:lstStyle/>
          <a:p>
            <a:r>
              <a:rPr lang="es-ES" u="sng" dirty="0">
                <a:solidFill>
                  <a:srgbClr val="FF0000"/>
                </a:solidFill>
                <a:effectLst>
                  <a:outerShdw blurRad="38100" dist="38100" dir="2700000" algn="tl">
                    <a:srgbClr val="000000">
                      <a:alpha val="43137"/>
                    </a:srgbClr>
                  </a:outerShdw>
                </a:effectLst>
              </a:rPr>
              <a:t>TELÉFONO: </a:t>
            </a:r>
            <a:r>
              <a:rPr lang="es-ES" dirty="0"/>
              <a:t>985 68 36 48</a:t>
            </a:r>
            <a:endParaRPr lang="es-ES" u="sng" dirty="0">
              <a:solidFill>
                <a:srgbClr val="FF0000"/>
              </a:solidFill>
              <a:effectLst>
                <a:outerShdw blurRad="38100" dist="38100" dir="2700000" algn="tl">
                  <a:srgbClr val="000000">
                    <a:alpha val="43137"/>
                  </a:srgbClr>
                </a:outerShdw>
              </a:effectLst>
            </a:endParaRPr>
          </a:p>
        </p:txBody>
      </p:sp>
      <p:sp>
        <p:nvSpPr>
          <p:cNvPr id="17" name="CuadroTexto 16"/>
          <p:cNvSpPr txBox="1"/>
          <p:nvPr/>
        </p:nvSpPr>
        <p:spPr>
          <a:xfrm>
            <a:off x="115451" y="5911334"/>
            <a:ext cx="6973455" cy="369332"/>
          </a:xfrm>
          <a:prstGeom prst="rect">
            <a:avLst/>
          </a:prstGeom>
          <a:noFill/>
        </p:spPr>
        <p:txBody>
          <a:bodyPr wrap="square" rtlCol="0">
            <a:spAutoFit/>
          </a:bodyPr>
          <a:lstStyle/>
          <a:p>
            <a:r>
              <a:rPr lang="es-ES" u="sng" dirty="0">
                <a:solidFill>
                  <a:srgbClr val="FF0000"/>
                </a:solidFill>
                <a:effectLst>
                  <a:outerShdw blurRad="38100" dist="38100" dir="2700000" algn="tl">
                    <a:srgbClr val="000000">
                      <a:alpha val="43137"/>
                    </a:srgbClr>
                  </a:outerShdw>
                </a:effectLst>
              </a:rPr>
              <a:t>PROFESORA:</a:t>
            </a:r>
            <a:r>
              <a:rPr lang="es-ES" dirty="0"/>
              <a:t> Mª Del Carmen Ruiz-Roso Muñoz-Torrero</a:t>
            </a:r>
          </a:p>
        </p:txBody>
      </p:sp>
      <p:sp>
        <p:nvSpPr>
          <p:cNvPr id="18" name="CuadroTexto 17"/>
          <p:cNvSpPr txBox="1"/>
          <p:nvPr/>
        </p:nvSpPr>
        <p:spPr>
          <a:xfrm>
            <a:off x="69269" y="6308437"/>
            <a:ext cx="4184073" cy="369332"/>
          </a:xfrm>
          <a:prstGeom prst="rect">
            <a:avLst/>
          </a:prstGeom>
          <a:noFill/>
        </p:spPr>
        <p:txBody>
          <a:bodyPr wrap="square" rtlCol="0">
            <a:spAutoFit/>
          </a:bodyPr>
          <a:lstStyle/>
          <a:p>
            <a:r>
              <a:rPr lang="es-ES" u="sng" dirty="0">
                <a:solidFill>
                  <a:srgbClr val="FF0000"/>
                </a:solidFill>
                <a:effectLst>
                  <a:outerShdw blurRad="38100" dist="38100" dir="2700000" algn="tl">
                    <a:srgbClr val="000000">
                      <a:alpha val="43137"/>
                    </a:srgbClr>
                  </a:outerShdw>
                </a:effectLst>
              </a:rPr>
              <a:t>Correo: </a:t>
            </a:r>
            <a:r>
              <a:rPr lang="es-ES" dirty="0"/>
              <a:t>raizgahe@gmail.com</a:t>
            </a:r>
          </a:p>
        </p:txBody>
      </p:sp>
      <p:sp>
        <p:nvSpPr>
          <p:cNvPr id="2" name="CuadroTexto 1"/>
          <p:cNvSpPr txBox="1"/>
          <p:nvPr/>
        </p:nvSpPr>
        <p:spPr>
          <a:xfrm>
            <a:off x="115451" y="166255"/>
            <a:ext cx="5140038" cy="338554"/>
          </a:xfrm>
          <a:prstGeom prst="rect">
            <a:avLst/>
          </a:prstGeom>
          <a:noFill/>
        </p:spPr>
        <p:txBody>
          <a:bodyPr wrap="square" rtlCol="0">
            <a:spAutoFit/>
          </a:bodyPr>
          <a:lstStyle/>
          <a:p>
            <a:r>
              <a:rPr lang="es-ES" sz="1600" dirty="0"/>
              <a:t>El transporte no está incluido en ninguno de los productos.</a:t>
            </a:r>
          </a:p>
        </p:txBody>
      </p:sp>
    </p:spTree>
    <p:extLst>
      <p:ext uri="{BB962C8B-B14F-4D97-AF65-F5344CB8AC3E}">
        <p14:creationId xmlns:p14="http://schemas.microsoft.com/office/powerpoint/2010/main" val="326625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F5EBE1-79A8-4F6F-9BE4-86FEED3ADB27}"/>
              </a:ext>
            </a:extLst>
          </p:cNvPr>
          <p:cNvSpPr>
            <a:spLocks noGrp="1"/>
          </p:cNvSpPr>
          <p:nvPr>
            <p:ph type="ctrTitle"/>
          </p:nvPr>
        </p:nvSpPr>
        <p:spPr>
          <a:xfrm>
            <a:off x="291548" y="4409661"/>
            <a:ext cx="2597425" cy="1739348"/>
          </a:xfrm>
        </p:spPr>
        <p:txBody>
          <a:bodyPr>
            <a:noAutofit/>
          </a:bodyPr>
          <a:lstStyle/>
          <a:p>
            <a:r>
              <a:rPr lang="es-ES" sz="4000" dirty="0">
                <a:effectLst>
                  <a:outerShdw blurRad="38100" dist="38100" dir="2700000" algn="tl">
                    <a:srgbClr val="000000">
                      <a:alpha val="43137"/>
                    </a:srgbClr>
                  </a:outerShdw>
                </a:effectLst>
              </a:rPr>
              <a:t>14 uds.-</a:t>
            </a:r>
            <a:r>
              <a:rPr lang="es-ES" sz="4000" dirty="0">
                <a:solidFill>
                  <a:srgbClr val="FF0000"/>
                </a:solidFill>
                <a:effectLst>
                  <a:outerShdw blurRad="38100" dist="38100" dir="2700000" algn="tl">
                    <a:srgbClr val="000000">
                      <a:alpha val="43137"/>
                    </a:srgbClr>
                  </a:outerShdw>
                </a:effectLst>
              </a:rPr>
              <a:t>3,00€</a:t>
            </a:r>
            <a:r>
              <a:rPr lang="es-ES" sz="4000" dirty="0">
                <a:effectLst>
                  <a:outerShdw blurRad="38100" dist="38100" dir="2700000" algn="tl">
                    <a:srgbClr val="000000">
                      <a:alpha val="43137"/>
                    </a:srgbClr>
                  </a:outerShdw>
                </a:effectLst>
              </a:rPr>
              <a:t/>
            </a:r>
            <a:br>
              <a:rPr lang="es-ES" sz="4000" dirty="0">
                <a:effectLst>
                  <a:outerShdw blurRad="38100" dist="38100" dir="2700000" algn="tl">
                    <a:srgbClr val="000000">
                      <a:alpha val="43137"/>
                    </a:srgbClr>
                  </a:outerShdw>
                </a:effectLst>
              </a:rPr>
            </a:br>
            <a:r>
              <a:rPr lang="es-ES" sz="4000" dirty="0">
                <a:effectLst>
                  <a:outerShdw blurRad="38100" dist="38100" dir="2700000" algn="tl">
                    <a:srgbClr val="000000">
                      <a:alpha val="43137"/>
                    </a:srgbClr>
                  </a:outerShdw>
                </a:effectLst>
              </a:rPr>
              <a:t>20 uds.-</a:t>
            </a:r>
            <a:r>
              <a:rPr lang="es-ES" sz="4000" dirty="0">
                <a:solidFill>
                  <a:srgbClr val="FF0000"/>
                </a:solidFill>
                <a:effectLst>
                  <a:outerShdw blurRad="38100" dist="38100" dir="2700000" algn="tl">
                    <a:srgbClr val="000000">
                      <a:alpha val="43137"/>
                    </a:srgbClr>
                  </a:outerShdw>
                </a:effectLst>
              </a:rPr>
              <a:t>3,50€</a:t>
            </a:r>
            <a:r>
              <a:rPr lang="es-ES" sz="4000" dirty="0">
                <a:effectLst>
                  <a:outerShdw blurRad="38100" dist="38100" dir="2700000" algn="tl">
                    <a:srgbClr val="000000">
                      <a:alpha val="43137"/>
                    </a:srgbClr>
                  </a:outerShdw>
                </a:effectLst>
              </a:rPr>
              <a:t/>
            </a:r>
            <a:br>
              <a:rPr lang="es-ES" sz="4000" dirty="0">
                <a:effectLst>
                  <a:outerShdw blurRad="38100" dist="38100" dir="2700000" algn="tl">
                    <a:srgbClr val="000000">
                      <a:alpha val="43137"/>
                    </a:srgbClr>
                  </a:outerShdw>
                </a:effectLst>
              </a:rPr>
            </a:br>
            <a:r>
              <a:rPr lang="es-ES" sz="4000" dirty="0">
                <a:effectLst>
                  <a:outerShdw blurRad="38100" dist="38100" dir="2700000" algn="tl">
                    <a:srgbClr val="000000">
                      <a:alpha val="43137"/>
                    </a:srgbClr>
                  </a:outerShdw>
                </a:effectLst>
              </a:rPr>
              <a:t>28 uds.-</a:t>
            </a:r>
            <a:r>
              <a:rPr lang="es-ES" sz="4000" dirty="0">
                <a:solidFill>
                  <a:srgbClr val="FF0000"/>
                </a:solidFill>
                <a:effectLst>
                  <a:outerShdw blurRad="38100" dist="38100" dir="2700000" algn="tl">
                    <a:srgbClr val="000000">
                      <a:alpha val="43137"/>
                    </a:srgbClr>
                  </a:outerShdw>
                </a:effectLst>
              </a:rPr>
              <a:t>4,00€</a:t>
            </a:r>
          </a:p>
        </p:txBody>
      </p:sp>
      <p:sp>
        <p:nvSpPr>
          <p:cNvPr id="3" name="Subtítulo 2">
            <a:extLst>
              <a:ext uri="{FF2B5EF4-FFF2-40B4-BE49-F238E27FC236}">
                <a16:creationId xmlns:a16="http://schemas.microsoft.com/office/drawing/2014/main" xmlns="" id="{F78BC077-6B03-4871-AEDE-5B4C0553363A}"/>
              </a:ext>
            </a:extLst>
          </p:cNvPr>
          <p:cNvSpPr>
            <a:spLocks noGrp="1"/>
          </p:cNvSpPr>
          <p:nvPr>
            <p:ph type="subTitle" idx="1"/>
          </p:nvPr>
        </p:nvSpPr>
        <p:spPr>
          <a:xfrm>
            <a:off x="3140765" y="2650435"/>
            <a:ext cx="5804452" cy="2955236"/>
          </a:xfrm>
        </p:spPr>
        <p:txBody>
          <a:bodyPr>
            <a:noAutofit/>
          </a:bodyPr>
          <a:lstStyle/>
          <a:p>
            <a:r>
              <a:rPr lang="es-ES" sz="2800" dirty="0">
                <a:effectLst>
                  <a:outerShdw blurRad="38100" dist="38100" dir="2700000" algn="tl">
                    <a:srgbClr val="000000">
                      <a:alpha val="43137"/>
                    </a:srgbClr>
                  </a:outerShdw>
                </a:effectLst>
              </a:rPr>
              <a:t>Galletas artesanas (Suspiros del Nalón)</a:t>
            </a:r>
          </a:p>
          <a:p>
            <a:r>
              <a:rPr lang="es-ES" sz="2800" dirty="0">
                <a:effectLst>
                  <a:outerShdw blurRad="38100" dist="38100" dir="2700000" algn="tl">
                    <a:srgbClr val="000000">
                      <a:alpha val="43137"/>
                    </a:srgbClr>
                  </a:outerShdw>
                </a:effectLst>
              </a:rPr>
              <a:t>Deliciosas y suaves pastas artesanas con:</a:t>
            </a:r>
          </a:p>
          <a:p>
            <a:r>
              <a:rPr lang="es-ES" sz="2800" dirty="0">
                <a:effectLst>
                  <a:outerShdw blurRad="38100" dist="38100" dir="2700000" algn="tl">
                    <a:srgbClr val="000000">
                      <a:alpha val="43137"/>
                    </a:srgbClr>
                  </a:outerShdw>
                </a:effectLst>
              </a:rPr>
              <a:t>   huevo, mantequilla, margarina, azúcar y harina de trigo como manda la tradición. </a:t>
            </a:r>
          </a:p>
        </p:txBody>
      </p:sp>
      <p:pic>
        <p:nvPicPr>
          <p:cNvPr id="1028" name="Picture 4" descr="Resultado de imagen de suspiros del nalon">
            <a:extLst>
              <a:ext uri="{FF2B5EF4-FFF2-40B4-BE49-F238E27FC236}">
                <a16:creationId xmlns:a16="http://schemas.microsoft.com/office/drawing/2014/main" xmlns="" id="{10892CB3-C52A-4AE1-BE06-2E360A60A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 y="92766"/>
            <a:ext cx="2928730" cy="285356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3D4AAE28-7C0A-42AC-BCE4-B38249913F0E}"/>
              </a:ext>
            </a:extLst>
          </p:cNvPr>
          <p:cNvSpPr txBox="1"/>
          <p:nvPr/>
        </p:nvSpPr>
        <p:spPr>
          <a:xfrm flipH="1">
            <a:off x="3366051" y="1941782"/>
            <a:ext cx="3803373" cy="707886"/>
          </a:xfrm>
          <a:prstGeom prst="rect">
            <a:avLst/>
          </a:prstGeom>
          <a:noFill/>
        </p:spPr>
        <p:txBody>
          <a:bodyPr wrap="square" rtlCol="0">
            <a:spAutoFit/>
          </a:bodyPr>
          <a:lstStyle/>
          <a:p>
            <a:r>
              <a:rPr lang="es-ES" sz="3600" dirty="0">
                <a:effectLst>
                  <a:outerShdw blurRad="38100" dist="38100" dir="2700000" algn="tl">
                    <a:srgbClr val="000000">
                      <a:alpha val="43137"/>
                    </a:srgbClr>
                  </a:outerShdw>
                </a:effectLst>
              </a:rPr>
              <a:t>Ref.: </a:t>
            </a:r>
            <a:r>
              <a:rPr lang="es-ES" sz="4000" dirty="0">
                <a:solidFill>
                  <a:srgbClr val="FF0000"/>
                </a:solidFill>
                <a:effectLst>
                  <a:outerShdw blurRad="38100" dist="38100" dir="2700000" algn="tl">
                    <a:srgbClr val="000000">
                      <a:alpha val="43137"/>
                    </a:srgbClr>
                  </a:outerShdw>
                </a:effectLst>
              </a:rPr>
              <a:t>1</a:t>
            </a:r>
            <a:endParaRPr lang="es-ES" sz="4000" dirty="0">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xmlns="" id="{B4762151-9A4E-43EB-A050-6F8B3F2D7D4B}"/>
              </a:ext>
            </a:extLst>
          </p:cNvPr>
          <p:cNvSpPr txBox="1"/>
          <p:nvPr/>
        </p:nvSpPr>
        <p:spPr>
          <a:xfrm>
            <a:off x="4058478" y="202799"/>
            <a:ext cx="3969025" cy="1446550"/>
          </a:xfrm>
          <a:prstGeom prst="rect">
            <a:avLst/>
          </a:prstGeom>
          <a:noFill/>
        </p:spPr>
        <p:txBody>
          <a:bodyPr wrap="square" rtlCol="0">
            <a:spAutoFit/>
          </a:bodyPr>
          <a:lstStyle/>
          <a:p>
            <a:pPr algn="ctr"/>
            <a:r>
              <a:rPr lang="es-ES" sz="4400" u="sng" dirty="0">
                <a:solidFill>
                  <a:srgbClr val="FF0000"/>
                </a:solidFill>
                <a:effectLst>
                  <a:outerShdw blurRad="38100" dist="38100" dir="2700000" algn="tl">
                    <a:srgbClr val="000000">
                      <a:alpha val="43137"/>
                    </a:srgbClr>
                  </a:outerShdw>
                </a:effectLst>
              </a:rPr>
              <a:t>SUSPIROS DEL            NALÓN</a:t>
            </a:r>
            <a:r>
              <a:rPr lang="es-ES" sz="3200" u="sng"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7616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8E5415-AD49-4EE0-8B34-5D6BCBB00034}"/>
              </a:ext>
            </a:extLst>
          </p:cNvPr>
          <p:cNvSpPr>
            <a:spLocks noGrp="1"/>
          </p:cNvSpPr>
          <p:nvPr>
            <p:ph type="title"/>
          </p:nvPr>
        </p:nvSpPr>
        <p:spPr>
          <a:xfrm>
            <a:off x="3313042" y="159026"/>
            <a:ext cx="5202307" cy="1325563"/>
          </a:xfrm>
        </p:spPr>
        <p:txBody>
          <a:bodyPr>
            <a:normAutofit/>
          </a:bodyPr>
          <a:lstStyle/>
          <a:p>
            <a:pPr algn="ctr"/>
            <a:r>
              <a:rPr lang="es-ES" u="sng" dirty="0">
                <a:solidFill>
                  <a:srgbClr val="FF0000"/>
                </a:solidFill>
                <a:effectLst>
                  <a:outerShdw blurRad="38100" dist="38100" dir="2700000" algn="tl">
                    <a:srgbClr val="000000">
                      <a:alpha val="43137"/>
                    </a:srgbClr>
                  </a:outerShdw>
                </a:effectLst>
              </a:rPr>
              <a:t>BOTONES DEL NALÓN</a:t>
            </a:r>
          </a:p>
        </p:txBody>
      </p:sp>
      <p:pic>
        <p:nvPicPr>
          <p:cNvPr id="2050" name="Picture 2" descr="Resultado de imagen de botones del nalon">
            <a:extLst>
              <a:ext uri="{FF2B5EF4-FFF2-40B4-BE49-F238E27FC236}">
                <a16:creationId xmlns:a16="http://schemas.microsoft.com/office/drawing/2014/main" xmlns="" id="{13626036-C072-4844-902E-F739FA5184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55" y="52437"/>
            <a:ext cx="2970092" cy="286430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61F185FE-B58E-4DA2-8644-717CD3CF05A9}"/>
              </a:ext>
            </a:extLst>
          </p:cNvPr>
          <p:cNvSpPr txBox="1"/>
          <p:nvPr/>
        </p:nvSpPr>
        <p:spPr>
          <a:xfrm>
            <a:off x="221674" y="3917579"/>
            <a:ext cx="3232727" cy="707886"/>
          </a:xfrm>
          <a:prstGeom prst="rect">
            <a:avLst/>
          </a:prstGeom>
          <a:noFill/>
        </p:spPr>
        <p:txBody>
          <a:bodyPr wrap="square" rtlCol="0">
            <a:spAutoFit/>
          </a:bodyPr>
          <a:lstStyle/>
          <a:p>
            <a:pPr algn="ctr"/>
            <a:r>
              <a:rPr lang="es-ES" sz="4000" dirty="0">
                <a:effectLst>
                  <a:outerShdw blurRad="38100" dist="38100" dir="2700000" algn="tl">
                    <a:srgbClr val="000000">
                      <a:alpha val="43137"/>
                    </a:srgbClr>
                  </a:outerShdw>
                </a:effectLst>
              </a:rPr>
              <a:t>450 grs.-</a:t>
            </a:r>
            <a:r>
              <a:rPr lang="es-ES" sz="4000" dirty="0">
                <a:solidFill>
                  <a:srgbClr val="FF0000"/>
                </a:solidFill>
                <a:effectLst>
                  <a:outerShdw blurRad="38100" dist="38100" dir="2700000" algn="tl">
                    <a:srgbClr val="000000">
                      <a:alpha val="43137"/>
                    </a:srgbClr>
                  </a:outerShdw>
                </a:effectLst>
              </a:rPr>
              <a:t>3,00€</a:t>
            </a:r>
          </a:p>
        </p:txBody>
      </p:sp>
      <p:sp>
        <p:nvSpPr>
          <p:cNvPr id="5" name="CuadroTexto 4">
            <a:extLst>
              <a:ext uri="{FF2B5EF4-FFF2-40B4-BE49-F238E27FC236}">
                <a16:creationId xmlns:a16="http://schemas.microsoft.com/office/drawing/2014/main" xmlns="" id="{876B54C6-8EBD-4498-8DB6-34DF41E6CEFF}"/>
              </a:ext>
            </a:extLst>
          </p:cNvPr>
          <p:cNvSpPr txBox="1"/>
          <p:nvPr/>
        </p:nvSpPr>
        <p:spPr>
          <a:xfrm>
            <a:off x="5340626" y="3538330"/>
            <a:ext cx="3697357" cy="369332"/>
          </a:xfrm>
          <a:prstGeom prst="rect">
            <a:avLst/>
          </a:prstGeom>
          <a:noFill/>
        </p:spPr>
        <p:txBody>
          <a:bodyPr wrap="square" rtlCol="0">
            <a:spAutoFit/>
          </a:bodyPr>
          <a:lstStyle/>
          <a:p>
            <a:endParaRPr lang="es-ES" dirty="0"/>
          </a:p>
        </p:txBody>
      </p:sp>
      <p:sp>
        <p:nvSpPr>
          <p:cNvPr id="3" name="CuadroTexto 2"/>
          <p:cNvSpPr txBox="1"/>
          <p:nvPr/>
        </p:nvSpPr>
        <p:spPr>
          <a:xfrm>
            <a:off x="3454401" y="1829234"/>
            <a:ext cx="1793862" cy="707886"/>
          </a:xfrm>
          <a:prstGeom prst="rect">
            <a:avLst/>
          </a:prstGeom>
          <a:noFill/>
        </p:spPr>
        <p:txBody>
          <a:bodyPr wrap="square" rtlCol="0">
            <a:spAutoFit/>
          </a:bodyPr>
          <a:lstStyle/>
          <a:p>
            <a:r>
              <a:rPr lang="es-ES" sz="3600" dirty="0">
                <a:effectLst>
                  <a:outerShdw blurRad="38100" dist="38100" dir="2700000" algn="tl">
                    <a:srgbClr val="000000">
                      <a:alpha val="43137"/>
                    </a:srgbClr>
                  </a:outerShdw>
                </a:effectLst>
              </a:rPr>
              <a:t>Ref.:</a:t>
            </a:r>
            <a:r>
              <a:rPr lang="es-ES" sz="4000" dirty="0">
                <a:solidFill>
                  <a:srgbClr val="FF0000"/>
                </a:solidFill>
                <a:effectLst>
                  <a:outerShdw blurRad="38100" dist="38100" dir="2700000" algn="tl">
                    <a:srgbClr val="000000">
                      <a:alpha val="43137"/>
                    </a:srgbClr>
                  </a:outerShdw>
                </a:effectLst>
              </a:rPr>
              <a:t>2</a:t>
            </a:r>
          </a:p>
        </p:txBody>
      </p:sp>
      <p:sp>
        <p:nvSpPr>
          <p:cNvPr id="6" name="CuadroTexto 5"/>
          <p:cNvSpPr txBox="1"/>
          <p:nvPr/>
        </p:nvSpPr>
        <p:spPr>
          <a:xfrm>
            <a:off x="3616237" y="3016252"/>
            <a:ext cx="5421746" cy="1569660"/>
          </a:xfrm>
          <a:prstGeom prst="rect">
            <a:avLst/>
          </a:prstGeom>
          <a:noFill/>
        </p:spPr>
        <p:txBody>
          <a:bodyPr wrap="square" rtlCol="0">
            <a:spAutoFit/>
          </a:bodyPr>
          <a:lstStyle/>
          <a:p>
            <a:pPr algn="r"/>
            <a:r>
              <a:rPr lang="es-ES" sz="3200" dirty="0">
                <a:effectLst>
                  <a:outerShdw blurRad="38100" dist="38100" dir="2700000" algn="tl">
                    <a:srgbClr val="000000">
                      <a:alpha val="43137"/>
                    </a:srgbClr>
                  </a:outerShdw>
                </a:effectLst>
              </a:rPr>
              <a:t>-Pequeñas galletas perfectas para comer entre horas o invitar a amigos y conocidos.</a:t>
            </a:r>
          </a:p>
        </p:txBody>
      </p:sp>
    </p:spTree>
    <p:extLst>
      <p:ext uri="{BB962C8B-B14F-4D97-AF65-F5344CB8AC3E}">
        <p14:creationId xmlns:p14="http://schemas.microsoft.com/office/powerpoint/2010/main" val="109409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60799" y="2821764"/>
            <a:ext cx="5117235" cy="2677656"/>
          </a:xfrm>
          <a:prstGeom prst="rect">
            <a:avLst/>
          </a:prstGeom>
          <a:noFill/>
        </p:spPr>
        <p:txBody>
          <a:bodyPr wrap="none" rtlCol="0">
            <a:spAutoFit/>
          </a:bodyPr>
          <a:lstStyle/>
          <a:p>
            <a:r>
              <a:rPr lang="es-ES" sz="2400" dirty="0">
                <a:effectLst>
                  <a:outerShdw blurRad="38100" dist="38100" dir="2700000" algn="tl">
                    <a:srgbClr val="000000">
                      <a:alpha val="43137"/>
                    </a:srgbClr>
                  </a:outerShdw>
                </a:effectLst>
              </a:rPr>
              <a:t>Deliciosas pastas realizadas de forma</a:t>
            </a:r>
          </a:p>
          <a:p>
            <a:r>
              <a:rPr lang="es-ES" sz="2400" dirty="0">
                <a:effectLst>
                  <a:outerShdw blurRad="38100" dist="38100" dir="2700000" algn="tl">
                    <a:srgbClr val="000000">
                      <a:alpha val="43137"/>
                    </a:srgbClr>
                  </a:outerShdw>
                </a:effectLst>
              </a:rPr>
              <a:t>totalmente artesana según la tradición</a:t>
            </a:r>
          </a:p>
          <a:p>
            <a:r>
              <a:rPr lang="es-ES" sz="2400" dirty="0">
                <a:effectLst>
                  <a:outerShdw blurRad="38100" dist="38100" dir="2700000" algn="tl">
                    <a:srgbClr val="000000">
                      <a:alpha val="43137"/>
                    </a:srgbClr>
                  </a:outerShdw>
                </a:effectLst>
              </a:rPr>
              <a:t>familiar, a base de almendra, harina,</a:t>
            </a:r>
          </a:p>
          <a:p>
            <a:pPr algn="r"/>
            <a:r>
              <a:rPr lang="es-ES" sz="2400" dirty="0">
                <a:effectLst>
                  <a:outerShdw blurRad="38100" dist="38100" dir="2700000" algn="tl">
                    <a:srgbClr val="000000">
                      <a:alpha val="43137"/>
                    </a:srgbClr>
                  </a:outerShdw>
                </a:effectLst>
              </a:rPr>
              <a:t>huevos, azúcar y manteca. Ideales para</a:t>
            </a:r>
          </a:p>
          <a:p>
            <a:r>
              <a:rPr lang="es-ES" sz="2400" dirty="0">
                <a:effectLst>
                  <a:outerShdw blurRad="38100" dist="38100" dir="2700000" algn="tl">
                    <a:srgbClr val="000000">
                      <a:alpha val="43137"/>
                    </a:srgbClr>
                  </a:outerShdw>
                </a:effectLst>
              </a:rPr>
              <a:t>cualquier momento del día, ya sea con</a:t>
            </a:r>
          </a:p>
          <a:p>
            <a:r>
              <a:rPr lang="es-ES" sz="2400" dirty="0">
                <a:effectLst>
                  <a:outerShdw blurRad="38100" dist="38100" dir="2700000" algn="tl">
                    <a:srgbClr val="000000">
                      <a:alpha val="43137"/>
                    </a:srgbClr>
                  </a:outerShdw>
                </a:effectLst>
              </a:rPr>
              <a:t>un buen tazón de leche al desayuno, o</a:t>
            </a:r>
          </a:p>
          <a:p>
            <a:r>
              <a:rPr lang="es-ES" sz="2400" dirty="0">
                <a:effectLst>
                  <a:outerShdw blurRad="38100" dist="38100" dir="2700000" algn="tl">
                    <a:srgbClr val="000000">
                      <a:alpha val="43137"/>
                    </a:srgbClr>
                  </a:outerShdw>
                </a:effectLst>
              </a:rPr>
              <a:t>como postre.</a:t>
            </a:r>
          </a:p>
        </p:txBody>
      </p:sp>
      <p:sp>
        <p:nvSpPr>
          <p:cNvPr id="3" name="CuadroTexto 2"/>
          <p:cNvSpPr txBox="1"/>
          <p:nvPr/>
        </p:nvSpPr>
        <p:spPr>
          <a:xfrm>
            <a:off x="3860799" y="1759040"/>
            <a:ext cx="1375889" cy="707886"/>
          </a:xfrm>
          <a:prstGeom prst="rect">
            <a:avLst/>
          </a:prstGeom>
          <a:noFill/>
        </p:spPr>
        <p:txBody>
          <a:bodyPr wrap="none" rtlCol="0">
            <a:spAutoFit/>
          </a:bodyPr>
          <a:lstStyle/>
          <a:p>
            <a:r>
              <a:rPr lang="es-ES" sz="3600" dirty="0">
                <a:effectLst>
                  <a:outerShdw blurRad="38100" dist="38100" dir="2700000" algn="tl">
                    <a:srgbClr val="000000">
                      <a:alpha val="43137"/>
                    </a:srgbClr>
                  </a:outerShdw>
                </a:effectLst>
              </a:rPr>
              <a:t>Ref.: </a:t>
            </a:r>
            <a:r>
              <a:rPr lang="es-ES" sz="4000" dirty="0">
                <a:solidFill>
                  <a:srgbClr val="FF0000"/>
                </a:solidFill>
                <a:effectLst>
                  <a:outerShdw blurRad="38100" dist="38100" dir="2700000" algn="tl">
                    <a:srgbClr val="000000">
                      <a:alpha val="43137"/>
                    </a:srgbClr>
                  </a:outerShdw>
                </a:effectLst>
              </a:rPr>
              <a:t>3</a:t>
            </a:r>
          </a:p>
        </p:txBody>
      </p:sp>
      <p:sp>
        <p:nvSpPr>
          <p:cNvPr id="4" name="Rectángulo 3"/>
          <p:cNvSpPr/>
          <p:nvPr/>
        </p:nvSpPr>
        <p:spPr>
          <a:xfrm>
            <a:off x="3639128" y="113206"/>
            <a:ext cx="4165600" cy="1384995"/>
          </a:xfrm>
          <a:prstGeom prst="rect">
            <a:avLst/>
          </a:prstGeom>
        </p:spPr>
        <p:txBody>
          <a:bodyPr wrap="square">
            <a:spAutoFit/>
          </a:bodyPr>
          <a:lstStyle/>
          <a:p>
            <a:pPr algn="ctr"/>
            <a:r>
              <a:rPr lang="es-ES" sz="4000" u="sng" cap="all" dirty="0">
                <a:solidFill>
                  <a:srgbClr val="FF0000"/>
                </a:solidFill>
                <a:effectLst>
                  <a:outerShdw blurRad="38100" dist="38100" dir="2700000" algn="tl">
                    <a:srgbClr val="000000">
                      <a:alpha val="43137"/>
                    </a:srgbClr>
                  </a:outerShdw>
                </a:effectLst>
              </a:rPr>
              <a:t>Almendrados</a:t>
            </a:r>
            <a:r>
              <a:rPr lang="es-ES" sz="4000" u="sng" dirty="0">
                <a:solidFill>
                  <a:srgbClr val="FF0000"/>
                </a:solidFill>
                <a:effectLst>
                  <a:outerShdw blurRad="38100" dist="38100" dir="2700000" algn="tl">
                    <a:srgbClr val="000000">
                      <a:alpha val="43137"/>
                    </a:srgbClr>
                  </a:outerShdw>
                </a:effectLst>
              </a:rPr>
              <a:t> </a:t>
            </a:r>
            <a:r>
              <a:rPr lang="es-ES" sz="4000" u="sng" cap="all" dirty="0">
                <a:solidFill>
                  <a:srgbClr val="FF0000"/>
                </a:solidFill>
                <a:effectLst>
                  <a:outerShdw blurRad="38100" dist="38100" dir="2700000" algn="tl">
                    <a:srgbClr val="000000">
                      <a:alpha val="43137"/>
                    </a:srgbClr>
                  </a:outerShdw>
                </a:effectLst>
              </a:rPr>
              <a:t>del </a:t>
            </a:r>
            <a:r>
              <a:rPr lang="es-ES" sz="4400" u="sng" cap="all" dirty="0">
                <a:solidFill>
                  <a:srgbClr val="FF0000"/>
                </a:solidFill>
                <a:effectLst>
                  <a:outerShdw blurRad="38100" dist="38100" dir="2700000" algn="tl">
                    <a:srgbClr val="000000">
                      <a:alpha val="43137"/>
                    </a:srgbClr>
                  </a:outerShdw>
                </a:effectLst>
              </a:rPr>
              <a:t>Nalón</a:t>
            </a:r>
          </a:p>
        </p:txBody>
      </p:sp>
      <p:sp>
        <p:nvSpPr>
          <p:cNvPr id="5" name="Rectángulo 4"/>
          <p:cNvSpPr/>
          <p:nvPr/>
        </p:nvSpPr>
        <p:spPr>
          <a:xfrm>
            <a:off x="115455" y="3621983"/>
            <a:ext cx="4572000" cy="707886"/>
          </a:xfrm>
          <a:prstGeom prst="rect">
            <a:avLst/>
          </a:prstGeom>
        </p:spPr>
        <p:txBody>
          <a:bodyPr>
            <a:spAutoFit/>
          </a:bodyPr>
          <a:lstStyle/>
          <a:p>
            <a:r>
              <a:rPr lang="es-ES" sz="4000" dirty="0">
                <a:effectLst>
                  <a:outerShdw blurRad="38100" dist="38100" dir="2700000" algn="tl">
                    <a:srgbClr val="000000">
                      <a:alpha val="43137"/>
                    </a:srgbClr>
                  </a:outerShdw>
                </a:effectLst>
              </a:rPr>
              <a:t>28uds: </a:t>
            </a:r>
            <a:r>
              <a:rPr lang="es-ES" sz="4000" dirty="0" smtClean="0">
                <a:solidFill>
                  <a:srgbClr val="FF0000"/>
                </a:solidFill>
                <a:effectLst>
                  <a:outerShdw blurRad="38100" dist="38100" dir="2700000" algn="tl">
                    <a:srgbClr val="000000">
                      <a:alpha val="43137"/>
                    </a:srgbClr>
                  </a:outerShdw>
                </a:effectLst>
              </a:rPr>
              <a:t>4,20€</a:t>
            </a:r>
            <a:endParaRPr lang="es-ES" sz="4000" dirty="0">
              <a:solidFill>
                <a:srgbClr val="FF0000"/>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a:stretch>
            <a:fillRect/>
          </a:stretch>
        </p:blipFill>
        <p:spPr>
          <a:xfrm>
            <a:off x="115455" y="113206"/>
            <a:ext cx="2888612" cy="2879376"/>
          </a:xfrm>
          <a:prstGeom prst="rect">
            <a:avLst/>
          </a:prstGeom>
        </p:spPr>
      </p:pic>
    </p:spTree>
    <p:extLst>
      <p:ext uri="{BB962C8B-B14F-4D97-AF65-F5344CB8AC3E}">
        <p14:creationId xmlns:p14="http://schemas.microsoft.com/office/powerpoint/2010/main" val="338160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20CBFC9-F53C-4716-B3CE-B53DAB35BAD3}"/>
              </a:ext>
            </a:extLst>
          </p:cNvPr>
          <p:cNvSpPr txBox="1"/>
          <p:nvPr/>
        </p:nvSpPr>
        <p:spPr>
          <a:xfrm>
            <a:off x="1020417" y="749403"/>
            <a:ext cx="7103166" cy="1323439"/>
          </a:xfrm>
          <a:prstGeom prst="rect">
            <a:avLst/>
          </a:prstGeom>
          <a:noFill/>
        </p:spPr>
        <p:txBody>
          <a:bodyPr wrap="square" rtlCol="0">
            <a:spAutoFit/>
          </a:bodyPr>
          <a:lstStyle/>
          <a:p>
            <a:pPr algn="ctr"/>
            <a:r>
              <a:rPr lang="es-ES" sz="8000" u="sng" dirty="0">
                <a:solidFill>
                  <a:srgbClr val="FF0000"/>
                </a:solidFill>
                <a:effectLst>
                  <a:outerShdw blurRad="38100" dist="38100" dir="2700000" algn="tl">
                    <a:srgbClr val="000000">
                      <a:alpha val="43137"/>
                    </a:srgbClr>
                  </a:outerShdw>
                </a:effectLst>
              </a:rPr>
              <a:t>POSTRES</a:t>
            </a:r>
          </a:p>
        </p:txBody>
      </p:sp>
      <p:sp>
        <p:nvSpPr>
          <p:cNvPr id="3" name="Flecha: hacia abajo 2">
            <a:extLst>
              <a:ext uri="{FF2B5EF4-FFF2-40B4-BE49-F238E27FC236}">
                <a16:creationId xmlns:a16="http://schemas.microsoft.com/office/drawing/2014/main" xmlns="" id="{16A7EDB5-1FFE-4A89-B391-D50095F8B9A1}"/>
              </a:ext>
            </a:extLst>
          </p:cNvPr>
          <p:cNvSpPr/>
          <p:nvPr/>
        </p:nvSpPr>
        <p:spPr>
          <a:xfrm>
            <a:off x="3829878" y="2769704"/>
            <a:ext cx="1484244" cy="1868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hacia abajo 3">
            <a:extLst>
              <a:ext uri="{FF2B5EF4-FFF2-40B4-BE49-F238E27FC236}">
                <a16:creationId xmlns:a16="http://schemas.microsoft.com/office/drawing/2014/main" xmlns="" id="{591259F3-A1FD-4FDA-A31E-4AB68CB286FC}"/>
              </a:ext>
            </a:extLst>
          </p:cNvPr>
          <p:cNvSpPr/>
          <p:nvPr/>
        </p:nvSpPr>
        <p:spPr>
          <a:xfrm rot="20203648">
            <a:off x="2590800" y="3379306"/>
            <a:ext cx="1205947" cy="136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hacia abajo 4">
            <a:extLst>
              <a:ext uri="{FF2B5EF4-FFF2-40B4-BE49-F238E27FC236}">
                <a16:creationId xmlns:a16="http://schemas.microsoft.com/office/drawing/2014/main" xmlns="" id="{D2EFCDE2-0307-42B3-A40C-5AAFED6317DE}"/>
              </a:ext>
            </a:extLst>
          </p:cNvPr>
          <p:cNvSpPr/>
          <p:nvPr/>
        </p:nvSpPr>
        <p:spPr>
          <a:xfrm rot="1626057">
            <a:off x="5392223" y="3329475"/>
            <a:ext cx="1239639" cy="1464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Arco 5"/>
          <p:cNvSpPr/>
          <p:nvPr/>
        </p:nvSpPr>
        <p:spPr>
          <a:xfrm rot="9464461" flipV="1">
            <a:off x="1918144" y="1475344"/>
            <a:ext cx="692761" cy="903768"/>
          </a:xfrm>
          <a:prstGeom prst="arc">
            <a:avLst>
              <a:gd name="adj1" fmla="val 16698913"/>
              <a:gd name="adj2" fmla="val 53828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Arco 6"/>
          <p:cNvSpPr/>
          <p:nvPr/>
        </p:nvSpPr>
        <p:spPr>
          <a:xfrm>
            <a:off x="6504878" y="749403"/>
            <a:ext cx="655782" cy="785091"/>
          </a:xfrm>
          <a:prstGeom prst="arc">
            <a:avLst>
              <a:gd name="adj1" fmla="val 14310473"/>
              <a:gd name="adj2" fmla="val 24770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5645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flipH="1">
            <a:off x="3768436" y="147782"/>
            <a:ext cx="4451928" cy="1446550"/>
          </a:xfrm>
          <a:prstGeom prst="rect">
            <a:avLst/>
          </a:prstGeom>
          <a:noFill/>
        </p:spPr>
        <p:txBody>
          <a:bodyPr wrap="square" rtlCol="0">
            <a:spAutoFit/>
          </a:bodyPr>
          <a:lstStyle/>
          <a:p>
            <a:pPr algn="ctr"/>
            <a:r>
              <a:rPr lang="es-ES" sz="4400" u="sng" cap="all" dirty="0">
                <a:solidFill>
                  <a:srgbClr val="FF0000"/>
                </a:solidFill>
                <a:effectLst>
                  <a:outerShdw blurRad="38100" dist="38100" dir="2700000" algn="tl">
                    <a:srgbClr val="000000">
                      <a:alpha val="43137"/>
                    </a:srgbClr>
                  </a:outerShdw>
                </a:effectLst>
              </a:rPr>
              <a:t>Arroz con leche</a:t>
            </a:r>
          </a:p>
        </p:txBody>
      </p:sp>
      <p:sp>
        <p:nvSpPr>
          <p:cNvPr id="3" name="CuadroTexto 2"/>
          <p:cNvSpPr txBox="1"/>
          <p:nvPr/>
        </p:nvSpPr>
        <p:spPr>
          <a:xfrm>
            <a:off x="591126" y="3897746"/>
            <a:ext cx="3020892" cy="707886"/>
          </a:xfrm>
          <a:prstGeom prst="rect">
            <a:avLst/>
          </a:prstGeom>
          <a:noFill/>
        </p:spPr>
        <p:txBody>
          <a:bodyPr wrap="none" rtlCol="0">
            <a:spAutoFit/>
          </a:bodyPr>
          <a:lstStyle/>
          <a:p>
            <a:r>
              <a:rPr lang="es-ES" sz="3600" dirty="0">
                <a:effectLst>
                  <a:outerShdw blurRad="38100" dist="38100" dir="2700000" algn="tl">
                    <a:srgbClr val="000000">
                      <a:alpha val="43137"/>
                    </a:srgbClr>
                  </a:outerShdw>
                </a:effectLst>
              </a:rPr>
              <a:t>190 </a:t>
            </a:r>
            <a:r>
              <a:rPr lang="es-ES" sz="3600" dirty="0" err="1">
                <a:effectLst>
                  <a:outerShdw blurRad="38100" dist="38100" dir="2700000" algn="tl">
                    <a:srgbClr val="000000">
                      <a:alpha val="43137"/>
                    </a:srgbClr>
                  </a:outerShdw>
                </a:effectLst>
              </a:rPr>
              <a:t>grs</a:t>
            </a:r>
            <a:r>
              <a:rPr lang="es-ES" sz="3600" dirty="0">
                <a:effectLst>
                  <a:outerShdw blurRad="38100" dist="38100" dir="2700000" algn="tl">
                    <a:srgbClr val="000000">
                      <a:alpha val="43137"/>
                    </a:srgbClr>
                  </a:outerShdw>
                </a:effectLst>
              </a:rPr>
              <a:t>.: </a:t>
            </a:r>
            <a:r>
              <a:rPr lang="es-ES" sz="4000" dirty="0">
                <a:solidFill>
                  <a:srgbClr val="FF0000"/>
                </a:solidFill>
                <a:effectLst>
                  <a:outerShdw blurRad="38100" dist="38100" dir="2700000" algn="tl">
                    <a:srgbClr val="000000">
                      <a:alpha val="43137"/>
                    </a:srgbClr>
                  </a:outerShdw>
                </a:effectLst>
              </a:rPr>
              <a:t>1,65€</a:t>
            </a:r>
          </a:p>
        </p:txBody>
      </p:sp>
      <p:pic>
        <p:nvPicPr>
          <p:cNvPr id="1026" name="Picture 2" descr="https://www.delicatessenantonio.com/213-thickbox_default/arroz-con-leche-comprar-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1" y="73891"/>
            <a:ext cx="3135748" cy="312189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53346" y="2884393"/>
            <a:ext cx="4572000" cy="3416320"/>
          </a:xfrm>
          <a:prstGeom prst="rect">
            <a:avLst/>
          </a:prstGeom>
        </p:spPr>
        <p:txBody>
          <a:bodyPr>
            <a:spAutoFit/>
          </a:bodyPr>
          <a:lstStyle/>
          <a:p>
            <a:pPr algn="r"/>
            <a:r>
              <a:rPr lang="es-ES" sz="2400" dirty="0">
                <a:effectLst>
                  <a:outerShdw blurRad="38100" dist="38100" dir="2700000" algn="tl">
                    <a:srgbClr val="000000">
                      <a:alpha val="43137"/>
                    </a:srgbClr>
                  </a:outerShdw>
                </a:effectLst>
              </a:rPr>
              <a:t>El proceso de elaboración de este arroz con leche tiene un marcado carácter artesanal, pero es sobre todo la calidad de sus ingredientes lo que marca la diferencia. Destaca enormemente su cremosidad y su carácter lácteo, purísimo. El azúcar de caña aporta un grado de dulzor muy bien matizado.</a:t>
            </a:r>
          </a:p>
        </p:txBody>
      </p:sp>
      <p:sp>
        <p:nvSpPr>
          <p:cNvPr id="5" name="CuadroTexto 4"/>
          <p:cNvSpPr txBox="1"/>
          <p:nvPr/>
        </p:nvSpPr>
        <p:spPr>
          <a:xfrm>
            <a:off x="4082473" y="1828799"/>
            <a:ext cx="1407950" cy="707886"/>
          </a:xfrm>
          <a:prstGeom prst="rect">
            <a:avLst/>
          </a:prstGeom>
          <a:noFill/>
        </p:spPr>
        <p:txBody>
          <a:bodyPr wrap="none" rtlCol="0">
            <a:spAutoFit/>
          </a:bodyPr>
          <a:lstStyle/>
          <a:p>
            <a:pPr algn="r"/>
            <a:r>
              <a:rPr lang="es-ES" sz="3600" dirty="0">
                <a:effectLst>
                  <a:outerShdw blurRad="38100" dist="38100" dir="2700000" algn="tl">
                    <a:srgbClr val="000000">
                      <a:alpha val="43137"/>
                    </a:srgbClr>
                  </a:outerShdw>
                </a:effectLst>
              </a:rPr>
              <a:t>Ref.: </a:t>
            </a:r>
            <a:r>
              <a:rPr lang="es-ES" sz="4000" dirty="0">
                <a:solidFill>
                  <a:srgbClr val="FF00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379978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50145" y="2730936"/>
            <a:ext cx="4572000" cy="3785652"/>
          </a:xfrm>
          <a:prstGeom prst="rect">
            <a:avLst/>
          </a:prstGeom>
        </p:spPr>
        <p:txBody>
          <a:bodyPr>
            <a:spAutoFit/>
          </a:bodyPr>
          <a:lstStyle/>
          <a:p>
            <a:pPr algn="r"/>
            <a:r>
              <a:rPr lang="es-ES" sz="2400" dirty="0">
                <a:effectLst>
                  <a:outerShdw blurRad="38100" dist="38100" dir="2700000" algn="tl">
                    <a:srgbClr val="000000">
                      <a:alpha val="43137"/>
                    </a:srgbClr>
                  </a:outerShdw>
                </a:effectLst>
              </a:rPr>
              <a:t>Dulce típico Asturiano.</a:t>
            </a:r>
          </a:p>
          <a:p>
            <a:pPr algn="r"/>
            <a:endParaRPr lang="es-ES" sz="2400" dirty="0">
              <a:effectLst>
                <a:outerShdw blurRad="38100" dist="38100" dir="2700000" algn="tl">
                  <a:srgbClr val="000000">
                    <a:alpha val="43137"/>
                  </a:srgbClr>
                </a:outerShdw>
              </a:effectLst>
            </a:endParaRPr>
          </a:p>
          <a:p>
            <a:pPr algn="r"/>
            <a:r>
              <a:rPr lang="es-ES" sz="2400" dirty="0">
                <a:effectLst>
                  <a:outerShdw blurRad="38100" dist="38100" dir="2700000" algn="tl">
                    <a:srgbClr val="000000">
                      <a:alpha val="43137"/>
                    </a:srgbClr>
                  </a:outerShdw>
                </a:effectLst>
              </a:rPr>
              <a:t>Se trata de una especie de empanadilla elaborada con una masa de harina de trigo aromatizada con anís, a la que se rellena de nueces, avellanas, azúcar y posteriormente se fríe. Al servir se espolvorea su superficie con azúcar.</a:t>
            </a:r>
          </a:p>
        </p:txBody>
      </p:sp>
      <p:pic>
        <p:nvPicPr>
          <p:cNvPr id="3" name="Imagen 2"/>
          <p:cNvPicPr>
            <a:picLocks noChangeAspect="1"/>
          </p:cNvPicPr>
          <p:nvPr/>
        </p:nvPicPr>
        <p:blipFill>
          <a:blip r:embed="rId2"/>
          <a:stretch>
            <a:fillRect/>
          </a:stretch>
        </p:blipFill>
        <p:spPr>
          <a:xfrm>
            <a:off x="81683" y="83992"/>
            <a:ext cx="2945535" cy="2945535"/>
          </a:xfrm>
          <a:prstGeom prst="rect">
            <a:avLst/>
          </a:prstGeom>
        </p:spPr>
      </p:pic>
      <p:sp>
        <p:nvSpPr>
          <p:cNvPr id="4" name="CuadroTexto 3"/>
          <p:cNvSpPr txBox="1"/>
          <p:nvPr/>
        </p:nvSpPr>
        <p:spPr>
          <a:xfrm>
            <a:off x="4050145" y="110209"/>
            <a:ext cx="3883891" cy="1446550"/>
          </a:xfrm>
          <a:prstGeom prst="rect">
            <a:avLst/>
          </a:prstGeom>
          <a:noFill/>
        </p:spPr>
        <p:txBody>
          <a:bodyPr wrap="square" rtlCol="0">
            <a:spAutoFit/>
          </a:bodyPr>
          <a:lstStyle/>
          <a:p>
            <a:r>
              <a:rPr lang="es-ES" sz="4400" u="sng" cap="all" dirty="0" err="1">
                <a:solidFill>
                  <a:srgbClr val="FF0000"/>
                </a:solidFill>
                <a:effectLst>
                  <a:outerShdw blurRad="38100" dist="38100" dir="2700000" algn="tl">
                    <a:srgbClr val="000000">
                      <a:alpha val="43137"/>
                    </a:srgbClr>
                  </a:outerShdw>
                </a:effectLst>
              </a:rPr>
              <a:t>Casadiellas</a:t>
            </a:r>
            <a:r>
              <a:rPr lang="es-ES" sz="4400" u="sng" cap="all" dirty="0">
                <a:solidFill>
                  <a:srgbClr val="FF0000"/>
                </a:solidFill>
                <a:effectLst>
                  <a:outerShdw blurRad="38100" dist="38100" dir="2700000" algn="tl">
                    <a:srgbClr val="000000">
                      <a:alpha val="43137"/>
                    </a:srgbClr>
                  </a:outerShdw>
                </a:effectLst>
              </a:rPr>
              <a:t> Monasterio</a:t>
            </a:r>
          </a:p>
        </p:txBody>
      </p:sp>
      <p:sp>
        <p:nvSpPr>
          <p:cNvPr id="5" name="CuadroTexto 4"/>
          <p:cNvSpPr txBox="1"/>
          <p:nvPr/>
        </p:nvSpPr>
        <p:spPr>
          <a:xfrm>
            <a:off x="3509076" y="1995055"/>
            <a:ext cx="1390317" cy="707886"/>
          </a:xfrm>
          <a:prstGeom prst="rect">
            <a:avLst/>
          </a:prstGeom>
          <a:noFill/>
        </p:spPr>
        <p:txBody>
          <a:bodyPr wrap="none" rtlCol="0">
            <a:spAutoFit/>
          </a:bodyPr>
          <a:lstStyle/>
          <a:p>
            <a:r>
              <a:rPr lang="es-ES" sz="3600" dirty="0">
                <a:effectLst>
                  <a:outerShdw blurRad="38100" dist="38100" dir="2700000" algn="tl">
                    <a:srgbClr val="000000">
                      <a:alpha val="43137"/>
                    </a:srgbClr>
                  </a:outerShdw>
                </a:effectLst>
              </a:rPr>
              <a:t>Ref.: </a:t>
            </a:r>
            <a:r>
              <a:rPr lang="es-ES" sz="4000" dirty="0">
                <a:solidFill>
                  <a:srgbClr val="FF0000"/>
                </a:solidFill>
                <a:effectLst>
                  <a:outerShdw blurRad="38100" dist="38100" dir="2700000" algn="tl">
                    <a:srgbClr val="000000">
                      <a:alpha val="43137"/>
                    </a:srgbClr>
                  </a:outerShdw>
                </a:effectLst>
              </a:rPr>
              <a:t>5</a:t>
            </a:r>
          </a:p>
        </p:txBody>
      </p:sp>
      <p:sp>
        <p:nvSpPr>
          <p:cNvPr id="6" name="CuadroTexto 5"/>
          <p:cNvSpPr txBox="1"/>
          <p:nvPr/>
        </p:nvSpPr>
        <p:spPr>
          <a:xfrm>
            <a:off x="221672" y="4038987"/>
            <a:ext cx="3463637" cy="707886"/>
          </a:xfrm>
          <a:prstGeom prst="rect">
            <a:avLst/>
          </a:prstGeom>
          <a:noFill/>
        </p:spPr>
        <p:txBody>
          <a:bodyPr wrap="square" rtlCol="0">
            <a:spAutoFit/>
          </a:bodyPr>
          <a:lstStyle/>
          <a:p>
            <a:r>
              <a:rPr lang="es-ES" sz="4000" dirty="0">
                <a:effectLst>
                  <a:outerShdw blurRad="38100" dist="38100" dir="2700000" algn="tl">
                    <a:srgbClr val="000000">
                      <a:alpha val="43137"/>
                    </a:srgbClr>
                  </a:outerShdw>
                </a:effectLst>
              </a:rPr>
              <a:t>6uds:</a:t>
            </a:r>
            <a:r>
              <a:rPr lang="es-ES" sz="4000" dirty="0">
                <a:solidFill>
                  <a:srgbClr val="FF0000"/>
                </a:solidFill>
                <a:effectLst>
                  <a:outerShdw blurRad="38100" dist="38100" dir="2700000" algn="tl">
                    <a:srgbClr val="000000">
                      <a:alpha val="43137"/>
                    </a:srgbClr>
                  </a:outerShdw>
                </a:effectLst>
              </a:rPr>
              <a:t>3,55€</a:t>
            </a:r>
          </a:p>
        </p:txBody>
      </p:sp>
    </p:spTree>
    <p:extLst>
      <p:ext uri="{BB962C8B-B14F-4D97-AF65-F5344CB8AC3E}">
        <p14:creationId xmlns:p14="http://schemas.microsoft.com/office/powerpoint/2010/main" val="296338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69674" y="175491"/>
            <a:ext cx="5495635" cy="1446550"/>
          </a:xfrm>
          <a:prstGeom prst="rect">
            <a:avLst/>
          </a:prstGeom>
          <a:noFill/>
        </p:spPr>
        <p:txBody>
          <a:bodyPr wrap="square" rtlCol="0">
            <a:spAutoFit/>
          </a:bodyPr>
          <a:lstStyle/>
          <a:p>
            <a:pPr algn="ctr"/>
            <a:r>
              <a:rPr lang="es-ES" sz="4400" u="sng" cap="all" dirty="0">
                <a:solidFill>
                  <a:srgbClr val="FF0000"/>
                </a:solidFill>
                <a:effectLst>
                  <a:outerShdw blurRad="38100" dist="38100" dir="2700000" algn="tl">
                    <a:srgbClr val="000000">
                      <a:alpha val="43137"/>
                    </a:srgbClr>
                  </a:outerShdw>
                </a:effectLst>
              </a:rPr>
              <a:t>Dulce de manzana el gaitero</a:t>
            </a:r>
          </a:p>
        </p:txBody>
      </p:sp>
      <p:pic>
        <p:nvPicPr>
          <p:cNvPr id="3" name="Imagen 2"/>
          <p:cNvPicPr>
            <a:picLocks noChangeAspect="1"/>
          </p:cNvPicPr>
          <p:nvPr/>
        </p:nvPicPr>
        <p:blipFill>
          <a:blip r:embed="rId2"/>
          <a:stretch>
            <a:fillRect/>
          </a:stretch>
        </p:blipFill>
        <p:spPr>
          <a:xfrm>
            <a:off x="118629" y="175491"/>
            <a:ext cx="2770043" cy="2770043"/>
          </a:xfrm>
          <a:prstGeom prst="rect">
            <a:avLst/>
          </a:prstGeom>
        </p:spPr>
      </p:pic>
      <p:sp>
        <p:nvSpPr>
          <p:cNvPr id="4" name="Rectángulo 3"/>
          <p:cNvSpPr/>
          <p:nvPr/>
        </p:nvSpPr>
        <p:spPr>
          <a:xfrm>
            <a:off x="4396509" y="2725356"/>
            <a:ext cx="4572000" cy="3170099"/>
          </a:xfrm>
          <a:prstGeom prst="rect">
            <a:avLst/>
          </a:prstGeom>
        </p:spPr>
        <p:txBody>
          <a:bodyPr>
            <a:spAutoFit/>
          </a:bodyPr>
          <a:lstStyle/>
          <a:p>
            <a:pPr algn="r" fontAlgn="base"/>
            <a:r>
              <a:rPr lang="es-ES" sz="2000" dirty="0">
                <a:effectLst>
                  <a:outerShdw blurRad="38100" dist="38100" dir="2700000" algn="tl">
                    <a:srgbClr val="000000">
                      <a:alpha val="43137"/>
                    </a:srgbClr>
                  </a:outerShdw>
                </a:effectLst>
                <a:latin typeface="+mj-lt"/>
              </a:rPr>
              <a:t>El Gaitero, elaborado a partir de pulpa de manzana y envasado en caliente, es un dulce artesano, de corte limpio y sin ningún tipo de tropiezo. Ideal para acompañar con quesos curados y frescos.</a:t>
            </a:r>
          </a:p>
          <a:p>
            <a:pPr algn="r" fontAlgn="base"/>
            <a:endParaRPr lang="es-ES" sz="2000" dirty="0">
              <a:latin typeface="+mj-lt"/>
            </a:endParaRPr>
          </a:p>
          <a:p>
            <a:pPr algn="r" fontAlgn="base">
              <a:buFont typeface="Arial" panose="020B0604020202020204" pitchFamily="34" charset="0"/>
              <a:buChar char="•"/>
            </a:pPr>
            <a:r>
              <a:rPr lang="es-ES" sz="2000" b="1" dirty="0">
                <a:effectLst>
                  <a:outerShdw blurRad="38100" dist="38100" dir="2700000" algn="tl">
                    <a:srgbClr val="000000">
                      <a:alpha val="43137"/>
                    </a:srgbClr>
                  </a:outerShdw>
                </a:effectLst>
                <a:latin typeface="+mj-lt"/>
              </a:rPr>
              <a:t>Ingredientes:</a:t>
            </a:r>
            <a:r>
              <a:rPr lang="es-ES" sz="2000" dirty="0">
                <a:effectLst>
                  <a:outerShdw blurRad="38100" dist="38100" dir="2700000" algn="tl">
                    <a:srgbClr val="000000">
                      <a:alpha val="43137"/>
                    </a:srgbClr>
                  </a:outerShdw>
                </a:effectLst>
                <a:latin typeface="+mj-lt"/>
              </a:rPr>
              <a:t> Pulpa de manzana, azúcar, espesante, acidulantes y antioxidantes.</a:t>
            </a:r>
          </a:p>
          <a:p>
            <a:pPr algn="r" fontAlgn="base">
              <a:buFont typeface="Arial" panose="020B0604020202020204" pitchFamily="34" charset="0"/>
              <a:buChar char="•"/>
            </a:pPr>
            <a:endParaRPr lang="es-ES" sz="2000" dirty="0">
              <a:effectLst>
                <a:outerShdw blurRad="38100" dist="38100" dir="2700000" algn="tl">
                  <a:srgbClr val="000000">
                    <a:alpha val="43137"/>
                  </a:srgbClr>
                </a:outerShdw>
              </a:effectLst>
              <a:latin typeface="+mj-lt"/>
            </a:endParaRPr>
          </a:p>
          <a:p>
            <a:pPr algn="r" fontAlgn="base">
              <a:buFont typeface="Arial" panose="020B0604020202020204" pitchFamily="34" charset="0"/>
              <a:buChar char="•"/>
            </a:pPr>
            <a:r>
              <a:rPr lang="es-ES" sz="2000" b="1" dirty="0">
                <a:effectLst>
                  <a:outerShdw blurRad="38100" dist="38100" dir="2700000" algn="tl">
                    <a:srgbClr val="000000">
                      <a:alpha val="43137"/>
                    </a:srgbClr>
                  </a:outerShdw>
                </a:effectLst>
                <a:latin typeface="+mj-lt"/>
              </a:rPr>
              <a:t>Peso Unidad:</a:t>
            </a:r>
            <a:r>
              <a:rPr lang="es-ES" sz="2000" dirty="0">
                <a:effectLst>
                  <a:outerShdw blurRad="38100" dist="38100" dir="2700000" algn="tl">
                    <a:srgbClr val="000000">
                      <a:alpha val="43137"/>
                    </a:srgbClr>
                  </a:outerShdw>
                </a:effectLst>
                <a:latin typeface="+mj-lt"/>
              </a:rPr>
              <a:t> 400 g.</a:t>
            </a:r>
            <a:endParaRPr lang="es-ES" sz="2000" b="0" i="0" dirty="0">
              <a:effectLst>
                <a:outerShdw blurRad="38100" dist="38100" dir="2700000" algn="tl">
                  <a:srgbClr val="000000">
                    <a:alpha val="43137"/>
                  </a:srgbClr>
                </a:outerShdw>
              </a:effectLst>
              <a:latin typeface="+mj-lt"/>
            </a:endParaRPr>
          </a:p>
        </p:txBody>
      </p:sp>
      <p:sp>
        <p:nvSpPr>
          <p:cNvPr id="5" name="CuadroTexto 4"/>
          <p:cNvSpPr txBox="1"/>
          <p:nvPr/>
        </p:nvSpPr>
        <p:spPr>
          <a:xfrm>
            <a:off x="554182" y="4618182"/>
            <a:ext cx="2807854" cy="707886"/>
          </a:xfrm>
          <a:prstGeom prst="rect">
            <a:avLst/>
          </a:prstGeom>
          <a:noFill/>
        </p:spPr>
        <p:txBody>
          <a:bodyPr wrap="square" rtlCol="0">
            <a:spAutoFit/>
          </a:bodyPr>
          <a:lstStyle/>
          <a:p>
            <a:pPr algn="ctr"/>
            <a:r>
              <a:rPr lang="es-ES" sz="4000" dirty="0">
                <a:effectLst>
                  <a:outerShdw blurRad="38100" dist="38100" dir="2700000" algn="tl">
                    <a:srgbClr val="000000">
                      <a:alpha val="43137"/>
                    </a:srgbClr>
                  </a:outerShdw>
                </a:effectLst>
              </a:rPr>
              <a:t>1ud.: </a:t>
            </a:r>
            <a:r>
              <a:rPr lang="es-ES" sz="4000" dirty="0">
                <a:solidFill>
                  <a:srgbClr val="FF0000"/>
                </a:solidFill>
                <a:effectLst>
                  <a:outerShdw blurRad="38100" dist="38100" dir="2700000" algn="tl">
                    <a:srgbClr val="000000">
                      <a:alpha val="43137"/>
                    </a:srgbClr>
                  </a:outerShdw>
                </a:effectLst>
              </a:rPr>
              <a:t>1,80€</a:t>
            </a:r>
          </a:p>
        </p:txBody>
      </p:sp>
      <p:sp>
        <p:nvSpPr>
          <p:cNvPr id="6" name="CuadroTexto 5"/>
          <p:cNvSpPr txBox="1"/>
          <p:nvPr/>
        </p:nvSpPr>
        <p:spPr>
          <a:xfrm>
            <a:off x="3269674" y="1819755"/>
            <a:ext cx="1653309" cy="707886"/>
          </a:xfrm>
          <a:prstGeom prst="rect">
            <a:avLst/>
          </a:prstGeom>
          <a:noFill/>
        </p:spPr>
        <p:txBody>
          <a:bodyPr wrap="square" rtlCol="0">
            <a:spAutoFit/>
          </a:bodyPr>
          <a:lstStyle/>
          <a:p>
            <a:r>
              <a:rPr lang="es-ES" sz="3600" dirty="0"/>
              <a:t>Ref.: </a:t>
            </a:r>
            <a:r>
              <a:rPr lang="es-ES" sz="4000" dirty="0">
                <a:solidFill>
                  <a:srgbClr val="FF0000"/>
                </a:solidFill>
              </a:rPr>
              <a:t>6</a:t>
            </a:r>
          </a:p>
        </p:txBody>
      </p:sp>
    </p:spTree>
    <p:extLst>
      <p:ext uri="{BB962C8B-B14F-4D97-AF65-F5344CB8AC3E}">
        <p14:creationId xmlns:p14="http://schemas.microsoft.com/office/powerpoint/2010/main" val="2355820201"/>
      </p:ext>
    </p:extLst>
  </p:cSld>
  <p:clrMapOvr>
    <a:masterClrMapping/>
  </p:clrMapOvr>
</p:sld>
</file>

<file path=ppt/theme/theme1.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Profundidad</Template>
  <TotalTime>473</TotalTime>
  <Words>741</Words>
  <Application>Microsoft Office PowerPoint</Application>
  <PresentationFormat>Presentación en pantalla (4:3)</PresentationFormat>
  <Paragraphs>136</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Algerian</vt:lpstr>
      <vt:lpstr>Arial</vt:lpstr>
      <vt:lpstr>Calibri</vt:lpstr>
      <vt:lpstr>Corbel</vt:lpstr>
      <vt:lpstr>SourceSansPro</vt:lpstr>
      <vt:lpstr>Profundidad</vt:lpstr>
      <vt:lpstr>Presentación de PowerPoint</vt:lpstr>
      <vt:lpstr>Presentación de PowerPoint</vt:lpstr>
      <vt:lpstr>14 uds.-3,00€ 20 uds.-3,50€ 28 uds.-4,00€</vt:lpstr>
      <vt:lpstr>BOTONES DEL NALÓN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uds-2,50</dc:title>
  <dc:creator>USER</dc:creator>
  <cp:lastModifiedBy>USER</cp:lastModifiedBy>
  <cp:revision>45</cp:revision>
  <dcterms:created xsi:type="dcterms:W3CDTF">2019-02-22T09:40:24Z</dcterms:created>
  <dcterms:modified xsi:type="dcterms:W3CDTF">2019-03-29T15:21:03Z</dcterms:modified>
</cp:coreProperties>
</file>