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65" r:id="rId2"/>
    <p:sldId id="257" r:id="rId3"/>
    <p:sldId id="308" r:id="rId4"/>
    <p:sldId id="262" r:id="rId5"/>
    <p:sldId id="260" r:id="rId6"/>
    <p:sldId id="259" r:id="rId7"/>
    <p:sldId id="258" r:id="rId8"/>
    <p:sldId id="309" r:id="rId9"/>
    <p:sldId id="280" r:id="rId10"/>
    <p:sldId id="279" r:id="rId11"/>
    <p:sldId id="263" r:id="rId12"/>
    <p:sldId id="281" r:id="rId13"/>
    <p:sldId id="283" r:id="rId14"/>
    <p:sldId id="282" r:id="rId15"/>
    <p:sldId id="284" r:id="rId16"/>
    <p:sldId id="285" r:id="rId17"/>
    <p:sldId id="312" r:id="rId18"/>
    <p:sldId id="294" r:id="rId19"/>
    <p:sldId id="290" r:id="rId20"/>
    <p:sldId id="291" r:id="rId21"/>
    <p:sldId id="305" r:id="rId22"/>
    <p:sldId id="306" r:id="rId23"/>
    <p:sldId id="295" r:id="rId24"/>
    <p:sldId id="314" r:id="rId25"/>
    <p:sldId id="315" r:id="rId26"/>
    <p:sldId id="313" r:id="rId27"/>
    <p:sldId id="296" r:id="rId28"/>
    <p:sldId id="307" r:id="rId29"/>
    <p:sldId id="302" r:id="rId30"/>
    <p:sldId id="303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3A6"/>
    <a:srgbClr val="935B90"/>
    <a:srgbClr val="00CC66"/>
    <a:srgbClr val="FC9204"/>
    <a:srgbClr val="FFFB03"/>
    <a:srgbClr val="FFFFAB"/>
    <a:srgbClr val="FFF1CD"/>
    <a:srgbClr val="FCBABA"/>
    <a:srgbClr val="FCC3AA"/>
    <a:srgbClr val="F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717" autoAdjust="0"/>
  </p:normalViewPr>
  <p:slideViewPr>
    <p:cSldViewPr>
      <p:cViewPr>
        <p:scale>
          <a:sx n="75" d="100"/>
          <a:sy n="75" d="100"/>
        </p:scale>
        <p:origin x="-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7C4D-DE5C-4E43-A92F-C73C11331FDA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652C-7D2D-4B8E-A768-4569B61F31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652C-7D2D-4B8E-A768-4569B61F314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5F9908-09ED-47D8-8DDE-E9B531EEAE54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9521" y="1359578"/>
            <a:ext cx="7746084" cy="1997984"/>
          </a:xfrm>
          <a:ln>
            <a:solidFill>
              <a:srgbClr val="00B050"/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" sz="175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Cosmos</a:t>
            </a:r>
            <a:endParaRPr lang="es-ES" sz="175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8305800" cy="1143000"/>
          </a:xfrm>
        </p:spPr>
        <p:txBody>
          <a:bodyPr/>
          <a:lstStyle/>
          <a:p>
            <a:r>
              <a:rPr lang="es-E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gency FB" pitchFamily="34" charset="0"/>
              </a:rPr>
              <a:t>Cooperativa de 3º ESO</a:t>
            </a:r>
          </a:p>
          <a:p>
            <a:r>
              <a:rPr lang="es-E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gency FB" pitchFamily="34" charset="0"/>
              </a:rPr>
              <a:t>IES Inventor Cosme García</a:t>
            </a:r>
            <a:endParaRPr lang="es-ES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5" name="il_fi" descr="http://www.google.es/url?source=imgres&amp;ct=img&amp;q=http://iescosmegarcia.edurioja.org/joomla/images/stories/cosmito.jpg&amp;sa=X&amp;ei=TipeTcDkOtH-4waz39DlCQ&amp;ved=0CAQQ8wc&amp;usg=AFQjCNF33bC605Is0K78mddSJ5E4SilQ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15082"/>
            <a:ext cx="1214446" cy="4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ombo"/>
          <p:cNvSpPr/>
          <p:nvPr/>
        </p:nvSpPr>
        <p:spPr>
          <a:xfrm>
            <a:off x="4357686" y="3357562"/>
            <a:ext cx="357190" cy="357190"/>
          </a:xfrm>
          <a:prstGeom prst="diamond">
            <a:avLst/>
          </a:prstGeom>
          <a:solidFill>
            <a:srgbClr val="935B9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83767" y="764704"/>
            <a:ext cx="4023891" cy="1219200"/>
          </a:xfrm>
        </p:spPr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Alcachofas</a:t>
            </a:r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2" descr="C:\Users\juanan\Desktop\Catalogo geen grapes\107_1603\ALCACHOF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99841"/>
            <a:ext cx="2143125" cy="285750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1259632" y="2476587"/>
            <a:ext cx="396044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Tiernos corazones de alcachofas  cultivados  en la huerta riojana.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Envase: Tarro 720. 16/20 frutos. </a:t>
            </a:r>
            <a:endParaRPr lang="es-ES" b="1" dirty="0" smtClean="0">
              <a:latin typeface="Agency FB" pitchFamily="34" charset="0"/>
            </a:endParaRPr>
          </a:p>
          <a:p>
            <a:pPr marL="64008" marR="36576" algn="just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r>
              <a:rPr lang="es-ES" b="1" dirty="0">
                <a:latin typeface="Agency FB" pitchFamily="34" charset="0"/>
              </a:rPr>
              <a:t> </a:t>
            </a:r>
            <a:r>
              <a:rPr lang="es-ES" b="1" dirty="0" smtClean="0">
                <a:latin typeface="Agency FB" pitchFamily="34" charset="0"/>
              </a:rPr>
              <a:t>       </a:t>
            </a:r>
            <a:r>
              <a:rPr lang="es-ES" b="1" dirty="0" smtClean="0">
                <a:latin typeface="Agency FB" pitchFamily="34" charset="0"/>
              </a:rPr>
              <a:t>Peso </a:t>
            </a:r>
            <a:r>
              <a:rPr lang="es-ES" b="1" dirty="0" smtClean="0">
                <a:latin typeface="Agency FB" pitchFamily="34" charset="0"/>
              </a:rPr>
              <a:t>neto 660 gramos. </a:t>
            </a: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Referencia: 14</a:t>
            </a: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Precio: 3,25€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619672" y="5260558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63688" y="681028"/>
            <a:ext cx="49536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Conservas</a:t>
            </a:r>
            <a:r>
              <a:rPr lang="es-ES" sz="7200" b="1" dirty="0" smtClean="0">
                <a:ln w="12700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B0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  <a:cs typeface="RomanT" pitchFamily="2" charset="0"/>
              </a:rPr>
              <a:t> </a:t>
            </a:r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</a:rPr>
              <a:t>vegetales</a:t>
            </a:r>
            <a:endParaRPr lang="es-ES" sz="72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3" name="Picture 2" descr="C:\Users\juanan\Desktop\Catalogo geen grapes\108_1703\3-CONSERV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501453"/>
            <a:ext cx="2857500" cy="2143125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3 Rectángulo"/>
          <p:cNvSpPr/>
          <p:nvPr/>
        </p:nvSpPr>
        <p:spPr>
          <a:xfrm>
            <a:off x="1063700" y="1700808"/>
            <a:ext cx="3741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Cardo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Tarro 720. Peso Neto 660 gramos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15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</a:t>
            </a:r>
            <a:r>
              <a:rPr lang="es-ES" sz="1600" dirty="0" smtClean="0">
                <a:latin typeface="Agency FB" pitchFamily="34" charset="0"/>
              </a:rPr>
              <a:t>: </a:t>
            </a:r>
            <a:r>
              <a:rPr lang="es-ES" sz="2400" b="1" dirty="0" smtClean="0">
                <a:latin typeface="Agency FB" pitchFamily="34" charset="0"/>
              </a:rPr>
              <a:t>1,00€</a:t>
            </a:r>
            <a:endParaRPr lang="es-ES" sz="1600" dirty="0" smtClean="0">
              <a:latin typeface="Agency FB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atin typeface="Agency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608" y="3147358"/>
            <a:ext cx="3740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Alubia verde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Tarro 720. Peso 660 Neto gramos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16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1,00€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08830" y="4768532"/>
            <a:ext cx="403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Borraja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Tarro </a:t>
            </a:r>
            <a:r>
              <a:rPr lang="es-ES" sz="1600" b="1" dirty="0" smtClean="0">
                <a:latin typeface="Agency FB" pitchFamily="34" charset="0"/>
              </a:rPr>
              <a:t>720. Peso 660 Neto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17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1,00€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805266" y="5368696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Puerros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2" descr="C:\Users\juanan\Desktop\Catalogo geen grapes\108_1703\PUERR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1988840"/>
            <a:ext cx="2143125" cy="285750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827584" y="2276872"/>
            <a:ext cx="4486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Puerros Primera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Tarro 720. 8/12 finos. Peso Neto 660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18.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2,00€.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07704" y="5013176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Pimientos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  <a:t> najeranos</a:t>
            </a:r>
          </a:p>
        </p:txBody>
      </p:sp>
      <p:pic>
        <p:nvPicPr>
          <p:cNvPr id="5" name="Picture 2" descr="C:\Users\juanan\Desktop\Catalogo geen grapes\109_1803\PIMI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15257"/>
            <a:ext cx="2143125" cy="285750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1076648" y="2152218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Pimiento najerano en tiras de primera.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</a:p>
          <a:p>
            <a:pPr marL="64008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_tradnl" sz="1600" b="1" dirty="0" smtClean="0">
              <a:latin typeface="Agency FB" pitchFamily="34" charset="0"/>
            </a:endParaRPr>
          </a:p>
          <a:p>
            <a:pPr marL="64008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_tradnl" sz="1600" b="1" dirty="0" smtClean="0">
                <a:latin typeface="Agency FB" pitchFamily="34" charset="0"/>
              </a:rPr>
              <a:t>Los </a:t>
            </a:r>
            <a:r>
              <a:rPr lang="es-ES_tradnl" sz="1600" b="1" dirty="0" smtClean="0">
                <a:latin typeface="Agency FB" pitchFamily="34" charset="0"/>
              </a:rPr>
              <a:t>pimientos najeranos de la IPG Pimiento Riojano son autóctonos. Son pimientos de color rojo firme y carnoso. Sabrosos, de textura delicada, no pican, no tienen acidez y resultan finos y agradables al paladar.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Tarro 445. Peso Neto 390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19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2,40€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220072" y="551723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Pimientos</a:t>
            </a:r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  <a:t> </a:t>
            </a:r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del</a:t>
            </a:r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  <a:t> </a:t>
            </a:r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piquillo</a:t>
            </a:r>
          </a:p>
        </p:txBody>
      </p:sp>
      <p:pic>
        <p:nvPicPr>
          <p:cNvPr id="5" name="Picture 2" descr="C:\Users\juanan\Desktop\Catalogo geen grapes\108_1703\PIMIENTO-PIQUIL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2544137"/>
            <a:ext cx="2857500" cy="2143125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1331640" y="227687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Pimientos del piquillo enteros, de intenso color rojo, ideales para rellenar. </a:t>
            </a: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Pelados </a:t>
            </a:r>
            <a:r>
              <a:rPr lang="es-ES" sz="1600" b="1" dirty="0" smtClean="0">
                <a:latin typeface="Agency FB" pitchFamily="34" charset="0"/>
              </a:rPr>
              <a:t>a mano.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Lata 425. 18/22 frutos. </a:t>
            </a: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Peso </a:t>
            </a:r>
            <a:r>
              <a:rPr lang="es-ES" sz="1600" b="1" dirty="0" smtClean="0">
                <a:latin typeface="Agency FB" pitchFamily="34" charset="0"/>
              </a:rPr>
              <a:t>neto 690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20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2,70€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87824" y="5219908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24328" cy="1219200"/>
          </a:xfrm>
        </p:spPr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Alegrías riojanas</a:t>
            </a:r>
          </a:p>
        </p:txBody>
      </p:sp>
      <p:pic>
        <p:nvPicPr>
          <p:cNvPr id="4" name="Picture 2" descr="C:\Users\juanan\Desktop\Catalogo geen grapes\108_1703\ALEG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9039"/>
            <a:ext cx="2857500" cy="214312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683568" y="2132856"/>
            <a:ext cx="45365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Alegrías riojanas. Variedad de guindilla originaria de la  Rioja. Son muy picantes y de color rojo.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Lata 100.Peso neto 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21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1,30€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92166" y="4941168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Guindillas</a:t>
            </a:r>
          </a:p>
        </p:txBody>
      </p:sp>
      <p:pic>
        <p:nvPicPr>
          <p:cNvPr id="5" name="Picture 3" descr="C:\Users\juanan\Desktop\Catalogo geen grapes\108_1703\GUINDILLA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2143125" cy="2857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971600" y="1916832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Guindillas en vinagre extra.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Tarro 370. Peso Neto 320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22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1,00€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Guindillas en aceite al ajillo.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Tarro 250. Peso Neto 185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23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1,60€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03648" y="52292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1928802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Dulces y Caramelos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Fardelejos</a:t>
            </a:r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irc_mi" descr="http://www.fardelejoslapala.com/img/cms/fardelejos_lapala_partid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19264"/>
            <a:ext cx="3161332" cy="25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1988840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 smtClean="0">
                <a:latin typeface="Agency FB" pitchFamily="34" charset="0"/>
              </a:rPr>
              <a:t>Los fardelejos son un dulce de origen árabe típico de </a:t>
            </a:r>
            <a:r>
              <a:rPr lang="es-ES_tradnl" sz="1600" b="1" dirty="0" err="1" smtClean="0">
                <a:latin typeface="Agency FB" pitchFamily="34" charset="0"/>
              </a:rPr>
              <a:t>Arnedo</a:t>
            </a:r>
            <a:r>
              <a:rPr lang="es-ES_tradnl" sz="1600" b="1" dirty="0" smtClean="0">
                <a:latin typeface="Agency FB" pitchFamily="34" charset="0"/>
              </a:rPr>
              <a:t>, en la Rioja Baja; pero extendido a toda la región. Están elaborados con hojaldre y rellenos de una pasta   de  almendra, huevo y azúcar.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_tradnl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 smtClean="0">
                <a:latin typeface="Agency FB" pitchFamily="34" charset="0"/>
              </a:rPr>
              <a:t>Precio: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 smtClean="0">
                <a:latin typeface="Agency FB" pitchFamily="34" charset="0"/>
              </a:rPr>
              <a:t>Caja / 6 fardelejos(Ref. 24): </a:t>
            </a:r>
            <a:r>
              <a:rPr lang="es-ES_tradnl" sz="2400" b="1" dirty="0" smtClean="0">
                <a:latin typeface="Agency FB" pitchFamily="34" charset="0"/>
              </a:rPr>
              <a:t>5,40€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 smtClean="0">
                <a:latin typeface="Agency FB" pitchFamily="34" charset="0"/>
              </a:rPr>
              <a:t>Caja / 12 fardelejos(Ref. 25): </a:t>
            </a:r>
            <a:r>
              <a:rPr lang="es-ES_tradnl" sz="2400" b="1" dirty="0" smtClean="0">
                <a:latin typeface="Agency FB" pitchFamily="34" charset="0"/>
              </a:rPr>
              <a:t>9,60€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defRPr/>
            </a:pPr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04208" y="4966588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Ciruelas pasas </a:t>
            </a:r>
          </a:p>
        </p:txBody>
      </p:sp>
      <p:pic>
        <p:nvPicPr>
          <p:cNvPr id="5" name="irc_mi" descr="http://www.supereko.net/media/catalog/product/cache/1/image/9df78eab33525d08d6e5fb8d27136e95/D/S/DSC001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280831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1187624" y="213285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Ciruelas  de la variedad Claudia Reina Verde con la denominación de origen “Ciruela de </a:t>
            </a:r>
            <a:r>
              <a:rPr lang="es-ES" sz="1600" b="1" dirty="0" err="1" smtClean="0">
                <a:latin typeface="Agency FB" pitchFamily="34" charset="0"/>
              </a:rPr>
              <a:t>Nalda</a:t>
            </a:r>
            <a:r>
              <a:rPr lang="es-ES" sz="1600" b="1" dirty="0" smtClean="0">
                <a:latin typeface="Agency FB" pitchFamily="34" charset="0"/>
              </a:rPr>
              <a:t> y </a:t>
            </a:r>
            <a:r>
              <a:rPr lang="es-ES" sz="1600" b="1" dirty="0" err="1" smtClean="0">
                <a:latin typeface="Agency FB" pitchFamily="34" charset="0"/>
              </a:rPr>
              <a:t>Quel</a:t>
            </a:r>
            <a:r>
              <a:rPr lang="es-ES" sz="1600" b="1" dirty="0" smtClean="0">
                <a:latin typeface="Agency FB" pitchFamily="34" charset="0"/>
              </a:rPr>
              <a:t>”. Caracterizadas por su dulzura y su predisposición a ser secadas.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Bandeja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26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2,70€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56236" y="515719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928662" y="2857496"/>
            <a:ext cx="7358114" cy="193965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LOS PRECIOS DE ESTE CATÁLOGO INCLUYEN EL </a:t>
            </a:r>
            <a:r>
              <a:rPr lang="es-ES" sz="2800" b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IVA; </a:t>
            </a:r>
            <a:endParaRPr lang="es-ES" sz="2800" b="1" dirty="0" smtClean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  <a:p>
            <a:pPr algn="ctr"/>
            <a:r>
              <a:rPr lang="es-ES" sz="2800" b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PERO </a:t>
            </a:r>
            <a:r>
              <a:rPr lang="es-ES" sz="2800" b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NO ESTÁN INCLUIDOS LOS GASTOS DE TRANSPORTE.</a:t>
            </a:r>
          </a:p>
          <a:p>
            <a:endParaRPr lang="es-ES" sz="2800" dirty="0">
              <a:ln w="508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75868" y="958460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Cosmos</a:t>
            </a:r>
            <a:endParaRPr lang="es-ES" sz="10000" dirty="0">
              <a:ln w="3175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 spd="med">
    <p:pu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Uvas pasas</a:t>
            </a:r>
          </a:p>
        </p:txBody>
      </p:sp>
      <p:pic>
        <p:nvPicPr>
          <p:cNvPr id="5" name="irc_mi" descr="http://www.supereko.net/media/catalog/product/cache/1/image/9df78eab33525d08d6e5fb8d27136e95/d/s/dsc00079.png"/>
          <p:cNvPicPr/>
          <p:nvPr/>
        </p:nvPicPr>
        <p:blipFill rotWithShape="1">
          <a:blip r:embed="rId2" cstate="print"/>
          <a:srcRect l="939" t="17067" b="17825"/>
          <a:stretch/>
        </p:blipFill>
        <p:spPr bwMode="auto">
          <a:xfrm>
            <a:off x="5580112" y="2255044"/>
            <a:ext cx="2106191" cy="1384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irc_mi" descr="http://www.supereko.net/media/catalog/product/cache/1/image/9df78eab33525d08d6e5fb8d27136e95/d/s/dsc00080.png"/>
          <p:cNvPicPr/>
          <p:nvPr/>
        </p:nvPicPr>
        <p:blipFill rotWithShape="1">
          <a:blip r:embed="rId3" cstate="print"/>
          <a:srcRect t="18341" r="2502" b="17801"/>
          <a:stretch/>
        </p:blipFill>
        <p:spPr bwMode="auto">
          <a:xfrm>
            <a:off x="5580112" y="4216398"/>
            <a:ext cx="2106191" cy="133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6 CuadroTexto"/>
          <p:cNvSpPr txBox="1"/>
          <p:nvPr/>
        </p:nvSpPr>
        <p:spPr>
          <a:xfrm>
            <a:off x="971600" y="2276872"/>
            <a:ext cx="33843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  <a:cs typeface="FreesiaUPC" pitchFamily="34" charset="-34"/>
              </a:rPr>
              <a:t>Uvas pasas de moscatel.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  <a:cs typeface="FreesiaUPC" pitchFamily="34" charset="-34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  <a:cs typeface="FreesiaUPC" pitchFamily="34" charset="-34"/>
              </a:rPr>
              <a:t>Referencia: 27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  <a:cs typeface="FreesiaUPC" pitchFamily="34" charset="-34"/>
              </a:rPr>
              <a:t>Precio: </a:t>
            </a:r>
            <a:r>
              <a:rPr lang="es-ES" sz="2400" b="1" dirty="0" smtClean="0">
                <a:latin typeface="Agency FB" pitchFamily="34" charset="0"/>
                <a:cs typeface="FreesiaUPC" pitchFamily="34" charset="-34"/>
              </a:rPr>
              <a:t>3,20€.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b="1" dirty="0" smtClean="0">
              <a:latin typeface="Agency FB" pitchFamily="34" charset="0"/>
              <a:cs typeface="FreesiaUPC" pitchFamily="34" charset="-34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b="1" dirty="0" smtClean="0">
              <a:latin typeface="Agency FB" pitchFamily="34" charset="0"/>
              <a:cs typeface="FreesiaUPC" pitchFamily="34" charset="-34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  <a:cs typeface="FreesiaUPC" pitchFamily="34" charset="-34"/>
              </a:rPr>
              <a:t>Uvas pasas sin semillas.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  <a:cs typeface="FreesiaUPC" pitchFamily="34" charset="-34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  <a:cs typeface="FreesiaUPC" pitchFamily="34" charset="-34"/>
              </a:rPr>
              <a:t>Referencia: 28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  <a:cs typeface="FreesiaUPC" pitchFamily="34" charset="-34"/>
              </a:rPr>
              <a:t>Precio: </a:t>
            </a:r>
            <a:r>
              <a:rPr lang="es-ES" sz="2400" b="1" dirty="0" smtClean="0">
                <a:latin typeface="Agency FB" pitchFamily="34" charset="0"/>
                <a:cs typeface="FreesiaUPC" pitchFamily="34" charset="-34"/>
              </a:rPr>
              <a:t>3,20€.</a:t>
            </a:r>
          </a:p>
          <a:p>
            <a:endParaRPr lang="es-ES" b="1" dirty="0">
              <a:latin typeface="Agency FB" pitchFamily="34" charset="0"/>
              <a:cs typeface="FreesiaUPC" pitchFamily="34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90965" y="5354638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80720" cy="1219200"/>
          </a:xfrm>
        </p:spPr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Frutas</a:t>
            </a:r>
            <a:r>
              <a:rPr lang="es-ES" sz="7200" dirty="0" smtClean="0">
                <a:effectLst/>
                <a:latin typeface="Freestyle Script" pitchFamily="66" charset="0"/>
              </a:rPr>
              <a:t>  </a:t>
            </a:r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de La Rioja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2564904"/>
            <a:ext cx="417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Frutas </a:t>
            </a:r>
            <a:r>
              <a:rPr lang="es-ES" sz="1600" b="1" dirty="0" smtClean="0">
                <a:latin typeface="Agency FB" pitchFamily="34" charset="0"/>
              </a:rPr>
              <a:t>confitadas y bañadas en cobertura de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Referencia: 31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7,40€.</a:t>
            </a:r>
            <a:endParaRPr lang="es-ES" sz="2400" b="1" dirty="0">
              <a:latin typeface="Agency FB" pitchFamily="34" charset="0"/>
            </a:endParaRPr>
          </a:p>
        </p:txBody>
      </p:sp>
      <p:pic>
        <p:nvPicPr>
          <p:cNvPr id="5" name="irc_mi" descr="http://www.dulceselavion.es/tienda/51-220-thickbox/frutas-banadas-con-chocol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09339"/>
            <a:ext cx="2736304" cy="309634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6 Rectángulo"/>
          <p:cNvSpPr/>
          <p:nvPr/>
        </p:nvSpPr>
        <p:spPr>
          <a:xfrm>
            <a:off x="1835696" y="5167603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0456" y="5486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Cerezas al Marrasquino</a:t>
            </a:r>
          </a:p>
        </p:txBody>
      </p:sp>
      <p:pic>
        <p:nvPicPr>
          <p:cNvPr id="3" name="2 Imagen" descr="http://www.dulceselavion.es/images/dulces/cerezas-al-marrasquin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3"/>
            <a:ext cx="288032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3 CuadroTexto"/>
          <p:cNvSpPr txBox="1"/>
          <p:nvPr/>
        </p:nvSpPr>
        <p:spPr>
          <a:xfrm>
            <a:off x="827584" y="191683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Cerezas al Marrasquino. Cerezas confitadas maceradas en licor confitadas y cubiertas en finísimo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Referencia: 32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7,40€.</a:t>
            </a:r>
            <a:endParaRPr lang="es-ES" sz="2400" b="1" dirty="0">
              <a:latin typeface="Agency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94617" y="525475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prstClr val="black"/>
                </a:solidFill>
                <a:latin typeface="Agency FB" pitchFamily="34" charset="0"/>
              </a:rPr>
              <a:t>Gastos de transporte no incluidos</a:t>
            </a:r>
            <a:endParaRPr lang="es-ES" dirty="0">
              <a:solidFill>
                <a:prstClr val="black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42976" y="1857364"/>
            <a:ext cx="3068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err="1" smtClean="0">
                <a:latin typeface="Agency FB" pitchFamily="34" charset="0"/>
              </a:rPr>
              <a:t>Sintox</a:t>
            </a:r>
            <a:r>
              <a:rPr lang="es-ES" sz="1600" b="1" dirty="0" smtClean="0">
                <a:latin typeface="Agency FB" pitchFamily="34" charset="0"/>
              </a:rPr>
              <a:t>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_tradnl" sz="1600" b="1" dirty="0" smtClean="0">
                <a:latin typeface="Agency FB" pitchFamily="34" charset="0"/>
              </a:rPr>
              <a:t>Variedades:</a:t>
            </a:r>
            <a:endParaRPr lang="es-ES" sz="1600" b="1" dirty="0" smtClean="0">
              <a:latin typeface="Agency FB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Miel (Ref.33).</a:t>
            </a:r>
            <a:endParaRPr lang="es-ES" sz="2400" b="1" dirty="0" smtClean="0">
              <a:latin typeface="Agency FB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Menta (Ref.34)</a:t>
            </a:r>
            <a:endParaRPr lang="es-ES" sz="2400" b="1" dirty="0" smtClean="0">
              <a:latin typeface="Agency FB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Limón (Ref.35).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</a:t>
            </a:r>
            <a:r>
              <a:rPr lang="es-ES" sz="2400" b="1" dirty="0" smtClean="0">
                <a:latin typeface="Agency FB" pitchFamily="34" charset="0"/>
              </a:rPr>
              <a:t>7,00 €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91680" y="496590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  <p:pic>
        <p:nvPicPr>
          <p:cNvPr id="13" name="Picture 5" descr="C:\Users\juanan\Desktop\Catalogo geen grapes\sint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43828"/>
            <a:ext cx="2520280" cy="25202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38500" dist="508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20010" y="2348880"/>
            <a:ext cx="28479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err="1" smtClean="0">
                <a:latin typeface="Agency FB" pitchFamily="34" charset="0"/>
              </a:rPr>
              <a:t>Toffees</a:t>
            </a:r>
            <a:r>
              <a:rPr lang="es-ES" sz="1600" b="1" dirty="0" smtClean="0">
                <a:latin typeface="Agency FB" pitchFamily="34" charset="0"/>
              </a:rPr>
              <a:t>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Variedades: </a:t>
            </a: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Nata (Ref.36).</a:t>
            </a:r>
            <a:endParaRPr lang="es-ES" sz="2400" b="1" dirty="0" smtClean="0">
              <a:latin typeface="Agency FB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Moka (ref.37).</a:t>
            </a:r>
            <a:endParaRPr lang="es-ES" sz="2400" b="1" dirty="0" smtClean="0">
              <a:latin typeface="Agency FB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Crema (Ref.38).</a:t>
            </a:r>
            <a:endParaRPr lang="es-ES" sz="2400" b="1" dirty="0" smtClean="0">
              <a:latin typeface="Agency FB" pitchFamily="34" charset="0"/>
            </a:endParaRPr>
          </a:p>
          <a:p>
            <a:pPr marL="448056" marR="36576" lvl="3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_tradnl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7,00 €</a:t>
            </a:r>
          </a:p>
          <a:p>
            <a:endParaRPr lang="es-ES" b="1" dirty="0">
              <a:latin typeface="Agency FB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8433" t="36201" r="52856" b="32609"/>
          <a:stretch>
            <a:fillRect/>
          </a:stretch>
        </p:blipFill>
        <p:spPr bwMode="auto">
          <a:xfrm>
            <a:off x="5292080" y="2738418"/>
            <a:ext cx="2357454" cy="143691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7 Rectángulo"/>
          <p:cNvSpPr/>
          <p:nvPr/>
        </p:nvSpPr>
        <p:spPr>
          <a:xfrm>
            <a:off x="1691680" y="479715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42976" y="2285992"/>
            <a:ext cx="37890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Pastillas de  café con leche.(Ref.39).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Bolsas de 1 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Precio:</a:t>
            </a:r>
            <a:r>
              <a:rPr lang="es-ES" sz="2400" b="1" dirty="0" smtClean="0">
                <a:latin typeface="Agency FB" pitchFamily="34" charset="0"/>
              </a:rPr>
              <a:t>8,10 €.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_tradnl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b="1" dirty="0" err="1" smtClean="0">
                <a:latin typeface="Agency FB" pitchFamily="34" charset="0"/>
              </a:rPr>
              <a:t>Toffees</a:t>
            </a:r>
            <a:r>
              <a:rPr lang="es-ES" b="1" dirty="0" smtClean="0">
                <a:latin typeface="Agency FB" pitchFamily="34" charset="0"/>
              </a:rPr>
              <a:t> de chocolate.(Ref.40).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Precio:</a:t>
            </a:r>
            <a:r>
              <a:rPr lang="es-ES" sz="2400" b="1" dirty="0" smtClean="0">
                <a:latin typeface="Agency FB" pitchFamily="34" charset="0"/>
              </a:rPr>
              <a:t>8,70 €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.</a:t>
            </a:r>
          </a:p>
        </p:txBody>
      </p:sp>
      <p:pic>
        <p:nvPicPr>
          <p:cNvPr id="4" name="Picture 3" descr="C:\Users\juanan\Desktop\Catalogo geen grapes\choco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93164"/>
            <a:ext cx="1571636" cy="1571636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4 Imagen" descr="Resultado de imagen de caramelos el aviÃ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103355"/>
            <a:ext cx="1571635" cy="142876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Rectángulo"/>
          <p:cNvSpPr/>
          <p:nvPr/>
        </p:nvSpPr>
        <p:spPr>
          <a:xfrm>
            <a:off x="1763688" y="5013176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1604" y="2643182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Artesanía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Artesanía  </a:t>
            </a:r>
            <a:r>
              <a:rPr lang="es-ES" sz="72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Aspace</a:t>
            </a:r>
            <a:endParaRPr lang="es-ES" sz="72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Freestyle Script" pitchFamily="66" charset="0"/>
              <a:ea typeface="+mn-ea"/>
              <a:cs typeface="+mn-cs"/>
            </a:endParaRPr>
          </a:p>
        </p:txBody>
      </p:sp>
      <p:pic>
        <p:nvPicPr>
          <p:cNvPr id="5" name="4 Imagen" descr="http://t0.gstatic.com/images?q=tbn:ANd9GcSSBAcWW7KUUFhhNBXSBspQcuKicP4jjbdL1GxczOJ36f7D6nA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680" y="2132856"/>
            <a:ext cx="2664296" cy="2664296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1259632" y="1988840"/>
            <a:ext cx="3600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marR="36576" algn="just">
              <a:buClr>
                <a:schemeClr val="accent1"/>
              </a:buClr>
              <a:buSzPct val="80000"/>
              <a:defRPr/>
            </a:pPr>
            <a:r>
              <a:rPr lang="es-ES" sz="1600" b="1" dirty="0" smtClean="0">
                <a:latin typeface="Agency FB" pitchFamily="34" charset="0"/>
              </a:rPr>
              <a:t>Artículos de decoración con forma de flores, piruletas y corazones  elaborados de forma artesanal y con un original diseño. Están realizados  en </a:t>
            </a:r>
            <a:r>
              <a:rPr lang="es-ES" sz="1600" b="1" dirty="0" err="1" smtClean="0">
                <a:latin typeface="Agency FB" pitchFamily="34" charset="0"/>
              </a:rPr>
              <a:t>poliespán</a:t>
            </a:r>
            <a:r>
              <a:rPr lang="es-ES" sz="1600" b="1" dirty="0" smtClean="0">
                <a:latin typeface="Agency FB" pitchFamily="34" charset="0"/>
              </a:rPr>
              <a:t>  y pintados a mano. Estos artículos son manualidades realizadas por el centro de día de ASPACE, que es una Asociación de Personas con  Parálisis Cerebral y Afines.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Variedades: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Flores: (Ref. 41)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Piruletas: (Ref. 42)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Corazones (Ref.43)</a:t>
            </a: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b="1" dirty="0" smtClean="0">
                <a:latin typeface="Agency FB" pitchFamily="34" charset="0"/>
              </a:rPr>
              <a:t>Precio: </a:t>
            </a:r>
            <a:r>
              <a:rPr lang="es-ES" sz="2400" b="1" dirty="0" smtClean="0">
                <a:latin typeface="Agency FB" pitchFamily="34" charset="0"/>
              </a:rPr>
              <a:t>1€ / unidad.</a:t>
            </a:r>
            <a:endParaRPr lang="es-ES" sz="2400" b="1" dirty="0" err="1" smtClean="0">
              <a:latin typeface="Agency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06173" y="52292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26876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7200" b="1" spc="-1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  <a:ea typeface="+mj-ea"/>
                <a:cs typeface="+mj-cs"/>
              </a:rPr>
              <a:t>Esperamos que esta selección de productos sean de vuestro agrado.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632848" cy="3960440"/>
          </a:xfrm>
        </p:spPr>
        <p:txBody>
          <a:bodyPr>
            <a:normAutofit fontScale="90000"/>
          </a:bodyPr>
          <a:lstStyle/>
          <a:p>
            <a:pPr marL="484632" indent="-384048" algn="ctr" fontAlgn="auto">
              <a:spcAft>
                <a:spcPts val="0"/>
              </a:spcAft>
              <a:defRPr/>
            </a:pP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Para  solicitar  más  información  o realizar  </a:t>
            </a: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latin typeface="Freestyle Script" pitchFamily="66" charset="0"/>
                <a:ea typeface="+mn-ea"/>
                <a:cs typeface="+mn-cs"/>
              </a:rPr>
              <a:t>un pedido</a:t>
            </a:r>
            <a:b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latin typeface="Freestyle Script" pitchFamily="66" charset="0"/>
                <a:ea typeface="+mn-ea"/>
                <a:cs typeface="+mn-cs"/>
              </a:rPr>
            </a:b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latin typeface="Freestyle Script" pitchFamily="66" charset="0"/>
                <a:ea typeface="+mn-ea"/>
                <a:cs typeface="+mn-cs"/>
              </a:rPr>
              <a:t>contactar  con:</a:t>
            </a:r>
            <a: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/>
            </a:r>
            <a:b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</a:b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latin typeface="Freestyle Script" pitchFamily="66" charset="0"/>
                <a:ea typeface="+mn-ea"/>
                <a:cs typeface="+mn-cs"/>
              </a:rPr>
              <a:t>cosmos.cosme2018@gmail.com</a:t>
            </a:r>
            <a: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  <a:t/>
            </a:r>
            <a:b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</a:br>
            <a:endParaRPr lang="es-ES" sz="89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eestyl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1571612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Patés, Quesos y Embutidos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1196752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576" algn="ctr" fontAlgn="auto">
              <a:spcAft>
                <a:spcPts val="0"/>
              </a:spcAft>
              <a:buNone/>
              <a:defRPr/>
            </a:pPr>
            <a:r>
              <a:rPr lang="es-ES" sz="4000" b="1" dirty="0" smtClean="0">
                <a:ln>
                  <a:solidFill>
                    <a:schemeClr val="bg2"/>
                  </a:solidFill>
                </a:ln>
                <a:latin typeface="Freestyle Script" pitchFamily="66" charset="0"/>
              </a:rPr>
              <a:t>I.E.S. INVENTOR COSME GARCÍA</a:t>
            </a:r>
          </a:p>
          <a:p>
            <a:pPr marR="36576" algn="ctr" fontAlgn="auto">
              <a:spcAft>
                <a:spcPts val="0"/>
              </a:spcAft>
              <a:buNone/>
              <a:defRPr/>
            </a:pPr>
            <a:r>
              <a:rPr lang="es-ES" sz="4000" b="1" dirty="0" smtClean="0">
                <a:ln>
                  <a:solidFill>
                    <a:schemeClr val="bg2"/>
                  </a:solidFill>
                </a:ln>
                <a:latin typeface="Freestyle Script" pitchFamily="66" charset="0"/>
              </a:rPr>
              <a:t>C/. República argentina, nº 68</a:t>
            </a:r>
          </a:p>
          <a:p>
            <a:pPr marR="36576" algn="ctr" fontAlgn="auto">
              <a:spcAft>
                <a:spcPts val="0"/>
              </a:spcAft>
              <a:buNone/>
              <a:defRPr/>
            </a:pPr>
            <a:r>
              <a:rPr lang="es-ES" sz="4000" b="1" dirty="0" smtClean="0">
                <a:ln>
                  <a:solidFill>
                    <a:schemeClr val="bg2"/>
                  </a:solidFill>
                </a:ln>
                <a:latin typeface="Freestyle Script" pitchFamily="66" charset="0"/>
              </a:rPr>
              <a:t>Logroño 26006</a:t>
            </a:r>
          </a:p>
          <a:p>
            <a:pPr marR="36576" algn="ctr" fontAlgn="auto">
              <a:spcAft>
                <a:spcPts val="0"/>
              </a:spcAft>
              <a:buNone/>
              <a:defRPr/>
            </a:pPr>
            <a:r>
              <a:rPr lang="es-ES" sz="4000" b="1" dirty="0" smtClean="0">
                <a:ln>
                  <a:solidFill>
                    <a:schemeClr val="bg2"/>
                  </a:solidFill>
                </a:ln>
                <a:latin typeface="Freestyle Script" pitchFamily="66" charset="0"/>
              </a:rPr>
              <a:t>(La Rioja)</a:t>
            </a:r>
          </a:p>
          <a:p>
            <a:pPr marR="36576" algn="ctr" fontAlgn="auto">
              <a:spcAft>
                <a:spcPts val="0"/>
              </a:spcAft>
              <a:buNone/>
              <a:defRPr/>
            </a:pPr>
            <a:r>
              <a:rPr lang="es-ES" sz="4000" b="1" dirty="0" smtClean="0">
                <a:ln>
                  <a:solidFill>
                    <a:schemeClr val="bg2"/>
                  </a:solidFill>
                </a:ln>
                <a:latin typeface="Freestyle Script" pitchFamily="66" charset="0"/>
              </a:rPr>
              <a:t>Teléfono: 941287932</a:t>
            </a:r>
          </a:p>
          <a:p>
            <a:pPr marR="36576" algn="ctr" fontAlgn="auto">
              <a:spcAft>
                <a:spcPts val="0"/>
              </a:spcAft>
              <a:buNone/>
              <a:defRPr/>
            </a:pPr>
            <a:r>
              <a:rPr lang="es-ES" sz="4000" b="1" dirty="0" smtClean="0">
                <a:ln>
                  <a:solidFill>
                    <a:schemeClr val="bg2"/>
                  </a:solidFill>
                </a:ln>
                <a:latin typeface="Freestyle Script" pitchFamily="66" charset="0"/>
              </a:rPr>
              <a:t>Fax: 941287933</a:t>
            </a:r>
            <a:endParaRPr lang="es-ES" sz="4000" dirty="0">
              <a:latin typeface="Freestyle Script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m2.11870.com/multimedia/imagenes/pl_6a11d0df622ebb6988b55529138a1b0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36912"/>
            <a:ext cx="2808312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7 Rectángulo"/>
          <p:cNvSpPr/>
          <p:nvPr/>
        </p:nvSpPr>
        <p:spPr>
          <a:xfrm>
            <a:off x="1887171" y="467692"/>
            <a:ext cx="52100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</a:rPr>
              <a:t>Paté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 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</a:rPr>
              <a:t>Alto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 </a:t>
            </a:r>
            <a:r>
              <a:rPr lang="es-ES" sz="8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Iregua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71600" y="1921886"/>
            <a:ext cx="38493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Paté  elaborado de forma artesanal.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Envase: Lata de 100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Variedades: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Paté de Campaña: (Ref. 01)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Paté a la Pimienta: (Ref. 02)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Paté a las Finas Hierbas: (Ref. 03)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Paté Artesano de Jabugo: (Ref. 04)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Paté al Oporto: (Ref. 05)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Paté Artesano: (Ref. 06)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Paté  de Hígado: (Ref. 07)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Paté de Trufa:(Ref.08)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Precio: 1,00€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94187" y="5560565"/>
            <a:ext cx="28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55776" y="404664"/>
            <a:ext cx="416392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Queso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  <p:pic>
        <p:nvPicPr>
          <p:cNvPr id="6" name="Picture 2" descr="C:\Users\juanan\Desktop\Catalogo geen grapes\108_1703\QU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233023" cy="2424767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6 CuadroTexto"/>
          <p:cNvSpPr txBox="1"/>
          <p:nvPr/>
        </p:nvSpPr>
        <p:spPr>
          <a:xfrm>
            <a:off x="1115616" y="2276871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2000" b="1" dirty="0" smtClean="0">
                <a:latin typeface="Agency FB" pitchFamily="34" charset="0"/>
              </a:rPr>
              <a:t>Queso de oveja elaborado con leche pasteurizada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2000" b="1" dirty="0" smtClean="0">
              <a:latin typeface="Agency FB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2000" b="1" dirty="0" smtClean="0">
                <a:latin typeface="Agency FB" pitchFamily="34" charset="0"/>
              </a:rPr>
              <a:t>Envasado al vacío. ½ kilo.</a:t>
            </a:r>
          </a:p>
          <a:p>
            <a:pPr marR="36576" indent="-384048" algn="just">
              <a:buClr>
                <a:schemeClr val="accent1"/>
              </a:buClr>
              <a:buSzPct val="80000"/>
              <a:defRPr/>
            </a:pPr>
            <a:endParaRPr lang="es-ES" sz="2000" b="1" dirty="0" smtClean="0">
              <a:latin typeface="Agency FB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2000" b="1" dirty="0" smtClean="0">
                <a:latin typeface="Agency FB" pitchFamily="34" charset="0"/>
              </a:rPr>
              <a:t> Referencia: 09</a:t>
            </a: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2000" b="1" dirty="0" smtClean="0">
              <a:latin typeface="Agency FB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2000" b="1" dirty="0" smtClean="0">
                <a:latin typeface="Agency FB" pitchFamily="34" charset="0"/>
              </a:rPr>
              <a:t> Precio: 6,30€</a:t>
            </a:r>
          </a:p>
          <a:p>
            <a:pPr marL="448056" marR="36576" indent="-384048" algn="just"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3"/>
              </a:buBlip>
            </a:pPr>
            <a:endParaRPr lang="es-ES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860032" y="5047246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9878" y="50759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Chorizo rioj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</a:rPr>
              <a:t>ano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43608" y="1844824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Chorizos riojanos  elaborados y curados de forma artesanal. </a:t>
            </a:r>
          </a:p>
          <a:p>
            <a:pPr marL="448056" marR="36576" indent="-384048" algn="just">
              <a:buBlip>
                <a:blip r:embed="rId2"/>
              </a:buBlip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Envasados al vacío.</a:t>
            </a:r>
          </a:p>
          <a:p>
            <a:pPr marL="448056" marR="36576" indent="-384048" algn="just"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Referencia: 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Dulce: 10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Picante: 11</a:t>
            </a:r>
          </a:p>
          <a:p>
            <a:pPr marL="448056" marR="36576" indent="-384048" algn="just">
              <a:buBlip>
                <a:blip r:embed="rId2"/>
              </a:buBlip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>
              <a:buBlip>
                <a:blip r:embed="rId2"/>
              </a:buBlip>
              <a:defRPr/>
            </a:pPr>
            <a:r>
              <a:rPr lang="es-ES" b="1" dirty="0" smtClean="0">
                <a:latin typeface="Agency FB" pitchFamily="34" charset="0"/>
              </a:rPr>
              <a:t>Precio: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Sarta (aprox. 400 gramos)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b="1" dirty="0" smtClean="0">
                <a:latin typeface="Agency FB" pitchFamily="34" charset="0"/>
              </a:rPr>
              <a:t>Kilo: </a:t>
            </a:r>
            <a:r>
              <a:rPr lang="es-ES" sz="2400" b="1" dirty="0" smtClean="0">
                <a:latin typeface="Agency FB" pitchFamily="34" charset="0"/>
              </a:rPr>
              <a:t>9,50€</a:t>
            </a:r>
          </a:p>
        </p:txBody>
      </p:sp>
      <p:pic>
        <p:nvPicPr>
          <p:cNvPr id="6" name="7 Marcador de contenido" descr="http://www.altoiregua.es/productos/images/marco_emb02.jpg"/>
          <p:cNvPicPr>
            <a:picLocks/>
          </p:cNvPicPr>
          <p:nvPr/>
        </p:nvPicPr>
        <p:blipFill>
          <a:blip r:embed="rId3" cstate="print"/>
          <a:srcRect l="8045" t="4800" r="6144" b="4752"/>
          <a:stretch>
            <a:fillRect/>
          </a:stretch>
        </p:blipFill>
        <p:spPr bwMode="auto">
          <a:xfrm rot="495911">
            <a:off x="5345532" y="1903844"/>
            <a:ext cx="1097732" cy="3828411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8 Imagen" descr="http://www.altoiregua.es/productos/images/marco_emb01.jpg"/>
          <p:cNvPicPr/>
          <p:nvPr/>
        </p:nvPicPr>
        <p:blipFill>
          <a:blip r:embed="rId4" cstate="print"/>
          <a:srcRect l="7620" t="5280" r="3527" b="2880"/>
          <a:stretch>
            <a:fillRect/>
          </a:stretch>
        </p:blipFill>
        <p:spPr bwMode="auto">
          <a:xfrm rot="21122093">
            <a:off x="6981582" y="1473497"/>
            <a:ext cx="1152128" cy="396044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7 Rectángulo"/>
          <p:cNvSpPr/>
          <p:nvPr/>
        </p:nvSpPr>
        <p:spPr>
          <a:xfrm>
            <a:off x="1029640" y="568796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71600" y="620688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Salchichón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49524" y="1916832"/>
            <a:ext cx="4431436" cy="33855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s-ES" sz="1600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ES" dirty="0">
                <a:solidFill>
                  <a:schemeClr val="tx1"/>
                </a:solidFill>
                <a:latin typeface="Agency FB" pitchFamily="34" charset="0"/>
              </a:rPr>
              <a:t>Embutido elaborado de forma artesanal. Realizado con lomo de cerdo,  tripa natural, sal y especias.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s-ES" dirty="0">
              <a:solidFill>
                <a:schemeClr val="tx1"/>
              </a:solidFill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ES" dirty="0">
                <a:solidFill>
                  <a:schemeClr val="tx1"/>
                </a:solidFill>
                <a:latin typeface="Agency FB" pitchFamily="34" charset="0"/>
              </a:rPr>
              <a:t>Envasados al vacío.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s-ES" dirty="0">
              <a:solidFill>
                <a:schemeClr val="tx1"/>
              </a:solidFill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ES" dirty="0">
                <a:solidFill>
                  <a:schemeClr val="tx1"/>
                </a:solidFill>
                <a:latin typeface="Agency FB" pitchFamily="34" charset="0"/>
              </a:rPr>
              <a:t>Referencia: 12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s-ES" dirty="0">
              <a:solidFill>
                <a:schemeClr val="tx1"/>
              </a:solidFill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Precios Kilo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: </a:t>
            </a:r>
            <a:r>
              <a:rPr lang="es-ES" sz="2400" b="1" dirty="0" smtClean="0">
                <a:solidFill>
                  <a:schemeClr val="tx1"/>
                </a:solidFill>
                <a:latin typeface="Agency FB" pitchFamily="34" charset="0"/>
              </a:rPr>
              <a:t>9,50</a:t>
            </a:r>
            <a:r>
              <a:rPr lang="es-ES" sz="2400" b="1" dirty="0" smtClean="0">
                <a:solidFill>
                  <a:schemeClr val="tx1"/>
                </a:solidFill>
                <a:latin typeface="Agency FB" pitchFamily="34" charset="0"/>
              </a:rPr>
              <a:t>€</a:t>
            </a:r>
          </a:p>
          <a:p>
            <a:pPr marL="64008" marR="36576" algn="just">
              <a:defRPr/>
            </a:pP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       Sarta  </a:t>
            </a:r>
            <a:r>
              <a:rPr lang="es-ES" dirty="0">
                <a:solidFill>
                  <a:schemeClr val="tx1"/>
                </a:solidFill>
                <a:latin typeface="Agency FB" pitchFamily="34" charset="0"/>
              </a:rPr>
              <a:t>(aprox. 400 gramos)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s-ES" sz="2400" b="1" dirty="0" smtClean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6" name="7 Marcador de contenido" descr="http://www.altoiregua.es/productos/images/marco_emb03.jpg"/>
          <p:cNvPicPr>
            <a:picLocks/>
          </p:cNvPicPr>
          <p:nvPr/>
        </p:nvPicPr>
        <p:blipFill>
          <a:blip r:embed="rId3" cstate="print"/>
          <a:srcRect l="9324" t="4480" r="7249" b="2626"/>
          <a:stretch>
            <a:fillRect/>
          </a:stretch>
        </p:blipFill>
        <p:spPr bwMode="auto">
          <a:xfrm rot="1136803">
            <a:off x="5767173" y="1318135"/>
            <a:ext cx="1303251" cy="4344058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8 Rectángulo"/>
          <p:cNvSpPr/>
          <p:nvPr/>
        </p:nvSpPr>
        <p:spPr>
          <a:xfrm>
            <a:off x="1049237" y="561942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2571744"/>
            <a:ext cx="700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Conservas Vegetales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07704" y="677114"/>
            <a:ext cx="5544616" cy="1219200"/>
          </a:xfrm>
        </p:spPr>
        <p:txBody>
          <a:bodyPr>
            <a:noAutofit/>
          </a:bodyPr>
          <a:lstStyle/>
          <a:p>
            <a:pPr algn="ctr"/>
            <a:r>
              <a:rPr lang="es-ES" sz="66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Freestyle Script" pitchFamily="66" charset="0"/>
                <a:ea typeface="+mn-ea"/>
                <a:cs typeface="+mn-cs"/>
              </a:rPr>
              <a:t>Espárragos</a:t>
            </a:r>
            <a:r>
              <a:rPr lang="es-ES" sz="66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itchFamily="66" charset="0"/>
                <a:ea typeface="+mn-ea"/>
                <a:cs typeface="+mn-cs"/>
              </a:rPr>
              <a:t> de Navarra</a:t>
            </a:r>
          </a:p>
        </p:txBody>
      </p:sp>
      <p:pic>
        <p:nvPicPr>
          <p:cNvPr id="5" name="Picture 2" descr="C:\Users\juanan\Desktop\Catalogo geen grapes\107_1603\ESPARRA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8412" y="2204864"/>
            <a:ext cx="3456384" cy="2592288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251520" y="17008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2204864"/>
            <a:ext cx="3446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b="1" dirty="0" smtClean="0">
                <a:latin typeface="Agency FB" pitchFamily="34" charset="0"/>
              </a:rPr>
              <a:t>Tiernos espárragos blancos de Navarra, cultivados en la ribera  del Ebro. Pelados a mano.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b="1" dirty="0" smtClean="0">
              <a:latin typeface="Agency FB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Envase: Lata 720. 9 a 12 frutos. Muy grueso.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Peso Neto 660 gramos.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Referencia: 13.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b="1" dirty="0" smtClean="0">
                <a:latin typeface="Agency FB" pitchFamily="34" charset="0"/>
              </a:rPr>
              <a:t>Precio: 4,50€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32445" y="52292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Gastos de transporte no incluidos</a:t>
            </a:r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1101</Words>
  <Application>Microsoft Office PowerPoint</Application>
  <PresentationFormat>Presentación en pantalla (4:3)</PresentationFormat>
  <Paragraphs>240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Chincheta</vt:lpstr>
      <vt:lpstr>Cosmos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Espárragos de Navarra</vt:lpstr>
      <vt:lpstr>Alcachofas </vt:lpstr>
      <vt:lpstr>Presentación de PowerPoint</vt:lpstr>
      <vt:lpstr>Puerros </vt:lpstr>
      <vt:lpstr>Pimientos najeranos</vt:lpstr>
      <vt:lpstr>Pimientos del piquillo</vt:lpstr>
      <vt:lpstr>Alegrías riojanas</vt:lpstr>
      <vt:lpstr>Guindillas</vt:lpstr>
      <vt:lpstr>Presentación de PowerPoint</vt:lpstr>
      <vt:lpstr>Fardelejos </vt:lpstr>
      <vt:lpstr>Ciruelas pasas </vt:lpstr>
      <vt:lpstr>Uvas pasas</vt:lpstr>
      <vt:lpstr>Frutas  de La Rioja</vt:lpstr>
      <vt:lpstr>Cerezas al Marrasquino</vt:lpstr>
      <vt:lpstr>Caramelos El Avión </vt:lpstr>
      <vt:lpstr>Caramelos El Avión </vt:lpstr>
      <vt:lpstr>Caramelos El Avión </vt:lpstr>
      <vt:lpstr>Presentación de PowerPoint</vt:lpstr>
      <vt:lpstr>Artesanía  Aspace</vt:lpstr>
      <vt:lpstr>Presentación de PowerPoint</vt:lpstr>
      <vt:lpstr>Para  solicitar  más  información  o realizar  un pedido contactar  con: cosmos.cosme2018@gmail.com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</dc:creator>
  <cp:lastModifiedBy>PC13</cp:lastModifiedBy>
  <cp:revision>125</cp:revision>
  <dcterms:created xsi:type="dcterms:W3CDTF">2014-01-20T23:08:18Z</dcterms:created>
  <dcterms:modified xsi:type="dcterms:W3CDTF">2019-03-18T13:11:26Z</dcterms:modified>
</cp:coreProperties>
</file>