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65" r:id="rId2"/>
    <p:sldId id="257" r:id="rId3"/>
    <p:sldId id="308" r:id="rId4"/>
    <p:sldId id="262" r:id="rId5"/>
    <p:sldId id="260" r:id="rId6"/>
    <p:sldId id="259" r:id="rId7"/>
    <p:sldId id="258" r:id="rId8"/>
    <p:sldId id="309" r:id="rId9"/>
    <p:sldId id="280" r:id="rId10"/>
    <p:sldId id="279" r:id="rId11"/>
    <p:sldId id="263" r:id="rId12"/>
    <p:sldId id="281" r:id="rId13"/>
    <p:sldId id="283" r:id="rId14"/>
    <p:sldId id="282" r:id="rId15"/>
    <p:sldId id="284" r:id="rId16"/>
    <p:sldId id="285" r:id="rId17"/>
    <p:sldId id="312" r:id="rId18"/>
    <p:sldId id="294" r:id="rId19"/>
    <p:sldId id="290" r:id="rId20"/>
    <p:sldId id="291" r:id="rId21"/>
    <p:sldId id="305" r:id="rId22"/>
    <p:sldId id="306" r:id="rId23"/>
    <p:sldId id="295" r:id="rId24"/>
    <p:sldId id="314" r:id="rId25"/>
    <p:sldId id="315" r:id="rId26"/>
    <p:sldId id="313" r:id="rId27"/>
    <p:sldId id="296" r:id="rId28"/>
    <p:sldId id="307" r:id="rId29"/>
    <p:sldId id="302" r:id="rId30"/>
    <p:sldId id="303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3A6"/>
    <a:srgbClr val="935B90"/>
    <a:srgbClr val="00CC66"/>
    <a:srgbClr val="FC9204"/>
    <a:srgbClr val="FFFB03"/>
    <a:srgbClr val="FFFFAB"/>
    <a:srgbClr val="FFF1CD"/>
    <a:srgbClr val="FCBABA"/>
    <a:srgbClr val="FCC3AA"/>
    <a:srgbClr val="F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717" autoAdjust="0"/>
  </p:normalViewPr>
  <p:slideViewPr>
    <p:cSldViewPr>
      <p:cViewPr>
        <p:scale>
          <a:sx n="75" d="100"/>
          <a:sy n="75" d="100"/>
        </p:scale>
        <p:origin x="-302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7C4D-DE5C-4E43-A92F-C73C11331FDA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5652C-7D2D-4B8E-A768-4569B61F314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4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652C-7D2D-4B8E-A768-4569B61F314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B03">
                <a:alpha val="67000"/>
              </a:srgbClr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72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5F9908-09ED-47D8-8DDE-E9B531EEAE54}" type="datetimeFigureOut">
              <a:rPr lang="es-ES" smtClean="0"/>
              <a:pPr/>
              <a:t>25/03/2019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461BEB-17AC-4128-859C-9BE824C837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4.png"/><Relationship Id="rId5" Type="http://schemas.openxmlformats.org/officeDocument/2006/relationships/image" Target="../media/image30.gif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3786190"/>
            <a:ext cx="8305800" cy="1143000"/>
          </a:xfrm>
        </p:spPr>
        <p:txBody>
          <a:bodyPr/>
          <a:lstStyle/>
          <a:p>
            <a:r>
              <a:rPr lang="es-E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Cooperativa de 3º ESO</a:t>
            </a:r>
          </a:p>
          <a:p>
            <a:r>
              <a:rPr lang="es-ES" sz="28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</a:rPr>
              <a:t>IES Inventor Cosme García</a:t>
            </a:r>
            <a:endParaRPr lang="es-ES" sz="28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9521" y="1359578"/>
            <a:ext cx="7746084" cy="1997984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" sz="175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AFO</a:t>
            </a:r>
            <a:endParaRPr lang="es-ES" sz="175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Freestyle Script" pitchFamily="66" charset="0"/>
            </a:endParaRPr>
          </a:p>
        </p:txBody>
      </p:sp>
      <p:pic>
        <p:nvPicPr>
          <p:cNvPr id="5" name="il_fi" descr="http://www.google.es/url?source=imgres&amp;ct=img&amp;q=http://iescosmegarcia.edurioja.org/joomla/images/stories/cosmito.jpg&amp;sa=X&amp;ei=TipeTcDkOtH-4waz39DlCQ&amp;ved=0CAQQ8wc&amp;usg=AFQjCNF33bC605Is0K78mddSJ5E4SilQ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215082"/>
            <a:ext cx="1214446" cy="4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ombo"/>
          <p:cNvSpPr/>
          <p:nvPr/>
        </p:nvSpPr>
        <p:spPr>
          <a:xfrm>
            <a:off x="4357686" y="3357562"/>
            <a:ext cx="357190" cy="357190"/>
          </a:xfrm>
          <a:prstGeom prst="diamond">
            <a:avLst/>
          </a:prstGeom>
          <a:solidFill>
            <a:srgbClr val="935B9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Alcachofas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2" descr="C:\Users\juanan\Desktop\Catalogo geen grapes\107_1603\ALCACHOF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92896"/>
            <a:ext cx="2143125" cy="285750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611560" y="2492896"/>
            <a:ext cx="4968552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Tiernos corazones de alcachofas  cultivados  en la huerta riojana.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Tarro 720. 16/20 frutos. Peso neto 660 gramos. </a:t>
            </a: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14</a:t>
            </a: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lnSpc>
                <a:spcPct val="90000"/>
              </a:lnSpc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3,25€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714612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02393" y="116632"/>
            <a:ext cx="6947736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mienne" pitchFamily="82" charset="0"/>
              </a:rPr>
              <a:t>Conservas</a:t>
            </a:r>
            <a:r>
              <a:rPr lang="es-ES" sz="4800" dirty="0" smtClean="0">
                <a:ln w="12700" cmpd="sng">
                  <a:solidFill>
                    <a:schemeClr val="tx1">
                      <a:lumMod val="50000"/>
                    </a:schemeClr>
                  </a:solidFill>
                  <a:prstDash val="solid"/>
                </a:ln>
                <a:solidFill>
                  <a:srgbClr val="FFFB0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ylus BT" pitchFamily="34" charset="0"/>
                <a:cs typeface="RomanT" pitchFamily="2" charset="0"/>
              </a:rPr>
              <a:t> </a:t>
            </a:r>
            <a:r>
              <a:rPr lang="es-ES" sz="88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vegetales</a:t>
            </a:r>
            <a:endParaRPr lang="es-ES" sz="8800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pic>
        <p:nvPicPr>
          <p:cNvPr id="3" name="Picture 2" descr="C:\Users\juanan\Desktop\Catalogo geen grapes\108_1703\3-CONSERVA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00760" y="2000240"/>
            <a:ext cx="2857500" cy="2143125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3 Rectángulo"/>
          <p:cNvSpPr/>
          <p:nvPr/>
        </p:nvSpPr>
        <p:spPr>
          <a:xfrm>
            <a:off x="395536" y="2060848"/>
            <a:ext cx="45336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Cardo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Neto 660 gramos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: 15</a:t>
            </a: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1,00€</a:t>
            </a: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573016"/>
            <a:ext cx="4605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Alubia verde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660 Neto gramos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1,00€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8596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Borraja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Peso 660 Neto gramos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17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1,00€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78605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3" name="12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anan\Desktop\Catalogo geen grapes\108_1703\PUERRO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66891" y="1940729"/>
            <a:ext cx="2143125" cy="285750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Puerros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7584" y="2276872"/>
            <a:ext cx="46805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Puerros Primera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720. 8/12 finos. Peso Neto 660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18.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2,00€.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714612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Pimientos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 najeranos</a:t>
            </a:r>
          </a:p>
        </p:txBody>
      </p:sp>
      <p:pic>
        <p:nvPicPr>
          <p:cNvPr id="5" name="Picture 2" descr="C:\Users\juanan\Desktop\Catalogo geen grapes\109_1803\PIMI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132856"/>
            <a:ext cx="2143125" cy="285750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323528" y="2348880"/>
            <a:ext cx="57606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Pimiento najerano en tiras de primera.</a:t>
            </a: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Los pimientos najeranos de la IPG Pimiento Riojano son autóctonos. Son </a:t>
            </a: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pimientos</a:t>
            </a: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de color rojo firme y carnoso. Sabrosos, de textura delicada, no pican, no tienen acidez y resultan finos y agradables al paladar.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Tarro 445. Peso Neto 390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19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2,40€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786050" y="6072206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anan\Desktop\Catalogo geen grapes\108_1703\PIMIENTO-PIQUILL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2492896"/>
            <a:ext cx="2857500" cy="2143125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Pimientos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 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del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 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piquillo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2564904"/>
            <a:ext cx="51845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Pimientos del piquillo enteros, de intenso color rojo, ideales para 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rellenar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Pelados a mano.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425. 18/22 frutos. Peso neto 690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20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2,70€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488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80528" y="152400"/>
            <a:ext cx="9324528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Alegrías riojanas</a:t>
            </a:r>
          </a:p>
        </p:txBody>
      </p:sp>
      <p:pic>
        <p:nvPicPr>
          <p:cNvPr id="4" name="Picture 2" descr="C:\Users\juanan\Desktop\Catalogo geen grapes\108_1703\ALEGR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2857500" cy="2143125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683568" y="2132856"/>
            <a:ext cx="45365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Alegrías riojanas. Variedad de guindilla originaria de la  Rioja. Son muy picantes y de color rojo.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Envase: Lata 100.Peso neto 90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21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1,30€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928926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2" name="11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Guindillas</a:t>
            </a:r>
          </a:p>
        </p:txBody>
      </p:sp>
      <p:pic>
        <p:nvPicPr>
          <p:cNvPr id="5" name="Picture 3" descr="C:\Users\juanan\Desktop\Catalogo geen grapes\108_1703\GUINDILLA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143125" cy="285750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971600" y="1916832"/>
            <a:ext cx="4392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Guindillas en vinagre extra.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Envase: Tarro 370. Peso Neto 320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22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1,00€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Guindillas en aceite al ajillo.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Envase: Tarro 250. Peso Neto 185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23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1,60€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928926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1928802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Dulces y Caramelos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Freestyle Script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Fardelejos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irc_mi" descr="http://www.fardelejoslapala.com/img/cms/fardelejos_lapala_partid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2736304" cy="2088232"/>
          </a:xfrm>
          <a:prstGeom prst="rect">
            <a:avLst/>
          </a:prstGeom>
          <a:ln>
            <a:solidFill>
              <a:srgbClr val="AB43A6"/>
            </a:solidFill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755576" y="1988840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Los fardelejos son un dulce de origen árabe típico de </a:t>
            </a:r>
            <a:r>
              <a:rPr lang="es-ES_tradnl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Arnedo</a:t>
            </a: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, en la Rioja Baja; pero extendido a toda la región. Están elaborados con hojaldre y rellenos de una pasta   de  almendra, huevo y azúcar.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_tradnl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Caja / 6 fardelejos(Ref. 24): </a:t>
            </a:r>
            <a:r>
              <a:rPr lang="es-ES_tradnl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5,40€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Caja / 12 fardelejos(Ref. 25): </a:t>
            </a:r>
            <a:r>
              <a:rPr lang="es-ES_tradnl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9,60€</a:t>
            </a:r>
          </a:p>
          <a:p>
            <a:pPr marL="448056" marR="36576" lvl="5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488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Ciruelas pasas </a:t>
            </a:r>
          </a:p>
        </p:txBody>
      </p:sp>
      <p:pic>
        <p:nvPicPr>
          <p:cNvPr id="5" name="irc_mi" descr="http://www.supereko.net/media/catalog/product/cache/1/image/9df78eab33525d08d6e5fb8d27136e95/D/S/DSC001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2808312" cy="2808312"/>
          </a:xfrm>
          <a:prstGeom prst="rect">
            <a:avLst/>
          </a:prstGeom>
          <a:ln>
            <a:solidFill>
              <a:srgbClr val="AB43A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611560" y="2132856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Ciruelas  de la variedad Claudia Reina Verde con la denominación de origen “Ciruela de </a:t>
            </a: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Nalda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 y </a:t>
            </a: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Quel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”. Caracterizadas por su dulzura y su predisposición a ser secadas.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Envase: Bandeja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26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2,70€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57488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928662" y="2857496"/>
            <a:ext cx="7358114" cy="3733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LOS PRECIOS DE ESTE CATÁLOGO INCLUYEN EL </a:t>
            </a:r>
            <a:r>
              <a:rPr lang="es-ES" sz="2800" b="1" dirty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IVA; PERO </a:t>
            </a:r>
            <a:r>
              <a:rPr lang="es-ES" sz="2800" b="1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NO ESTÁN INCLUIDOS LOS GASTOS DE TRANSPORTE.</a:t>
            </a:r>
          </a:p>
          <a:p>
            <a:endParaRPr lang="es-ES" sz="2800" dirty="0">
              <a:ln w="50800">
                <a:solidFill>
                  <a:schemeClr val="bg1"/>
                </a:solidFill>
              </a:ln>
              <a:solidFill>
                <a:schemeClr val="bg1">
                  <a:shade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75868" y="958460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eestyle Script" pitchFamily="66" charset="0"/>
              </a:rPr>
              <a:t>AFO</a:t>
            </a:r>
            <a:endParaRPr lang="es-ES" sz="10000" dirty="0">
              <a:ln w="3175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Uvas pasas</a:t>
            </a:r>
          </a:p>
        </p:txBody>
      </p:sp>
      <p:pic>
        <p:nvPicPr>
          <p:cNvPr id="5" name="irc_mi" descr="http://www.supereko.net/media/catalog/product/cache/1/image/9df78eab33525d08d6e5fb8d27136e95/d/s/dsc0007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285" y="1124744"/>
            <a:ext cx="2126159" cy="2126159"/>
          </a:xfrm>
          <a:prstGeom prst="rect">
            <a:avLst/>
          </a:prstGeom>
          <a:ln>
            <a:solidFill>
              <a:srgbClr val="AB43A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irc_mi" descr="http://www.supereko.net/media/catalog/product/cache/1/image/9df78eab33525d08d6e5fb8d27136e95/d/s/dsc0008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285" y="3429000"/>
            <a:ext cx="2160240" cy="2088232"/>
          </a:xfrm>
          <a:prstGeom prst="rect">
            <a:avLst/>
          </a:prstGeom>
          <a:ln>
            <a:solidFill>
              <a:srgbClr val="AB43A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6 CuadroTexto"/>
          <p:cNvSpPr txBox="1"/>
          <p:nvPr/>
        </p:nvSpPr>
        <p:spPr>
          <a:xfrm>
            <a:off x="971600" y="2276872"/>
            <a:ext cx="41764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Uvas pasas de moscatel.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27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3,20€.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Uvas pasas sin semillas.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Envase: Bandeja 400gramos.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28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3,20€.</a:t>
            </a:r>
          </a:p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786050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2" name="11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Frutas</a:t>
            </a:r>
            <a:r>
              <a:rPr lang="es-ES" sz="8800" dirty="0" smtClean="0">
                <a:effectLst/>
              </a:rPr>
              <a:t>  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de La Rioja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600" y="2564904"/>
            <a:ext cx="41764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Frutas de La Rioja. Frutas confitadas y bañadas en cobertura de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31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7,40€.</a:t>
            </a:r>
            <a:endParaRPr lang="es-ES" sz="2400" b="1" dirty="0"/>
          </a:p>
        </p:txBody>
      </p:sp>
      <p:pic>
        <p:nvPicPr>
          <p:cNvPr id="5" name="irc_mi" descr="http://www.dulceselavion.es/tienda/51-220-thickbox/frutas-banadas-con-chocola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232248" cy="2304256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6 Rectángulo"/>
          <p:cNvSpPr/>
          <p:nvPr/>
        </p:nvSpPr>
        <p:spPr>
          <a:xfrm>
            <a:off x="2857488" y="628652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Cerezas al Marrasquino</a:t>
            </a:r>
          </a:p>
        </p:txBody>
      </p:sp>
      <p:pic>
        <p:nvPicPr>
          <p:cNvPr id="3" name="2 Imagen" descr="http://www.dulceselavion.es/images/dulces/cerezas-al-marrasquin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32856"/>
            <a:ext cx="223224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B43A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3 CuadroTexto"/>
          <p:cNvSpPr txBox="1"/>
          <p:nvPr/>
        </p:nvSpPr>
        <p:spPr>
          <a:xfrm>
            <a:off x="827584" y="1916832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Cerezas al Marrasquino. Cerezas confitadas maceradas en licor confitadas y cubiertas en finísimo chocolate.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Envase: Bolsa 500 gramos.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32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7,40€.</a:t>
            </a:r>
            <a:endParaRPr lang="es-ES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278605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Caramelos El Avión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42976" y="1857364"/>
            <a:ext cx="43890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Sintox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Bolsas de 1Kilo.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Variedades:</a:t>
            </a: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Miel (Ref.33).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Menta (Ref.34)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Limón (Ref.35).</a:t>
            </a:r>
          </a:p>
          <a:p>
            <a:pPr marL="448056" marR="36576" lvl="2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7,00 €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8605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3" name="Picture 5" descr="C:\Users\juanan\Desktop\Catalogo geen grapes\sint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85926"/>
            <a:ext cx="2071702" cy="2071702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38500" dist="508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Caramelos El Avión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14480" y="2500306"/>
            <a:ext cx="4786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Toffees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Bolsas de 1Kilo.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Variedades: </a:t>
            </a: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Nata (Ref.36).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Moka (ref.37).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9052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Crema (Ref.38).</a:t>
            </a:r>
            <a:endParaRPr lang="es-ES" sz="2400" b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lvl="3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_tradnl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7,00 €</a:t>
            </a:r>
          </a:p>
          <a:p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4" cstate="print"/>
          <a:srcRect l="18433" t="36201" r="52856" b="32609"/>
          <a:stretch>
            <a:fillRect/>
          </a:stretch>
        </p:blipFill>
        <p:spPr bwMode="auto">
          <a:xfrm>
            <a:off x="6072198" y="2500306"/>
            <a:ext cx="2357454" cy="1436914"/>
          </a:xfrm>
          <a:prstGeom prst="rect">
            <a:avLst/>
          </a:prstGeom>
          <a:ln>
            <a:solidFill>
              <a:srgbClr val="AB43A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7 Rectángulo"/>
          <p:cNvSpPr/>
          <p:nvPr/>
        </p:nvSpPr>
        <p:spPr>
          <a:xfrm>
            <a:off x="242886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Caramelos El Avión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42976" y="2285992"/>
            <a:ext cx="45005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Pastillas de  café con leche.(Ref.39).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Bolsas de 1 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8,10 €.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endParaRPr lang="es-ES_tradnl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Toffees</a:t>
            </a: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 de chocolate.(Ref.40).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Bolsas de 1Kilo.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3"/>
              </a:buBlip>
              <a:defRPr/>
            </a:pPr>
            <a:r>
              <a:rPr lang="es-ES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8,70 €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</a:p>
        </p:txBody>
      </p:sp>
      <p:pic>
        <p:nvPicPr>
          <p:cNvPr id="4" name="Picture 3" descr="C:\Users\juanan\Desktop\Catalogo geen grapes\chocol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71876"/>
            <a:ext cx="1571636" cy="1571636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4 Imagen" descr="Resultado de imagen de caramelos el aviÃ³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928802"/>
            <a:ext cx="1571635" cy="142876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Rectángulo"/>
          <p:cNvSpPr/>
          <p:nvPr/>
        </p:nvSpPr>
        <p:spPr>
          <a:xfrm>
            <a:off x="2786050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71604" y="2643182"/>
            <a:ext cx="5572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Artesanía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Freestyle Script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Artesanía  </a:t>
            </a:r>
            <a:r>
              <a:rPr lang="es-ES" sz="88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Aspace</a:t>
            </a:r>
            <a:endParaRPr lang="es-ES" sz="88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Amienne" pitchFamily="82" charset="0"/>
              <a:ea typeface="+mn-ea"/>
              <a:cs typeface="+mn-cs"/>
            </a:endParaRPr>
          </a:p>
        </p:txBody>
      </p:sp>
      <p:pic>
        <p:nvPicPr>
          <p:cNvPr id="5" name="4 Imagen" descr="http://t0.gstatic.com/images?q=tbn:ANd9GcSSBAcWW7KUUFhhNBXSBspQcuKicP4jjbdL1GxczOJ36f7D6nA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2664296" cy="2664296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395536" y="1988840"/>
            <a:ext cx="50405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Artículos de decoración con forma de flores, piruletas y corazones  elaborados de forma artesanal y con un original diseño. Están realizados  en </a:t>
            </a:r>
            <a:r>
              <a:rPr lang="es-ES" sz="1600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poliespán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  y pintados a mano. Estos artículos son manualidades realizadas por el centro de día de ASPACE, que es una Asociación de Personas con  Parálisis Cerebral y Afines.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Variedades: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Maiandra GD" pitchFamily="34" charset="0"/>
              </a:rPr>
              <a:t>Flores: (Ref. 41)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Maiandra GD" pitchFamily="34" charset="0"/>
              </a:rPr>
              <a:t>Piruletas: (Ref. 42)</a:t>
            </a:r>
          </a:p>
          <a:p>
            <a:pPr marL="905256" marR="36576" lvl="6" indent="-384048" algn="just">
              <a:buClr>
                <a:schemeClr val="accent1"/>
              </a:buClr>
              <a:buSzPct val="80000"/>
              <a:buBlip>
                <a:blip r:embed="rId5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Maiandra GD" pitchFamily="34" charset="0"/>
              </a:rPr>
              <a:t>Corazones (Ref.43)</a:t>
            </a:r>
          </a:p>
          <a:p>
            <a:pPr marL="448056" marR="36576" lvl="1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1€ / unidad.</a:t>
            </a:r>
            <a:endParaRPr lang="es-ES" sz="2400" b="1" dirty="0" err="1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14612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1" name="1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26876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7200" b="1" spc="-1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mienne" pitchFamily="82" charset="0"/>
                <a:ea typeface="+mj-ea"/>
                <a:cs typeface="+mj-cs"/>
              </a:rPr>
              <a:t>Esperamos que esta selección de productos sean de vuestro agrado.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632848" cy="3960440"/>
          </a:xfrm>
        </p:spPr>
        <p:txBody>
          <a:bodyPr>
            <a:normAutofit fontScale="90000"/>
          </a:bodyPr>
          <a:lstStyle/>
          <a:p>
            <a:pPr marL="484632" indent="-384048" algn="ctr" fontAlgn="auto">
              <a:spcAft>
                <a:spcPts val="0"/>
              </a:spcAft>
              <a:defRPr/>
            </a:pP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Para  solicitar  más  información  o realizar  un </a:t>
            </a: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Amienne" pitchFamily="82" charset="0"/>
                <a:ea typeface="+mn-ea"/>
                <a:cs typeface="+mn-cs"/>
              </a:rPr>
              <a:t>pedido</a:t>
            </a: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/>
            </a:r>
            <a:b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</a:b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Amienne" pitchFamily="82" charset="0"/>
                <a:ea typeface="+mn-ea"/>
                <a:cs typeface="+mn-cs"/>
              </a:rPr>
              <a:t>contactar  con:</a:t>
            </a:r>
            <a: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4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7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Amienne" pitchFamily="82" charset="0"/>
                <a:ea typeface="+mn-ea"/>
                <a:cs typeface="+mn-cs"/>
              </a:rPr>
              <a:t>afo2018cosme@gmail.com</a:t>
            </a:r>
            <a: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B0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/>
            </a:r>
            <a:br>
              <a:rPr lang="es-ES" sz="89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B0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</a:br>
            <a:endParaRPr lang="es-ES" sz="8900" b="1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B0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  <a:ea typeface="+mn-ea"/>
              <a:cs typeface="+mn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1571612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Patés, Quesos y Embutidos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857232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I.E.S. INVENTOR COSME GARCÍA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C/. República argentina, nº 68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Logroño 26006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(La Rioja)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Teléfono: 941287932</a:t>
            </a:r>
          </a:p>
          <a:p>
            <a:pPr marR="36576" algn="just" fontAlgn="auto">
              <a:spcAft>
                <a:spcPts val="0"/>
              </a:spcAft>
              <a:buNone/>
              <a:defRPr/>
            </a:pPr>
            <a:r>
              <a:rPr lang="es-ES" sz="2800" b="1" dirty="0" smtClean="0">
                <a:ln>
                  <a:solidFill>
                    <a:schemeClr val="bg2"/>
                  </a:solidFill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mienne"/>
              </a:rPr>
              <a:t>Fax: 941287933</a:t>
            </a:r>
            <a:endParaRPr lang="es-ES" sz="2800" dirty="0">
              <a:solidFill>
                <a:schemeClr val="bg1">
                  <a:lumMod val="75000"/>
                  <a:lumOff val="25000"/>
                </a:schemeClr>
              </a:solidFill>
              <a:latin typeface="Amienne"/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  <p:pic>
        <p:nvPicPr>
          <p:cNvPr id="1026" name="Picture 2" descr="F:\3º ESO-IAEE 2017\afo\DSC_07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624164" cy="2601092"/>
          </a:xfrm>
          <a:prstGeom prst="rect">
            <a:avLst/>
          </a:prstGeom>
          <a:ln>
            <a:solidFill>
              <a:srgbClr val="935B9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m2.11870.com/multimedia/imagenes/pl_6a11d0df622ebb6988b55529138a1b0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2808312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7 Rectángulo"/>
          <p:cNvSpPr/>
          <p:nvPr/>
        </p:nvSpPr>
        <p:spPr>
          <a:xfrm>
            <a:off x="1547664" y="188640"/>
            <a:ext cx="57727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Paté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arlow Solid Italic" pitchFamily="82" charset="0"/>
              </a:rPr>
              <a:t>  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Alto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arlow Solid Italic" pitchFamily="82" charset="0"/>
              </a:rPr>
              <a:t> </a:t>
            </a:r>
            <a:r>
              <a:rPr lang="es-ES" sz="8800" b="1" dirty="0" err="1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mienne" pitchFamily="82" charset="0"/>
              </a:rPr>
              <a:t>Iregua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mienne" pitchFamily="8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2910" y="1928802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rgbClr val="FFFB03"/>
              </a:buClr>
              <a:buSzPct val="10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Paté  elaborado de forma artesanal.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Envase: Lata de 100 gramos.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Variedades: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Paté de Campaña: (Ref. 01)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Paté a la Pimienta: (Ref. 02)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Paté a las Finas Hierbas: (Ref. 03)</a:t>
            </a:r>
          </a:p>
          <a:p>
            <a:pPr marL="676656" marR="36576" lvl="5" indent="-384048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Paté Artesano de Jabugo: (Ref. 04)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Paté al Oporto: (Ref. 05)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Paté Artesano: (Ref. 06)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Paté  de Hígado: (Ref. 07)</a:t>
            </a:r>
          </a:p>
          <a:p>
            <a:pPr marL="676656" marR="36576" lvl="5" indent="-384048" algn="just">
              <a:spcBef>
                <a:spcPts val="0"/>
              </a:spcBef>
              <a:buSzPct val="80000"/>
              <a:buFont typeface="Wingdings" pitchFamily="2" charset="2"/>
              <a:buChar char="ü"/>
              <a:defRPr/>
            </a:pPr>
            <a:r>
              <a:rPr lang="es-ES" sz="15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Paté de Trufa:(Ref.08)</a:t>
            </a:r>
          </a:p>
          <a:p>
            <a:pPr marL="0" marR="36576" lvl="1" algn="just" fontAlgn="auto">
              <a:spcBef>
                <a:spcPts val="0"/>
              </a:spcBef>
              <a:spcAft>
                <a:spcPts val="0"/>
              </a:spcAft>
              <a:buSzPct val="80000"/>
              <a:buBlip>
                <a:blip r:embed="rId4"/>
              </a:buBlip>
              <a:defRPr/>
            </a:pPr>
            <a:endParaRPr lang="es-ES" dirty="0" smtClean="0">
              <a:ln>
                <a:solidFill>
                  <a:schemeClr val="bg2"/>
                </a:solidFill>
              </a:ln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1,00€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43174" y="621508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latin typeface="Bradley Hand ITC" pitchFamily="66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55776" y="188640"/>
            <a:ext cx="4163924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mienne" pitchFamily="82" charset="0"/>
              </a:rPr>
              <a:t>Queso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mienne" pitchFamily="82" charset="0"/>
            </a:endParaRPr>
          </a:p>
        </p:txBody>
      </p:sp>
      <p:pic>
        <p:nvPicPr>
          <p:cNvPr id="6" name="Picture 2" descr="C:\Users\juanan\Desktop\Catalogo geen grapes\108_1703\QUE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2857500" cy="2143125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6 CuadroTexto"/>
          <p:cNvSpPr txBox="1"/>
          <p:nvPr/>
        </p:nvSpPr>
        <p:spPr>
          <a:xfrm>
            <a:off x="467544" y="2276872"/>
            <a:ext cx="45365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Queso de oveja elaborado con leche pasteurizada</a:t>
            </a:r>
          </a:p>
          <a:p>
            <a:pPr marL="448056"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Envasado al vacío. ½ kilo.</a:t>
            </a:r>
          </a:p>
          <a:p>
            <a:pPr marR="36576" indent="-384048" algn="just"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 Referencia: 09</a:t>
            </a: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R="36576" indent="-384048" algn="just"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 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6,30€</a:t>
            </a:r>
          </a:p>
          <a:p>
            <a:pPr marL="448056" marR="36576" indent="-384048" algn="just">
              <a:buBlip>
                <a:blip r:embed="rId4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buBlip>
                <a:blip r:embed="rId4"/>
              </a:buBlip>
            </a:pPr>
            <a:endParaRPr lang="es-ES" sz="20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43174" y="6143644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60648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mienne" pitchFamily="82" charset="0"/>
              </a:rPr>
              <a:t>Chorizo rioj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</a:rPr>
              <a:t>ano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mienne" pitchFamily="82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7584" y="242088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Chorizos riojanos  elaborados y curados de forma artesanal. </a:t>
            </a:r>
          </a:p>
          <a:p>
            <a:pPr marL="448056" marR="36576" indent="-384048" algn="just"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Envasados al vacío.</a:t>
            </a:r>
          </a:p>
          <a:p>
            <a:pPr marL="448056" marR="36576" indent="-384048" algn="just"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Dulce: 10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Picante: 11</a:t>
            </a:r>
          </a:p>
          <a:p>
            <a:pPr marL="448056" marR="36576" indent="-384048" algn="just">
              <a:buBlip>
                <a:blip r:embed="rId3"/>
              </a:buBlip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>
              <a:buBlip>
                <a:blip r:embed="rId3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Precio: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Sarta (aprox. 400 gramos)</a:t>
            </a:r>
          </a:p>
          <a:p>
            <a:pPr marL="905256" marR="36576" lvl="1" indent="-384048" algn="just"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Kilo: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9,50€</a:t>
            </a:r>
          </a:p>
        </p:txBody>
      </p:sp>
      <p:pic>
        <p:nvPicPr>
          <p:cNvPr id="6" name="7 Marcador de contenido" descr="http://www.altoiregua.es/productos/images/marco_emb02.jpg"/>
          <p:cNvPicPr>
            <a:picLocks/>
          </p:cNvPicPr>
          <p:nvPr/>
        </p:nvPicPr>
        <p:blipFill>
          <a:blip r:embed="rId4" cstate="print"/>
          <a:srcRect l="8045" t="4800" r="6144" b="4752"/>
          <a:stretch>
            <a:fillRect/>
          </a:stretch>
        </p:blipFill>
        <p:spPr bwMode="auto">
          <a:xfrm rot="495911">
            <a:off x="5770169" y="1773508"/>
            <a:ext cx="1097732" cy="3828411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8 Imagen" descr="http://www.altoiregua.es/productos/images/marco_emb01.jpg"/>
          <p:cNvPicPr/>
          <p:nvPr/>
        </p:nvPicPr>
        <p:blipFill>
          <a:blip r:embed="rId5" cstate="print"/>
          <a:srcRect l="7620" t="5280" r="3527" b="2880"/>
          <a:stretch>
            <a:fillRect/>
          </a:stretch>
        </p:blipFill>
        <p:spPr bwMode="auto">
          <a:xfrm rot="21122093">
            <a:off x="7643834" y="1185466"/>
            <a:ext cx="1152128" cy="3960440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7 Rectángulo"/>
          <p:cNvSpPr/>
          <p:nvPr/>
        </p:nvSpPr>
        <p:spPr>
          <a:xfrm>
            <a:off x="2643174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2" name="11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971600" y="188640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mienne" pitchFamily="82" charset="0"/>
              </a:rPr>
              <a:t>Salchichón</a:t>
            </a:r>
            <a:endParaRPr lang="es-ES" sz="88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mienne" pitchFamily="8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2276872"/>
            <a:ext cx="4431436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6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6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Embutido elaborado de forma artesanal. Realizado con lomo de cerdo,  tripa natural, sal y especias.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6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6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Envasados al vacío.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6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6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Referencia: 12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lang="es-ES" sz="1600" dirty="0">
              <a:ln>
                <a:solidFill>
                  <a:schemeClr val="bg2"/>
                </a:solidFill>
              </a:ln>
              <a:solidFill>
                <a:schemeClr val="bg1"/>
              </a:solidFill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s-ES" sz="16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Precios:</a:t>
            </a:r>
          </a:p>
          <a:p>
            <a:pPr marL="448056" marR="36576" lvl="1" indent="-384048" algn="just">
              <a:buBlip>
                <a:blip r:embed="rId3"/>
              </a:buBlip>
              <a:defRPr/>
            </a:pPr>
            <a:r>
              <a:rPr lang="es-ES" sz="160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Sarta  (aprox. 400 gramos)</a:t>
            </a:r>
          </a:p>
          <a:p>
            <a:pPr marL="905256" marR="36576" lvl="1" indent="-384048" algn="just">
              <a:buFont typeface="Wingdings" pitchFamily="2" charset="2"/>
              <a:buChar char="ü"/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Kilo: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9,50€</a:t>
            </a:r>
          </a:p>
        </p:txBody>
      </p:sp>
      <p:pic>
        <p:nvPicPr>
          <p:cNvPr id="6" name="7 Marcador de contenido" descr="http://www.altoiregua.es/productos/images/marco_emb03.jpg"/>
          <p:cNvPicPr>
            <a:picLocks/>
          </p:cNvPicPr>
          <p:nvPr/>
        </p:nvPicPr>
        <p:blipFill>
          <a:blip r:embed="rId4" cstate="print"/>
          <a:srcRect l="9324" t="4480" r="7249" b="2626"/>
          <a:stretch>
            <a:fillRect/>
          </a:stretch>
        </p:blipFill>
        <p:spPr bwMode="auto">
          <a:xfrm rot="1136803">
            <a:off x="6610081" y="1290649"/>
            <a:ext cx="1303251" cy="4344058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8 Rectángulo"/>
          <p:cNvSpPr/>
          <p:nvPr/>
        </p:nvSpPr>
        <p:spPr>
          <a:xfrm>
            <a:off x="2714612" y="6215082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2" name="11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2571744"/>
            <a:ext cx="700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0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Freestyle Script" pitchFamily="66" charset="0"/>
              </a:rPr>
              <a:t>Conservas Vegetales</a:t>
            </a:r>
            <a:endParaRPr lang="es-ES" sz="10000" dirty="0" smtClean="0">
              <a:ln w="31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Freestyle Script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AB43A6"/>
            </a:gs>
            <a:gs pos="2000">
              <a:schemeClr val="tx1"/>
            </a:gs>
            <a:gs pos="100000">
              <a:srgbClr val="FFFB03"/>
            </a:gs>
            <a:gs pos="100000">
              <a:srgbClr val="FFFB03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908720" y="188640"/>
            <a:ext cx="13753528" cy="1219200"/>
          </a:xfrm>
        </p:spPr>
        <p:txBody>
          <a:bodyPr>
            <a:noAutofit/>
          </a:bodyPr>
          <a:lstStyle/>
          <a:p>
            <a:pPr algn="ctr"/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Amienne" pitchFamily="82" charset="0"/>
                <a:ea typeface="+mn-ea"/>
                <a:cs typeface="+mn-cs"/>
              </a:rPr>
              <a:t>Espárragos</a:t>
            </a:r>
            <a:r>
              <a:rPr lang="es-ES" sz="8800" b="1" dirty="0" smtClean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mienne" pitchFamily="82" charset="0"/>
                <a:ea typeface="+mn-ea"/>
                <a:cs typeface="+mn-cs"/>
              </a:rPr>
              <a:t> de Navarra</a:t>
            </a:r>
          </a:p>
        </p:txBody>
      </p:sp>
      <p:pic>
        <p:nvPicPr>
          <p:cNvPr id="5" name="Picture 2" descr="C:\Users\juanan\Desktop\Catalogo geen grapes\107_1603\ESPARRA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94638" y="2035984"/>
            <a:ext cx="3456384" cy="2592288"/>
          </a:xfrm>
          <a:prstGeom prst="rect">
            <a:avLst/>
          </a:prstGeom>
          <a:ln>
            <a:solidFill>
              <a:srgbClr val="AB43A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251520" y="170080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2204864"/>
            <a:ext cx="44561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Tiernos espárragos blancos de Navarra, cultivados en la ribera  del Ebro. Pelados a mano.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s-ES" sz="16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Envase: Lata 720. 9 a 12 frutos. Muy grueso.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Peso Neto 660 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latin typeface="Maiandra GD" pitchFamily="34" charset="0"/>
              </a:rPr>
              <a:t>gramos</a:t>
            </a: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Referencia: 13.</a:t>
            </a:r>
          </a:p>
          <a:p>
            <a:pPr marL="448056" marR="36576" indent="-384048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s-ES" sz="1600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Precio: </a:t>
            </a:r>
            <a:r>
              <a:rPr lang="es-ES" sz="2400" b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4,50€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14612" y="6143644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Bradley Hand ITC" pitchFamily="66" charset="0"/>
              </a:rPr>
              <a:t>Gastos de transporte no incluidos</a:t>
            </a:r>
            <a:endParaRPr lang="es-ES" dirty="0"/>
          </a:p>
        </p:txBody>
      </p:sp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76" y="5589240"/>
            <a:ext cx="720080" cy="93610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1105</Words>
  <Application>Microsoft Office PowerPoint</Application>
  <PresentationFormat>Presentación en pantalla (4:3)</PresentationFormat>
  <Paragraphs>236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Papel</vt:lpstr>
      <vt:lpstr>AFO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Espárragos de Navarra</vt:lpstr>
      <vt:lpstr>Alcachofas </vt:lpstr>
      <vt:lpstr>Presentación de PowerPoint</vt:lpstr>
      <vt:lpstr>Puerros </vt:lpstr>
      <vt:lpstr>Pimientos najeranos</vt:lpstr>
      <vt:lpstr>Pimientos del piquillo</vt:lpstr>
      <vt:lpstr>Alegrías riojanas</vt:lpstr>
      <vt:lpstr>Guindillas</vt:lpstr>
      <vt:lpstr>Presentación de PowerPoint</vt:lpstr>
      <vt:lpstr>Fardelejos </vt:lpstr>
      <vt:lpstr>Ciruelas pasas </vt:lpstr>
      <vt:lpstr>Uvas pasas</vt:lpstr>
      <vt:lpstr>Frutas  de La Rioja</vt:lpstr>
      <vt:lpstr>Cerezas al Marrasquino</vt:lpstr>
      <vt:lpstr>Caramelos El Avión </vt:lpstr>
      <vt:lpstr>Caramelos El Avión </vt:lpstr>
      <vt:lpstr>Caramelos El Avión </vt:lpstr>
      <vt:lpstr>Presentación de PowerPoint</vt:lpstr>
      <vt:lpstr>Artesanía  Aspace</vt:lpstr>
      <vt:lpstr>Presentación de PowerPoint</vt:lpstr>
      <vt:lpstr>Para  solicitar  más  información  o realizar  un pedido contactar  con: afo2018cosme@gmail.com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</dc:creator>
  <cp:lastModifiedBy>usuario</cp:lastModifiedBy>
  <cp:revision>118</cp:revision>
  <dcterms:created xsi:type="dcterms:W3CDTF">2014-01-20T23:08:18Z</dcterms:created>
  <dcterms:modified xsi:type="dcterms:W3CDTF">2019-03-25T07:09:05Z</dcterms:modified>
</cp:coreProperties>
</file>