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Old Standard TT"/>
      <p:regular r:id="rId23"/>
      <p:bold r:id="rId24"/>
      <p: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OldStandardTT-bold.fntdata"/><Relationship Id="rId23" Type="http://schemas.openxmlformats.org/officeDocument/2006/relationships/font" Target="fonts/OldStandardTT-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font" Target="fonts/OldStandardTT-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4622c10c62_0_2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4622c10c62_0_2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4622c10c62_0_2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4622c10c62_0_2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4622c10c62_0_2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4622c10c62_0_2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4622c10c62_0_2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4622c10c62_0_2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4622c10c62_0_2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4622c10c62_0_2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4622c10c62_0_2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4622c10c62_0_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4622c10c62_0_2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4622c10c62_0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4622c10c62_0_2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4622c10c62_0_2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4622c10c62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4622c10c62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g4622c10c62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4622c10c62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4622c10c62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4622c10c62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4622c10c62_0_2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622c10c62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g4622c10c62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4622c10c62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4a46984ef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4a46984ef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4622c10c62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622c10c62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4622c10c62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4622c10c62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 name="Google Shape;11;p2"/>
          <p:cNvCxnSpPr/>
          <p:nvPr/>
        </p:nvCxnSpPr>
        <p:spPr>
          <a:xfrm>
            <a:off x="641934" y="3597500"/>
            <a:ext cx="390300" cy="0"/>
          </a:xfrm>
          <a:prstGeom prst="straightConnector1">
            <a:avLst/>
          </a:prstGeom>
          <a:noFill/>
          <a:ln cap="flat" cmpd="sng" w="28575">
            <a:solidFill>
              <a:schemeClr val="accent1"/>
            </a:solidFill>
            <a:prstDash val="solid"/>
            <a:round/>
            <a:headEnd len="sm" w="sm" type="none"/>
            <a:tailEnd len="sm" w="sm" type="none"/>
          </a:ln>
        </p:spPr>
      </p:cxnSp>
      <p:sp>
        <p:nvSpPr>
          <p:cNvPr id="12" name="Google Shape;12;p2"/>
          <p:cNvSpPr txBox="1"/>
          <p:nvPr>
            <p:ph type="ctrTitle"/>
          </p:nvPr>
        </p:nvSpPr>
        <p:spPr>
          <a:xfrm>
            <a:off x="512700" y="1893300"/>
            <a:ext cx="8118600" cy="1522800"/>
          </a:xfrm>
          <a:prstGeom prst="rect">
            <a:avLst/>
          </a:prstGeom>
        </p:spPr>
        <p:txBody>
          <a:bodyPr anchorCtr="0" anchor="b" bIns="91425" lIns="91425" spcFirstLastPara="1" rIns="91425" wrap="square" tIns="91425"/>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p:txBody>
      </p:sp>
      <p:sp>
        <p:nvSpPr>
          <p:cNvPr id="13" name="Google Shape;13;p2"/>
          <p:cNvSpPr txBox="1"/>
          <p:nvPr>
            <p:ph idx="1" type="subTitle"/>
          </p:nvPr>
        </p:nvSpPr>
        <p:spPr>
          <a:xfrm>
            <a:off x="512700" y="3840639"/>
            <a:ext cx="8118600" cy="7875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039650"/>
            <a:ext cx="8520600" cy="2106300"/>
          </a:xfrm>
          <a:prstGeom prst="rect">
            <a:avLst/>
          </a:prstGeom>
        </p:spPr>
        <p:txBody>
          <a:bodyPr anchorCtr="0" anchor="b" bIns="91425" lIns="91425" spcFirstLastPara="1" rIns="91425" wrap="square" tIns="91425"/>
          <a:lstStyle>
            <a:lvl1pPr lvl="0" algn="ctr">
              <a:spcBef>
                <a:spcPts val="0"/>
              </a:spcBef>
              <a:spcAft>
                <a:spcPts val="0"/>
              </a:spcAft>
              <a:buSzPts val="14000"/>
              <a:buNone/>
              <a:defRPr b="1" sz="14000"/>
            </a:lvl1pPr>
            <a:lvl2pPr lvl="1" algn="ctr">
              <a:spcBef>
                <a:spcPts val="0"/>
              </a:spcBef>
              <a:spcAft>
                <a:spcPts val="0"/>
              </a:spcAft>
              <a:buSzPts val="14000"/>
              <a:buNone/>
              <a:defRPr b="1" sz="14000"/>
            </a:lvl2pPr>
            <a:lvl3pPr lvl="2" algn="ctr">
              <a:spcBef>
                <a:spcPts val="0"/>
              </a:spcBef>
              <a:spcAft>
                <a:spcPts val="0"/>
              </a:spcAft>
              <a:buSzPts val="14000"/>
              <a:buNone/>
              <a:defRPr b="1" sz="14000"/>
            </a:lvl3pPr>
            <a:lvl4pPr lvl="3" algn="ctr">
              <a:spcBef>
                <a:spcPts val="0"/>
              </a:spcBef>
              <a:spcAft>
                <a:spcPts val="0"/>
              </a:spcAft>
              <a:buSzPts val="14000"/>
              <a:buNone/>
              <a:defRPr b="1" sz="14000"/>
            </a:lvl4pPr>
            <a:lvl5pPr lvl="4" algn="ctr">
              <a:spcBef>
                <a:spcPts val="0"/>
              </a:spcBef>
              <a:spcAft>
                <a:spcPts val="0"/>
              </a:spcAft>
              <a:buSzPts val="14000"/>
              <a:buNone/>
              <a:defRPr b="1" sz="14000"/>
            </a:lvl5pPr>
            <a:lvl6pPr lvl="5" algn="ctr">
              <a:spcBef>
                <a:spcPts val="0"/>
              </a:spcBef>
              <a:spcAft>
                <a:spcPts val="0"/>
              </a:spcAft>
              <a:buSzPts val="14000"/>
              <a:buNone/>
              <a:defRPr b="1" sz="14000"/>
            </a:lvl6pPr>
            <a:lvl7pPr lvl="6" algn="ctr">
              <a:spcBef>
                <a:spcPts val="0"/>
              </a:spcBef>
              <a:spcAft>
                <a:spcPts val="0"/>
              </a:spcAft>
              <a:buSzPts val="14000"/>
              <a:buNone/>
              <a:defRPr b="1" sz="14000"/>
            </a:lvl7pPr>
            <a:lvl8pPr lvl="7" algn="ctr">
              <a:spcBef>
                <a:spcPts val="0"/>
              </a:spcBef>
              <a:spcAft>
                <a:spcPts val="0"/>
              </a:spcAft>
              <a:buSzPts val="14000"/>
              <a:buNone/>
              <a:defRPr b="1" sz="14000"/>
            </a:lvl8pPr>
            <a:lvl9pPr lvl="8" algn="ctr">
              <a:spcBef>
                <a:spcPts val="0"/>
              </a:spcBef>
              <a:spcAft>
                <a:spcPts val="0"/>
              </a:spcAft>
              <a:buSzPts val="14000"/>
              <a:buNone/>
              <a:defRPr b="1" sz="14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cap="flat" cmpd="sng" w="28575">
            <a:solidFill>
              <a:schemeClr val="lt2"/>
            </a:solidFill>
            <a:prstDash val="solid"/>
            <a:round/>
            <a:headEnd len="sm" w="sm" type="none"/>
            <a:tailEnd len="sm" w="sm" type="none"/>
          </a:ln>
        </p:spPr>
      </p:cxnSp>
      <p:sp>
        <p:nvSpPr>
          <p:cNvPr id="17" name="Google Shape;17;p3"/>
          <p:cNvSpPr txBox="1"/>
          <p:nvPr>
            <p:ph type="title"/>
          </p:nvPr>
        </p:nvSpPr>
        <p:spPr>
          <a:xfrm>
            <a:off x="512700" y="1893300"/>
            <a:ext cx="8118600" cy="1522800"/>
          </a:xfrm>
          <a:prstGeom prst="rect">
            <a:avLst/>
          </a:prstGeom>
        </p:spPr>
        <p:txBody>
          <a:bodyPr anchorCtr="0" anchor="b" bIns="91425" lIns="91425" spcFirstLastPara="1" rIns="91425" wrap="square" tIns="91425"/>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311700" y="445025"/>
            <a:ext cx="8520600" cy="6132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71600"/>
            <a:ext cx="8520600" cy="33972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6132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71675"/>
            <a:ext cx="3999900" cy="3397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71675"/>
            <a:ext cx="3999900" cy="33972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613200"/>
          </a:xfrm>
          <a:prstGeom prst="rect">
            <a:avLst/>
          </a:prstGeom>
        </p:spPr>
        <p:txBody>
          <a:bodyPr anchorCtr="0" anchor="t" bIns="91425" lIns="91425" spcFirstLastPara="1" rIns="91425" wrap="square" tIns="91425"/>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5604000" cy="4090800"/>
          </a:xfrm>
          <a:prstGeom prst="rect">
            <a:avLst/>
          </a:prstGeom>
        </p:spPr>
        <p:txBody>
          <a:bodyPr anchorCtr="0" anchor="ctr" bIns="91425" lIns="91425" spcFirstLastPara="1" rIns="91425" wrap="square" tIns="91425"/>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p:txBody>
      </p:sp>
      <p:sp>
        <p:nvSpPr>
          <p:cNvPr id="38" name="Google Shape;38;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686400" cy="0"/>
          </a:xfrm>
          <a:prstGeom prst="straightConnector1">
            <a:avLst/>
          </a:prstGeom>
          <a:noFill/>
          <a:ln cap="flat" cmpd="sng" w="19050">
            <a:solidFill>
              <a:schemeClr val="lt2"/>
            </a:solidFill>
            <a:prstDash val="solid"/>
            <a:round/>
            <a:headEnd len="sm" w="sm" type="none"/>
            <a:tailEnd len="sm" w="sm" type="none"/>
          </a:ln>
        </p:spPr>
      </p:cxnSp>
      <p:sp>
        <p:nvSpPr>
          <p:cNvPr id="42" name="Google Shape;42;p9"/>
          <p:cNvSpPr txBox="1"/>
          <p:nvPr>
            <p:ph type="title"/>
          </p:nvPr>
        </p:nvSpPr>
        <p:spPr>
          <a:xfrm>
            <a:off x="265500" y="1382350"/>
            <a:ext cx="4045200" cy="1333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p:txBody>
      </p:sp>
      <p:sp>
        <p:nvSpPr>
          <p:cNvPr id="43" name="Google Shape;43;p9"/>
          <p:cNvSpPr txBox="1"/>
          <p:nvPr>
            <p:ph idx="1" type="subTitle"/>
          </p:nvPr>
        </p:nvSpPr>
        <p:spPr>
          <a:xfrm>
            <a:off x="265500" y="2769001"/>
            <a:ext cx="4045200" cy="13455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1600"/>
              </a:spcBef>
              <a:spcAft>
                <a:spcPts val="0"/>
              </a:spcAft>
              <a:buClr>
                <a:schemeClr val="accent1"/>
              </a:buClr>
              <a:buSzPts val="1400"/>
              <a:buChar char="○"/>
              <a:defRPr>
                <a:solidFill>
                  <a:schemeClr val="accent1"/>
                </a:solidFill>
              </a:defRPr>
            </a:lvl2pPr>
            <a:lvl3pPr indent="-317500" lvl="2" marL="1371600">
              <a:spcBef>
                <a:spcPts val="1600"/>
              </a:spcBef>
              <a:spcAft>
                <a:spcPts val="0"/>
              </a:spcAft>
              <a:buClr>
                <a:schemeClr val="accent1"/>
              </a:buClr>
              <a:buSzPts val="1400"/>
              <a:buChar char="■"/>
              <a:defRPr>
                <a:solidFill>
                  <a:schemeClr val="accent1"/>
                </a:solidFill>
              </a:defRPr>
            </a:lvl3pPr>
            <a:lvl4pPr indent="-317500" lvl="3" marL="1828800">
              <a:spcBef>
                <a:spcPts val="1600"/>
              </a:spcBef>
              <a:spcAft>
                <a:spcPts val="0"/>
              </a:spcAft>
              <a:buClr>
                <a:schemeClr val="accent1"/>
              </a:buClr>
              <a:buSzPts val="1400"/>
              <a:buChar char="●"/>
              <a:defRPr>
                <a:solidFill>
                  <a:schemeClr val="accent1"/>
                </a:solidFill>
              </a:defRPr>
            </a:lvl4pPr>
            <a:lvl5pPr indent="-317500" lvl="4" marL="2286000">
              <a:spcBef>
                <a:spcPts val="1600"/>
              </a:spcBef>
              <a:spcAft>
                <a:spcPts val="0"/>
              </a:spcAft>
              <a:buClr>
                <a:schemeClr val="accent1"/>
              </a:buClr>
              <a:buSzPts val="1400"/>
              <a:buChar char="○"/>
              <a:defRPr>
                <a:solidFill>
                  <a:schemeClr val="accent1"/>
                </a:solidFill>
              </a:defRPr>
            </a:lvl5pPr>
            <a:lvl6pPr indent="-317500" lvl="5" marL="2743200">
              <a:spcBef>
                <a:spcPts val="1600"/>
              </a:spcBef>
              <a:spcAft>
                <a:spcPts val="0"/>
              </a:spcAft>
              <a:buClr>
                <a:schemeClr val="accent1"/>
              </a:buClr>
              <a:buSzPts val="1400"/>
              <a:buChar char="■"/>
              <a:defRPr>
                <a:solidFill>
                  <a:schemeClr val="accent1"/>
                </a:solidFill>
              </a:defRPr>
            </a:lvl6pPr>
            <a:lvl7pPr indent="-317500" lvl="6" marL="3200400">
              <a:spcBef>
                <a:spcPts val="1600"/>
              </a:spcBef>
              <a:spcAft>
                <a:spcPts val="0"/>
              </a:spcAft>
              <a:buClr>
                <a:schemeClr val="accent1"/>
              </a:buClr>
              <a:buSzPts val="1400"/>
              <a:buChar char="●"/>
              <a:defRPr>
                <a:solidFill>
                  <a:schemeClr val="accent1"/>
                </a:solidFill>
              </a:defRPr>
            </a:lvl7pPr>
            <a:lvl8pPr indent="-317500" lvl="7" marL="3657600">
              <a:spcBef>
                <a:spcPts val="1600"/>
              </a:spcBef>
              <a:spcAft>
                <a:spcPts val="0"/>
              </a:spcAft>
              <a:buClr>
                <a:schemeClr val="accent1"/>
              </a:buClr>
              <a:buSzPts val="1400"/>
              <a:buChar char="○"/>
              <a:defRPr>
                <a:solidFill>
                  <a:schemeClr val="accent1"/>
                </a:solidFill>
              </a:defRPr>
            </a:lvl8pPr>
            <a:lvl9pPr indent="-317500" lvl="8" marL="4114800">
              <a:spcBef>
                <a:spcPts val="1600"/>
              </a:spcBef>
              <a:spcAft>
                <a:spcPts val="1600"/>
              </a:spcAft>
              <a:buClr>
                <a:schemeClr val="accent1"/>
              </a:buClr>
              <a:buSzPts val="1400"/>
              <a:buChar char="■"/>
              <a:defRPr>
                <a:solidFill>
                  <a:schemeClr val="accent1"/>
                </a:solidFill>
              </a:defRPr>
            </a:lvl9pPr>
          </a:lstStyle>
          <a:p/>
        </p:txBody>
      </p:sp>
      <p:sp>
        <p:nvSpPr>
          <p:cNvPr id="45" name="Google Shape;45;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8" name="Google Shape;48;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aperback">
    <p:bg>
      <p:bgPr>
        <a:solidFill>
          <a:schemeClr val="accen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132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Google Shape;7;p1"/>
          <p:cNvSpPr txBox="1"/>
          <p:nvPr>
            <p:ph idx="1" type="body"/>
          </p:nvPr>
        </p:nvSpPr>
        <p:spPr>
          <a:xfrm>
            <a:off x="311700" y="1171600"/>
            <a:ext cx="8520600" cy="33972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indent="-317500" lvl="1" marL="914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indent="-317500" lvl="2" marL="1371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indent="-317500" lvl="3" marL="18288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indent="-317500" lvl="4" marL="22860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indent="-317500" lvl="5" marL="27432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indent="-317500" lvl="6" marL="32004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indent="-317500" lvl="7" marL="36576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indent="-317500" lvl="8" marL="41148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1000">
        <p14:prism dir="l"/>
      </p:transition>
    </mc:Choice>
    <mc:Fallback>
      <p:transition spd="slow">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11700" y="82000"/>
            <a:ext cx="8520600" cy="1066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s" sz="6000"/>
              <a:t>ESTATUTOS</a:t>
            </a:r>
            <a:endParaRPr sz="6000"/>
          </a:p>
        </p:txBody>
      </p:sp>
      <p:sp>
        <p:nvSpPr>
          <p:cNvPr id="60" name="Google Shape;60;p13"/>
          <p:cNvSpPr txBox="1"/>
          <p:nvPr>
            <p:ph idx="1" type="subTitle"/>
          </p:nvPr>
        </p:nvSpPr>
        <p:spPr>
          <a:xfrm>
            <a:off x="0" y="2460275"/>
            <a:ext cx="8520600" cy="138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sz="4800"/>
              <a:t>AJ&amp;company</a:t>
            </a:r>
            <a:endParaRPr sz="4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259700"/>
            <a:ext cx="8520600" cy="798600"/>
          </a:xfrm>
          <a:prstGeom prst="rect">
            <a:avLst/>
          </a:prstGeom>
        </p:spPr>
        <p:txBody>
          <a:bodyPr anchorCtr="0" anchor="t" bIns="91425" lIns="91425" spcFirstLastPara="1" rIns="91425" wrap="square" tIns="91425">
            <a:noAutofit/>
          </a:bodyPr>
          <a:lstStyle/>
          <a:p>
            <a:pPr indent="-228600" lvl="0" marL="914400" rtl="0" algn="l">
              <a:lnSpc>
                <a:spcPct val="115000"/>
              </a:lnSpc>
              <a:spcBef>
                <a:spcPts val="0"/>
              </a:spcBef>
              <a:spcAft>
                <a:spcPts val="0"/>
              </a:spcAft>
              <a:buClr>
                <a:schemeClr val="dk1"/>
              </a:buClr>
              <a:buSzPts val="1100"/>
              <a:buFont typeface="Arial"/>
              <a:buNone/>
            </a:pPr>
            <a:r>
              <a:rPr lang="es" sz="1800">
                <a:latin typeface="Arial"/>
                <a:ea typeface="Arial"/>
                <a:cs typeface="Arial"/>
                <a:sym typeface="Arial"/>
              </a:rPr>
              <a:t>v  </a:t>
            </a:r>
            <a:r>
              <a:rPr b="1" lang="es" sz="1800">
                <a:latin typeface="Arial"/>
                <a:ea typeface="Arial"/>
                <a:cs typeface="Arial"/>
                <a:sym typeface="Arial"/>
              </a:rPr>
              <a:t>CAPÍTULO III: RÉGIMEN ECONÓMICO</a:t>
            </a:r>
            <a:endParaRPr b="1" sz="1800">
              <a:latin typeface="Arial"/>
              <a:ea typeface="Arial"/>
              <a:cs typeface="Arial"/>
              <a:sym typeface="Arial"/>
            </a:endParaRPr>
          </a:p>
          <a:p>
            <a:pPr indent="0" lvl="0" marL="0" rtl="0" algn="l">
              <a:spcBef>
                <a:spcPts val="0"/>
              </a:spcBef>
              <a:spcAft>
                <a:spcPts val="0"/>
              </a:spcAft>
              <a:buNone/>
            </a:pPr>
            <a:r>
              <a:t/>
            </a:r>
            <a:endParaRPr/>
          </a:p>
        </p:txBody>
      </p:sp>
      <p:sp>
        <p:nvSpPr>
          <p:cNvPr id="109" name="Google Shape;109;p22"/>
          <p:cNvSpPr txBox="1"/>
          <p:nvPr>
            <p:ph idx="1" type="body"/>
          </p:nvPr>
        </p:nvSpPr>
        <p:spPr>
          <a:xfrm>
            <a:off x="116250" y="779075"/>
            <a:ext cx="8911500" cy="39639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Clr>
                <a:schemeClr val="dk1"/>
              </a:buClr>
              <a:buSzPts val="1100"/>
              <a:buFont typeface="Arial"/>
              <a:buNone/>
            </a:pPr>
            <a:r>
              <a:rPr lang="es" sz="1100">
                <a:latin typeface="Arial"/>
                <a:ea typeface="Arial"/>
                <a:cs typeface="Arial"/>
                <a:sym typeface="Arial"/>
              </a:rPr>
              <a:t>·        </a:t>
            </a:r>
            <a:r>
              <a:rPr lang="es">
                <a:latin typeface="Arial"/>
                <a:ea typeface="Arial"/>
                <a:cs typeface="Arial"/>
                <a:sym typeface="Arial"/>
              </a:rPr>
              <a:t> </a:t>
            </a:r>
            <a:r>
              <a:rPr b="1" lang="es">
                <a:latin typeface="Arial"/>
                <a:ea typeface="Arial"/>
                <a:cs typeface="Arial"/>
                <a:sym typeface="Arial"/>
              </a:rPr>
              <a:t>Artículo 13.- Capital Social</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El capital social estará constituido por las aportaciones obligatorias y voluntarias, efectuadas por tal concepto, por los socios.</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2. Las aportaciones al capital social se acreditarán mediante títulos nominativos. La transmisión de dichos títulos debe ser autorizada por la mayoría de los miembros de la asamblea.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3. El capital inicial es de 55 euros. Se divide en 11 participaciones nominativas de 5 euros cada una. Las participaciones otorgan a sus titulares iguales derechos y obligaciones.</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4. La Asamblea General podrá decidir por unanimidad realizar ampliaciones de capital en caso de que la actividad lo requiera. Los socios de la cooperativa tendrán derecho de suscripción preferente sobre dichas participaciones.</a:t>
            </a:r>
            <a:endParaRPr>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3"/>
          <p:cNvSpPr txBox="1"/>
          <p:nvPr>
            <p:ph idx="1" type="body"/>
          </p:nvPr>
        </p:nvSpPr>
        <p:spPr>
          <a:xfrm>
            <a:off x="95675" y="177675"/>
            <a:ext cx="9048300" cy="47430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Clr>
                <a:schemeClr val="dk1"/>
              </a:buClr>
              <a:buSzPts val="1100"/>
              <a:buFont typeface="Arial"/>
              <a:buNone/>
            </a:pPr>
            <a:r>
              <a:rPr lang="es" sz="1100">
                <a:latin typeface="Arial"/>
                <a:ea typeface="Arial"/>
                <a:cs typeface="Arial"/>
                <a:sym typeface="Arial"/>
              </a:rPr>
              <a:t>·      </a:t>
            </a:r>
            <a:r>
              <a:rPr lang="es">
                <a:latin typeface="Arial"/>
                <a:ea typeface="Arial"/>
                <a:cs typeface="Arial"/>
                <a:sym typeface="Arial"/>
              </a:rPr>
              <a:t>   </a:t>
            </a:r>
            <a:r>
              <a:rPr b="1" lang="es">
                <a:latin typeface="Arial"/>
                <a:ea typeface="Arial"/>
                <a:cs typeface="Arial"/>
                <a:sym typeface="Arial"/>
              </a:rPr>
              <a:t>Artículo 14. Responsabilidad de la cooperativa</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La responsabilidad de los socios por las deudas sociales estará limitada a las aportaciones al capital social que hubieran suscrito, estén o no desembolsadas.</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a:t>
            </a:r>
            <a:r>
              <a:rPr b="1" lang="es">
                <a:latin typeface="Arial"/>
                <a:ea typeface="Arial"/>
                <a:cs typeface="Arial"/>
                <a:sym typeface="Arial"/>
              </a:rPr>
              <a:t>Artículo 15.- Distribución del excedente</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En el mes de junio de 2019  se procederá a la disolución de la sociedad, distribuyendo los fondos resultantes de la liquidación de la siguiente manera: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En primer lugar se procederá al reembolso de las aportaciones realizadas por los socios.</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2. A continuación se repartirá el excedente de la actividad, si lo hubiere, de la siguiente forma: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Se destinará un 70% a la ONG “</a:t>
            </a:r>
            <a:r>
              <a:rPr lang="es">
                <a:latin typeface="Arial"/>
                <a:ea typeface="Arial"/>
                <a:cs typeface="Arial"/>
                <a:sym typeface="Arial"/>
              </a:rPr>
              <a:t>Juegaterapia</a:t>
            </a:r>
            <a:r>
              <a:rPr lang="es">
                <a:latin typeface="Arial"/>
                <a:ea typeface="Arial"/>
                <a:cs typeface="Arial"/>
                <a:sym typeface="Arial"/>
              </a:rPr>
              <a:t>” y el resto se repartirá entre los socios en proporción al capital aportado y al trabajo desarrollado en la cooperativa.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1" lang="es">
                <a:latin typeface="Arial"/>
                <a:ea typeface="Arial"/>
                <a:cs typeface="Arial"/>
                <a:sym typeface="Arial"/>
              </a:rPr>
              <a:t> </a:t>
            </a:r>
            <a:endParaRPr b="1">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24"/>
          <p:cNvSpPr txBox="1"/>
          <p:nvPr>
            <p:ph idx="1" type="body"/>
          </p:nvPr>
        </p:nvSpPr>
        <p:spPr>
          <a:xfrm>
            <a:off x="95675" y="109350"/>
            <a:ext cx="8966400" cy="48522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Clr>
                <a:schemeClr val="dk1"/>
              </a:buClr>
              <a:buSzPts val="1100"/>
              <a:buFont typeface="Arial"/>
              <a:buNone/>
            </a:pPr>
            <a:r>
              <a:rPr lang="es" sz="1100">
                <a:latin typeface="Arial"/>
                <a:ea typeface="Arial"/>
                <a:cs typeface="Arial"/>
                <a:sym typeface="Arial"/>
              </a:rPr>
              <a:t>·      </a:t>
            </a:r>
            <a:r>
              <a:rPr lang="es">
                <a:latin typeface="Arial"/>
                <a:ea typeface="Arial"/>
                <a:cs typeface="Arial"/>
                <a:sym typeface="Arial"/>
              </a:rPr>
              <a:t>   </a:t>
            </a:r>
            <a:r>
              <a:rPr b="1" lang="es">
                <a:latin typeface="Arial"/>
                <a:ea typeface="Arial"/>
                <a:cs typeface="Arial"/>
                <a:sym typeface="Arial"/>
              </a:rPr>
              <a:t>Artículo 18.- Convocatoria de la Asamblea General</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La Asamblea General Extraordinaria se convocará a iniciativa del Consejo Rector o a petición de un número de socios que representen, al menos, el 50 por 100 del total de los votos. A la petición o solicitud de Asamblea se acompañará el Orden del Día de la misma.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2. La Asamblea General se convocará con una antelación mínima de cinco días y máxima de diez días, a la fecha prevista para su celebración.</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3. La convocatoria se publicará en el tablón de anuncios del aula 210, así como en el blog de la cooperativa.</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a:t>
            </a:r>
            <a:r>
              <a:rPr b="1" lang="es">
                <a:latin typeface="Arial"/>
                <a:ea typeface="Arial"/>
                <a:cs typeface="Arial"/>
                <a:sym typeface="Arial"/>
              </a:rPr>
              <a:t>Artículo 19.- Derecho de voto. Voto por representante</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Cada socio trabajador tiene derecho a un voto.</a:t>
            </a:r>
            <a:endParaRPr>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5"/>
          <p:cNvSpPr txBox="1"/>
          <p:nvPr>
            <p:ph idx="1" type="body"/>
          </p:nvPr>
        </p:nvSpPr>
        <p:spPr>
          <a:xfrm>
            <a:off x="95675" y="0"/>
            <a:ext cx="8966400" cy="49890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None/>
            </a:pPr>
            <a:r>
              <a:rPr lang="es" sz="1100">
                <a:latin typeface="Arial"/>
                <a:ea typeface="Arial"/>
                <a:cs typeface="Arial"/>
                <a:sym typeface="Arial"/>
              </a:rPr>
              <a:t>·      </a:t>
            </a:r>
            <a:r>
              <a:rPr lang="es">
                <a:latin typeface="Arial"/>
                <a:ea typeface="Arial"/>
                <a:cs typeface="Arial"/>
                <a:sym typeface="Arial"/>
              </a:rPr>
              <a:t>   </a:t>
            </a:r>
            <a:r>
              <a:rPr b="1" lang="es">
                <a:latin typeface="Arial"/>
                <a:ea typeface="Arial"/>
                <a:cs typeface="Arial"/>
                <a:sym typeface="Arial"/>
              </a:rPr>
              <a:t>Artículo 20.- Acta de la Asamblea</a:t>
            </a:r>
            <a:endParaRPr b="1">
              <a:latin typeface="Arial"/>
              <a:ea typeface="Arial"/>
              <a:cs typeface="Arial"/>
              <a:sym typeface="Arial"/>
            </a:endParaRPr>
          </a:p>
          <a:p>
            <a:pPr indent="0" lvl="0" marL="0" rtl="0" algn="l">
              <a:spcBef>
                <a:spcPts val="0"/>
              </a:spcBef>
              <a:spcAft>
                <a:spcPts val="0"/>
              </a:spcAft>
              <a:buNone/>
            </a:pPr>
            <a:r>
              <a:rPr lang="es">
                <a:latin typeface="Arial"/>
                <a:ea typeface="Arial"/>
                <a:cs typeface="Arial"/>
                <a:sym typeface="Arial"/>
              </a:rPr>
              <a:t>1. El acta de la Asamblea, que deberá redactar el/la Secretario/a de la misma, expresará el lugar y la fecha de la reunión, señalamiento del orden del día, relación nominativa de asistentes presentes y representados, un resumen de los asuntos debatidos, las intervenciones de las que se haya solicitado constancia en el acta, los acuerdos adoptados y los resultados de las votaciones.</a:t>
            </a:r>
            <a:endParaRPr>
              <a:latin typeface="Arial"/>
              <a:ea typeface="Arial"/>
              <a:cs typeface="Arial"/>
              <a:sym typeface="Arial"/>
            </a:endParaRPr>
          </a:p>
          <a:p>
            <a:pPr indent="0" lvl="0" marL="0" rtl="0" algn="l">
              <a:spcBef>
                <a:spcPts val="0"/>
              </a:spcBef>
              <a:spcAft>
                <a:spcPts val="0"/>
              </a:spcAft>
              <a:buNone/>
            </a:pPr>
            <a:r>
              <a:rPr lang="es">
                <a:latin typeface="Arial"/>
                <a:ea typeface="Arial"/>
                <a:cs typeface="Arial"/>
                <a:sym typeface="Arial"/>
              </a:rPr>
              <a:t>2. El acta de la sesión deberá ser aprobada por la mayoría de los socios de la Asamblea General. El acta será firmada por el/la presidente/a, el/la secretario/a y el/la interventor/a.</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a:t>
            </a:r>
            <a:r>
              <a:rPr b="1" lang="es">
                <a:latin typeface="Arial"/>
                <a:ea typeface="Arial"/>
                <a:cs typeface="Arial"/>
                <a:sym typeface="Arial"/>
              </a:rPr>
              <a:t>Artículo 21.- Naturaleza y competencia</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El Consejo Rector es el órgano colegiado de gobierno, gestión y representación de la cooperativa, con sujeción a lo establecido en la Ley de Cooperativas, estos Estatutos y en la política general fijada por la Asamblea General.</a:t>
            </a:r>
            <a:endParaRPr>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26"/>
          <p:cNvSpPr txBox="1"/>
          <p:nvPr>
            <p:ph idx="1" type="body"/>
          </p:nvPr>
        </p:nvSpPr>
        <p:spPr>
          <a:xfrm>
            <a:off x="95675" y="95675"/>
            <a:ext cx="8979900" cy="48795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a:t>
            </a:r>
            <a:r>
              <a:rPr b="1" lang="es">
                <a:latin typeface="Arial"/>
                <a:ea typeface="Arial"/>
                <a:cs typeface="Arial"/>
                <a:sym typeface="Arial"/>
              </a:rPr>
              <a:t>Artículo 22.- Ejercicio de la representación</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El/la Presidente/a del Consejo Rector, es el presidente también de la cooperativa y tiene la representación legal de la Sociedad.</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a:t>
            </a:r>
            <a:r>
              <a:rPr b="1" lang="es">
                <a:latin typeface="Arial"/>
                <a:ea typeface="Arial"/>
                <a:cs typeface="Arial"/>
                <a:sym typeface="Arial"/>
              </a:rPr>
              <a:t>Artículo 23.- Composición</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El Consejo Rector se compone de tres miembros titulares: presidente, vicepresidente (es el interventor), secretario.</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a:t>
            </a:r>
            <a:r>
              <a:rPr b="1" lang="es">
                <a:latin typeface="Arial"/>
                <a:ea typeface="Arial"/>
                <a:cs typeface="Arial"/>
                <a:sym typeface="Arial"/>
              </a:rPr>
              <a:t>Artículo 24.- Elección</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Pueden ser elegidos miembros del Consejo Rector los socios de la Cooperativa.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2. Los miembros titulares del Consejo Rector serán elegidos por la Asamblea General tras la constitución de la cooperativa, en votación secreta, por el mayor número de votos válidamente emitidos.</a:t>
            </a:r>
            <a:endParaRPr>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7"/>
          <p:cNvSpPr txBox="1"/>
          <p:nvPr>
            <p:ph idx="1" type="body"/>
          </p:nvPr>
        </p:nvSpPr>
        <p:spPr>
          <a:xfrm>
            <a:off x="95675" y="0"/>
            <a:ext cx="8911500" cy="49887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a:t>
            </a:r>
            <a:r>
              <a:rPr b="1" lang="es">
                <a:latin typeface="Arial"/>
                <a:ea typeface="Arial"/>
                <a:cs typeface="Arial"/>
                <a:sym typeface="Arial"/>
              </a:rPr>
              <a:t>Artículo 25.- Responsabilidad de los miembros del Consejo Rector</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Los miembros del Consejo Rector desempeñarán su cargo con la diligencia debida, respetando los principios cooperativos. Deben guardar secreto sobre los datos que tengan carácter confidencial, aun después de cesar en sus funciones.</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2. Los miembros del Consejo Rector o los administradores, en su caso, responderán solidariamente frente a la cooperativa, los socios y terceros del daño que causen por actos contrarios a la Ley o a los Estatutos o por los realizados sin la diligencia debida en el desempeño del cargo.</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Courier New"/>
                <a:ea typeface="Courier New"/>
                <a:cs typeface="Courier New"/>
                <a:sym typeface="Courier New"/>
              </a:rPr>
              <a:t>o   </a:t>
            </a:r>
            <a:r>
              <a:rPr b="1" lang="es">
                <a:latin typeface="Arial"/>
                <a:ea typeface="Arial"/>
                <a:cs typeface="Arial"/>
                <a:sym typeface="Arial"/>
              </a:rPr>
              <a:t>EL INTERVENTOR</a:t>
            </a:r>
            <a:endParaRPr b="1">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a:t>
            </a:r>
            <a:r>
              <a:rPr b="1" lang="es">
                <a:latin typeface="Arial"/>
                <a:ea typeface="Arial"/>
                <a:cs typeface="Arial"/>
                <a:sym typeface="Arial"/>
              </a:rPr>
              <a:t>Artículo 26.- Funciones del interventor. Informe de las cuentas anuales</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Son funciones del Interventor las siguientes:</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La censura de las cuentas anuales antes de su presentación a la Asamblea General mediante informe emitido al efecto, así como sobre la propuesta de distribución de excedentes o imputación de pérdidas.</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2. Controlar la llevanza de los libros de la cooperativa.</a:t>
            </a:r>
            <a:endParaRPr>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8"/>
          <p:cNvSpPr txBox="1"/>
          <p:nvPr>
            <p:ph type="title"/>
          </p:nvPr>
        </p:nvSpPr>
        <p:spPr>
          <a:xfrm>
            <a:off x="311700" y="164000"/>
            <a:ext cx="8520600" cy="716400"/>
          </a:xfrm>
          <a:prstGeom prst="rect">
            <a:avLst/>
          </a:prstGeom>
        </p:spPr>
        <p:txBody>
          <a:bodyPr anchorCtr="0" anchor="t" bIns="91425" lIns="91425" spcFirstLastPara="1" rIns="91425" wrap="square" tIns="91425">
            <a:noAutofit/>
          </a:bodyPr>
          <a:lstStyle/>
          <a:p>
            <a:pPr indent="-228600" lvl="0" marL="914400" rtl="0" algn="l">
              <a:lnSpc>
                <a:spcPct val="115000"/>
              </a:lnSpc>
              <a:spcBef>
                <a:spcPts val="0"/>
              </a:spcBef>
              <a:spcAft>
                <a:spcPts val="0"/>
              </a:spcAft>
              <a:buClr>
                <a:schemeClr val="dk1"/>
              </a:buClr>
              <a:buSzPts val="1100"/>
              <a:buFont typeface="Arial"/>
              <a:buNone/>
            </a:pPr>
            <a:r>
              <a:rPr lang="es" sz="1800">
                <a:latin typeface="Arial"/>
                <a:ea typeface="Arial"/>
                <a:cs typeface="Arial"/>
                <a:sym typeface="Arial"/>
              </a:rPr>
              <a:t>v  </a:t>
            </a:r>
            <a:r>
              <a:rPr b="1" lang="es" sz="1800">
                <a:latin typeface="Arial"/>
                <a:ea typeface="Arial"/>
                <a:cs typeface="Arial"/>
                <a:sym typeface="Arial"/>
              </a:rPr>
              <a:t>CAPÍTULO</a:t>
            </a:r>
            <a:r>
              <a:rPr b="1" lang="es" sz="1800">
                <a:latin typeface="Arial"/>
                <a:ea typeface="Arial"/>
                <a:cs typeface="Arial"/>
                <a:sym typeface="Arial"/>
              </a:rPr>
              <a:t> VI: DE LOS LIBROS Y CONTABILIDAD</a:t>
            </a:r>
            <a:endParaRPr b="1" sz="1800">
              <a:latin typeface="Arial"/>
              <a:ea typeface="Arial"/>
              <a:cs typeface="Arial"/>
              <a:sym typeface="Arial"/>
            </a:endParaRPr>
          </a:p>
          <a:p>
            <a:pPr indent="0" lvl="0" marL="0" rtl="0" algn="l">
              <a:spcBef>
                <a:spcPts val="0"/>
              </a:spcBef>
              <a:spcAft>
                <a:spcPts val="0"/>
              </a:spcAft>
              <a:buNone/>
            </a:pPr>
            <a:r>
              <a:t/>
            </a:r>
            <a:endParaRPr/>
          </a:p>
        </p:txBody>
      </p:sp>
      <p:sp>
        <p:nvSpPr>
          <p:cNvPr id="140" name="Google Shape;140;p28"/>
          <p:cNvSpPr txBox="1"/>
          <p:nvPr>
            <p:ph idx="1" type="body"/>
          </p:nvPr>
        </p:nvSpPr>
        <p:spPr>
          <a:xfrm>
            <a:off x="136675" y="738075"/>
            <a:ext cx="8829600" cy="42237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Clr>
                <a:schemeClr val="dk1"/>
              </a:buClr>
              <a:buSzPts val="1100"/>
              <a:buFont typeface="Arial"/>
              <a:buNone/>
            </a:pPr>
            <a:r>
              <a:rPr lang="es" sz="1100">
                <a:latin typeface="Arial"/>
                <a:ea typeface="Arial"/>
                <a:cs typeface="Arial"/>
                <a:sym typeface="Arial"/>
              </a:rPr>
              <a:t>·      </a:t>
            </a:r>
            <a:r>
              <a:rPr lang="es">
                <a:latin typeface="Arial"/>
                <a:ea typeface="Arial"/>
                <a:cs typeface="Arial"/>
                <a:sym typeface="Arial"/>
              </a:rPr>
              <a:t>   </a:t>
            </a:r>
            <a:r>
              <a:rPr b="1" lang="es">
                <a:latin typeface="Arial"/>
                <a:ea typeface="Arial"/>
                <a:cs typeface="Arial"/>
                <a:sym typeface="Arial"/>
              </a:rPr>
              <a:t>Artículo 27.- Documentación social</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La Cooperativa llevará en orden y al día, al menos, los siguientes libros:</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a) Libro de registro de socios.</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b) Libro de registro de aportaciones al capital social.</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c) Libro de actas de la Asamblea General.</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d) Libro de inventarios y cuentas anuales y Libro diario.</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 </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a:t>
            </a:r>
            <a:r>
              <a:rPr b="1" lang="es">
                <a:latin typeface="Arial"/>
                <a:ea typeface="Arial"/>
                <a:cs typeface="Arial"/>
                <a:sym typeface="Arial"/>
              </a:rPr>
              <a:t>Artículo 28.- Las cuentas</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Los informes de las cuentas se presentarán a los socios cooperativistas cada mes y serán supervisados previamente por el interventor.</a:t>
            </a:r>
            <a:endParaRPr>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9"/>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228600" lvl="0" marL="914400" rtl="0" algn="l">
              <a:lnSpc>
                <a:spcPct val="115000"/>
              </a:lnSpc>
              <a:spcBef>
                <a:spcPts val="0"/>
              </a:spcBef>
              <a:spcAft>
                <a:spcPts val="0"/>
              </a:spcAft>
              <a:buClr>
                <a:schemeClr val="dk1"/>
              </a:buClr>
              <a:buSzPts val="1100"/>
              <a:buFont typeface="Arial"/>
              <a:buNone/>
            </a:pPr>
            <a:r>
              <a:rPr lang="es" sz="1800">
                <a:latin typeface="Arial"/>
                <a:ea typeface="Arial"/>
                <a:cs typeface="Arial"/>
                <a:sym typeface="Arial"/>
              </a:rPr>
              <a:t>v  </a:t>
            </a:r>
            <a:r>
              <a:rPr b="1" lang="es" sz="1800">
                <a:latin typeface="Arial"/>
                <a:ea typeface="Arial"/>
                <a:cs typeface="Arial"/>
                <a:sym typeface="Arial"/>
              </a:rPr>
              <a:t>CAPÍTULO VII: DISOLUCIÓN</a:t>
            </a:r>
            <a:endParaRPr b="1" sz="1800">
              <a:latin typeface="Arial"/>
              <a:ea typeface="Arial"/>
              <a:cs typeface="Arial"/>
              <a:sym typeface="Arial"/>
            </a:endParaRPr>
          </a:p>
          <a:p>
            <a:pPr indent="0" lvl="0" marL="0" rtl="0" algn="l">
              <a:spcBef>
                <a:spcPts val="0"/>
              </a:spcBef>
              <a:spcAft>
                <a:spcPts val="0"/>
              </a:spcAft>
              <a:buNone/>
            </a:pPr>
            <a:r>
              <a:t/>
            </a:r>
            <a:endParaRPr/>
          </a:p>
        </p:txBody>
      </p:sp>
      <p:sp>
        <p:nvSpPr>
          <p:cNvPr id="146" name="Google Shape;146;p29"/>
          <p:cNvSpPr txBox="1"/>
          <p:nvPr>
            <p:ph idx="1" type="body"/>
          </p:nvPr>
        </p:nvSpPr>
        <p:spPr>
          <a:xfrm>
            <a:off x="311700" y="1171600"/>
            <a:ext cx="8520600" cy="33972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a:t>
            </a:r>
            <a:r>
              <a:rPr b="1" lang="es">
                <a:latin typeface="Arial"/>
                <a:ea typeface="Arial"/>
                <a:cs typeface="Arial"/>
                <a:sym typeface="Arial"/>
              </a:rPr>
              <a:t>Artículo 29.- Disolución</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La disolución de esta cooperativa se realizará durante el mes de junio de 2019.</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 </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a:latin typeface="Arial"/>
              <a:ea typeface="Arial"/>
              <a:cs typeface="Arial"/>
              <a:sym typeface="Arial"/>
            </a:endParaRPr>
          </a:p>
          <a:p>
            <a:pPr indent="0" lvl="0" marL="0" rtl="0" algn="l">
              <a:spcBef>
                <a:spcPts val="1600"/>
              </a:spcBef>
              <a:spcAft>
                <a:spcPts val="0"/>
              </a:spcAft>
              <a:buClr>
                <a:schemeClr val="dk1"/>
              </a:buClr>
              <a:buSzPts val="1100"/>
              <a:buFont typeface="Arial"/>
              <a:buNone/>
            </a:pPr>
            <a:r>
              <a:t/>
            </a:r>
            <a:endParaRPr>
              <a:latin typeface="Arial"/>
              <a:ea typeface="Arial"/>
              <a:cs typeface="Arial"/>
              <a:sym typeface="Arial"/>
            </a:endParaRPr>
          </a:p>
          <a:p>
            <a:pPr indent="0" lvl="0" marL="0" rtl="0" algn="l">
              <a:spcBef>
                <a:spcPts val="1600"/>
              </a:spcBef>
              <a:spcAft>
                <a:spcPts val="0"/>
              </a:spcAft>
              <a:buClr>
                <a:schemeClr val="dk1"/>
              </a:buClr>
              <a:buSzPts val="1100"/>
              <a:buFont typeface="Arial"/>
              <a:buNone/>
            </a:pPr>
            <a:r>
              <a:t/>
            </a:r>
            <a:endParaRPr>
              <a:latin typeface="Arial"/>
              <a:ea typeface="Arial"/>
              <a:cs typeface="Arial"/>
              <a:sym typeface="Arial"/>
            </a:endParaRPr>
          </a:p>
          <a:p>
            <a:pPr indent="0" lvl="0" marL="0" rtl="0" algn="l">
              <a:spcBef>
                <a:spcPts val="1600"/>
              </a:spcBef>
              <a:spcAft>
                <a:spcPts val="0"/>
              </a:spcAft>
              <a:buClr>
                <a:schemeClr val="dk1"/>
              </a:buClr>
              <a:buSzPts val="1100"/>
              <a:buFont typeface="Arial"/>
              <a:buNone/>
            </a:pPr>
            <a:r>
              <a:rPr lang="es">
                <a:latin typeface="Arial"/>
                <a:ea typeface="Arial"/>
                <a:cs typeface="Arial"/>
                <a:sym typeface="Arial"/>
              </a:rPr>
              <a:t>En Guardamar del Segura, a 16 de Noviembre de 2018</a:t>
            </a:r>
            <a:endParaRPr>
              <a:latin typeface="Arial"/>
              <a:ea typeface="Arial"/>
              <a:cs typeface="Arial"/>
              <a:sym typeface="Arial"/>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type="title"/>
          </p:nvPr>
        </p:nvSpPr>
        <p:spPr>
          <a:xfrm>
            <a:off x="202350" y="164025"/>
            <a:ext cx="8520600" cy="1007700"/>
          </a:xfrm>
          <a:prstGeom prst="rect">
            <a:avLst/>
          </a:prstGeom>
        </p:spPr>
        <p:txBody>
          <a:bodyPr anchorCtr="0" anchor="t" bIns="91425" lIns="91425" spcFirstLastPara="1" rIns="91425" wrap="square" tIns="91425">
            <a:noAutofit/>
          </a:bodyPr>
          <a:lstStyle/>
          <a:p>
            <a:pPr indent="-228600" lvl="0" marL="914400" rtl="0" algn="l">
              <a:lnSpc>
                <a:spcPct val="115000"/>
              </a:lnSpc>
              <a:spcBef>
                <a:spcPts val="0"/>
              </a:spcBef>
              <a:spcAft>
                <a:spcPts val="0"/>
              </a:spcAft>
              <a:buClr>
                <a:schemeClr val="dk1"/>
              </a:buClr>
              <a:buSzPts val="1100"/>
              <a:buFont typeface="Arial"/>
              <a:buNone/>
            </a:pPr>
            <a:r>
              <a:rPr lang="es" sz="1800">
                <a:latin typeface="Arial"/>
                <a:ea typeface="Arial"/>
                <a:cs typeface="Arial"/>
                <a:sym typeface="Arial"/>
              </a:rPr>
              <a:t>v  </a:t>
            </a:r>
            <a:r>
              <a:rPr b="1" lang="es" sz="1800">
                <a:latin typeface="Arial"/>
                <a:ea typeface="Arial"/>
                <a:cs typeface="Arial"/>
                <a:sym typeface="Arial"/>
              </a:rPr>
              <a:t>CAPÍTULO I: DENOMINACIÓN, DOMICILIO, ÁMBITO, ACTIVIDAD Y DURACIÓN</a:t>
            </a:r>
            <a:endParaRPr b="1" sz="1800">
              <a:latin typeface="Arial"/>
              <a:ea typeface="Arial"/>
              <a:cs typeface="Arial"/>
              <a:sym typeface="Arial"/>
            </a:endParaRPr>
          </a:p>
          <a:p>
            <a:pPr indent="0" lvl="0" marL="0" rtl="0" algn="l">
              <a:spcBef>
                <a:spcPts val="0"/>
              </a:spcBef>
              <a:spcAft>
                <a:spcPts val="0"/>
              </a:spcAft>
              <a:buNone/>
            </a:pPr>
            <a:r>
              <a:t/>
            </a:r>
            <a:endParaRPr/>
          </a:p>
        </p:txBody>
      </p:sp>
      <p:sp>
        <p:nvSpPr>
          <p:cNvPr id="66" name="Google Shape;66;p14"/>
          <p:cNvSpPr txBox="1"/>
          <p:nvPr>
            <p:ph idx="1" type="body"/>
          </p:nvPr>
        </p:nvSpPr>
        <p:spPr>
          <a:xfrm>
            <a:off x="311700" y="1021250"/>
            <a:ext cx="8520600" cy="38994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Clr>
                <a:schemeClr val="dk1"/>
              </a:buClr>
              <a:buSzPts val="1100"/>
              <a:buFont typeface="Arial"/>
              <a:buNone/>
            </a:pPr>
            <a:r>
              <a:rPr lang="es" sz="1100">
                <a:latin typeface="Arial"/>
                <a:ea typeface="Arial"/>
                <a:cs typeface="Arial"/>
                <a:sym typeface="Arial"/>
              </a:rPr>
              <a:t>·      </a:t>
            </a:r>
            <a:r>
              <a:rPr lang="es">
                <a:latin typeface="Arial"/>
                <a:ea typeface="Arial"/>
                <a:cs typeface="Arial"/>
                <a:sym typeface="Arial"/>
              </a:rPr>
              <a:t>   </a:t>
            </a:r>
            <a:r>
              <a:rPr b="1" lang="es">
                <a:latin typeface="Arial"/>
                <a:ea typeface="Arial"/>
                <a:cs typeface="Arial"/>
                <a:sym typeface="Arial"/>
              </a:rPr>
              <a:t>Artículo 1.- Denominación </a:t>
            </a:r>
            <a:endParaRPr>
              <a:latin typeface="Arial"/>
              <a:ea typeface="Arial"/>
              <a:cs typeface="Arial"/>
              <a:sym typeface="Arial"/>
            </a:endParaRPr>
          </a:p>
          <a:p>
            <a:pPr indent="0" lvl="0" marL="0" rtl="0" algn="l">
              <a:spcBef>
                <a:spcPts val="0"/>
              </a:spcBef>
              <a:spcAft>
                <a:spcPts val="0"/>
              </a:spcAft>
              <a:buNone/>
            </a:pPr>
            <a:r>
              <a:rPr lang="es">
                <a:latin typeface="Arial"/>
                <a:ea typeface="Arial"/>
                <a:cs typeface="Arial"/>
                <a:sym typeface="Arial"/>
              </a:rPr>
              <a:t>En la Asamblea General constitutiva que tuvo lugar en el Instituto IES Les Dunes el 16 de noviembre de 2018 se decidió la creación de la cooperativa de Trabajo Asociado denominada AJ&amp;company. La cooperativa se regirá por las normas del programa Empresa Joven Europea y por sus propios estatutos.</a:t>
            </a:r>
            <a:endParaRPr/>
          </a:p>
          <a:p>
            <a:pPr indent="0" lvl="0" marL="0" rtl="0" algn="l">
              <a:spcBef>
                <a:spcPts val="0"/>
              </a:spcBef>
              <a:spcAft>
                <a:spcPts val="0"/>
              </a:spcAft>
              <a:buClr>
                <a:schemeClr val="dk1"/>
              </a:buClr>
              <a:buSzPts val="1100"/>
              <a:buFont typeface="Arial"/>
              <a:buNone/>
            </a:pPr>
            <a:r>
              <a:t/>
            </a:r>
            <a:endParaRPr sz="11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100">
                <a:latin typeface="Arial"/>
                <a:ea typeface="Arial"/>
                <a:cs typeface="Arial"/>
                <a:sym typeface="Arial"/>
              </a:rPr>
              <a:t> </a:t>
            </a:r>
            <a:endParaRPr sz="1100">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sz="1100">
                <a:latin typeface="Arial"/>
                <a:ea typeface="Arial"/>
                <a:cs typeface="Arial"/>
                <a:sym typeface="Arial"/>
              </a:rPr>
              <a:t>·       </a:t>
            </a:r>
            <a:r>
              <a:rPr lang="es">
                <a:latin typeface="Arial"/>
                <a:ea typeface="Arial"/>
                <a:cs typeface="Arial"/>
                <a:sym typeface="Arial"/>
              </a:rPr>
              <a:t>  </a:t>
            </a:r>
            <a:r>
              <a:rPr b="1" lang="es">
                <a:latin typeface="Arial"/>
                <a:ea typeface="Arial"/>
                <a:cs typeface="Arial"/>
                <a:sym typeface="Arial"/>
              </a:rPr>
              <a:t>Artículo 2.- Objeto social </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El objeto social de la cooperativa AJ será promocionar los productos típicos de Guardamar y localidades vecinas en el marco del proyecto EJE. Estos productos de venderán en España como parte de un intercambio bilateral.</a:t>
            </a:r>
            <a:endParaRPr>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5"/>
          <p:cNvSpPr txBox="1"/>
          <p:nvPr>
            <p:ph idx="1" type="body"/>
          </p:nvPr>
        </p:nvSpPr>
        <p:spPr>
          <a:xfrm>
            <a:off x="311700" y="68350"/>
            <a:ext cx="8520600" cy="45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s" sz="1100">
                <a:latin typeface="Arial"/>
                <a:ea typeface="Arial"/>
                <a:cs typeface="Arial"/>
                <a:sym typeface="Arial"/>
              </a:rPr>
              <a:t> </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a:t>
            </a:r>
            <a:r>
              <a:rPr lang="es">
                <a:latin typeface="Times New Roman"/>
                <a:ea typeface="Times New Roman"/>
                <a:cs typeface="Times New Roman"/>
                <a:sym typeface="Times New Roman"/>
              </a:rPr>
              <a:t>         </a:t>
            </a:r>
            <a:r>
              <a:rPr b="1" lang="es">
                <a:latin typeface="Arial"/>
                <a:ea typeface="Arial"/>
                <a:cs typeface="Arial"/>
                <a:sym typeface="Arial"/>
              </a:rPr>
              <a:t>Artículo 3.- Domicilio Social</a:t>
            </a:r>
            <a:endParaRPr b="1">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b="1" lang="es">
                <a:latin typeface="Arial"/>
                <a:ea typeface="Arial"/>
                <a:cs typeface="Arial"/>
                <a:sym typeface="Arial"/>
              </a:rPr>
              <a:t>   </a:t>
            </a:r>
            <a:r>
              <a:rPr lang="es">
                <a:latin typeface="Arial"/>
                <a:ea typeface="Arial"/>
                <a:cs typeface="Arial"/>
                <a:sym typeface="Arial"/>
              </a:rPr>
              <a:t>La cooperativa fija su domicilio social en el Instituto IES Les dunes, calle Molivent, nº2, Guardamar, Alicante, España.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 </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a:t>
            </a:r>
            <a:r>
              <a:rPr lang="es">
                <a:latin typeface="Times New Roman"/>
                <a:ea typeface="Times New Roman"/>
                <a:cs typeface="Times New Roman"/>
                <a:sym typeface="Times New Roman"/>
              </a:rPr>
              <a:t>         </a:t>
            </a:r>
            <a:r>
              <a:rPr b="1" lang="es">
                <a:latin typeface="Arial"/>
                <a:ea typeface="Arial"/>
                <a:cs typeface="Arial"/>
                <a:sym typeface="Arial"/>
              </a:rPr>
              <a:t>Artículo 4.- Duración </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La cooperativa AJ tendrá una duración desde noviembre de 2018 hasta junio de 2019.</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 </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a:t>
            </a:r>
            <a:r>
              <a:rPr lang="es">
                <a:latin typeface="Times New Roman"/>
                <a:ea typeface="Times New Roman"/>
                <a:cs typeface="Times New Roman"/>
                <a:sym typeface="Times New Roman"/>
              </a:rPr>
              <a:t>         </a:t>
            </a:r>
            <a:r>
              <a:rPr b="1" lang="es">
                <a:latin typeface="Arial"/>
                <a:ea typeface="Arial"/>
                <a:cs typeface="Arial"/>
                <a:sym typeface="Arial"/>
              </a:rPr>
              <a:t>Artículo 5.- Ámbito territorial</a:t>
            </a:r>
            <a:endParaRPr b="1">
              <a:latin typeface="Arial"/>
              <a:ea typeface="Arial"/>
              <a:cs typeface="Arial"/>
              <a:sym typeface="Arial"/>
            </a:endParaRPr>
          </a:p>
          <a:p>
            <a:pPr indent="0" lvl="0" marL="0" rtl="0" algn="l">
              <a:spcBef>
                <a:spcPts val="0"/>
              </a:spcBef>
              <a:spcAft>
                <a:spcPts val="1600"/>
              </a:spcAft>
              <a:buNone/>
            </a:pPr>
            <a:r>
              <a:rPr lang="es">
                <a:latin typeface="Arial"/>
                <a:ea typeface="Arial"/>
                <a:cs typeface="Arial"/>
                <a:sym typeface="Arial"/>
              </a:rPr>
              <a:t>El ámbito territorial de la actividad de la sociedad cooperativa es nacional.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6"/>
          <p:cNvSpPr txBox="1"/>
          <p:nvPr>
            <p:ph type="title"/>
          </p:nvPr>
        </p:nvSpPr>
        <p:spPr>
          <a:xfrm>
            <a:off x="-176325" y="-531025"/>
            <a:ext cx="8520600" cy="613200"/>
          </a:xfrm>
          <a:prstGeom prst="rect">
            <a:avLst/>
          </a:prstGeom>
        </p:spPr>
        <p:txBody>
          <a:bodyPr anchorCtr="0" anchor="t" bIns="91425" lIns="91425" spcFirstLastPara="1" rIns="91425" wrap="square" tIns="91425">
            <a:noAutofit/>
          </a:bodyPr>
          <a:lstStyle/>
          <a:p>
            <a:pPr indent="-228600" lvl="0" marL="914400" rtl="0" algn="l">
              <a:lnSpc>
                <a:spcPct val="115000"/>
              </a:lnSpc>
              <a:spcBef>
                <a:spcPts val="0"/>
              </a:spcBef>
              <a:spcAft>
                <a:spcPts val="0"/>
              </a:spcAft>
              <a:buClr>
                <a:schemeClr val="dk1"/>
              </a:buClr>
              <a:buSzPts val="1100"/>
              <a:buFont typeface="Arial"/>
              <a:buNone/>
            </a:pPr>
            <a:r>
              <a:rPr lang="es" sz="1100">
                <a:latin typeface="Arial"/>
                <a:ea typeface="Arial"/>
                <a:cs typeface="Arial"/>
                <a:sym typeface="Arial"/>
              </a:rPr>
              <a:t>v</a:t>
            </a:r>
            <a:r>
              <a:rPr lang="es" sz="1800">
                <a:latin typeface="Arial"/>
                <a:ea typeface="Arial"/>
                <a:cs typeface="Arial"/>
                <a:sym typeface="Arial"/>
              </a:rPr>
              <a:t>  </a:t>
            </a:r>
            <a:r>
              <a:rPr b="1" lang="es" sz="1800">
                <a:latin typeface="Arial"/>
                <a:ea typeface="Arial"/>
                <a:cs typeface="Arial"/>
                <a:sym typeface="Arial"/>
              </a:rPr>
              <a:t>CAPÍTULO II: DE LOS SOCIOS TRABAJADORES</a:t>
            </a:r>
            <a:endParaRPr b="1" sz="1800">
              <a:latin typeface="Arial"/>
              <a:ea typeface="Arial"/>
              <a:cs typeface="Arial"/>
              <a:sym typeface="Arial"/>
            </a:endParaRPr>
          </a:p>
          <a:p>
            <a:pPr indent="0" lvl="0" marL="0" rtl="0" algn="l">
              <a:spcBef>
                <a:spcPts val="0"/>
              </a:spcBef>
              <a:spcAft>
                <a:spcPts val="0"/>
              </a:spcAft>
              <a:buNone/>
            </a:pPr>
            <a:r>
              <a:t/>
            </a:r>
            <a:endParaRPr sz="1800"/>
          </a:p>
        </p:txBody>
      </p:sp>
      <p:sp>
        <p:nvSpPr>
          <p:cNvPr id="77" name="Google Shape;77;p16"/>
          <p:cNvSpPr txBox="1"/>
          <p:nvPr>
            <p:ph idx="1" type="body"/>
          </p:nvPr>
        </p:nvSpPr>
        <p:spPr>
          <a:xfrm>
            <a:off x="136800" y="264475"/>
            <a:ext cx="8695500" cy="45780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None/>
            </a:pPr>
            <a:r>
              <a:rPr lang="es"/>
              <a:t>   </a:t>
            </a:r>
            <a:r>
              <a:rPr lang="es" sz="1100">
                <a:latin typeface="Arial"/>
                <a:ea typeface="Arial"/>
                <a:cs typeface="Arial"/>
                <a:sym typeface="Arial"/>
              </a:rPr>
              <a:t>·</a:t>
            </a:r>
            <a:r>
              <a:rPr lang="es" sz="700">
                <a:latin typeface="Times New Roman"/>
                <a:ea typeface="Times New Roman"/>
                <a:cs typeface="Times New Roman"/>
                <a:sym typeface="Times New Roman"/>
              </a:rPr>
              <a:t>      </a:t>
            </a:r>
            <a:r>
              <a:rPr lang="es">
                <a:latin typeface="Times New Roman"/>
                <a:ea typeface="Times New Roman"/>
                <a:cs typeface="Times New Roman"/>
                <a:sym typeface="Times New Roman"/>
              </a:rPr>
              <a:t>   </a:t>
            </a:r>
            <a:r>
              <a:rPr b="1" lang="es">
                <a:latin typeface="Arial"/>
                <a:ea typeface="Arial"/>
                <a:cs typeface="Arial"/>
                <a:sym typeface="Arial"/>
              </a:rPr>
              <a:t>Artículo 6.- Personas que pueden tener la condición de socios</a:t>
            </a:r>
            <a:endParaRPr b="1">
              <a:latin typeface="Arial"/>
              <a:ea typeface="Arial"/>
              <a:cs typeface="Arial"/>
              <a:sym typeface="Arial"/>
            </a:endParaRPr>
          </a:p>
          <a:p>
            <a:pPr indent="0" lvl="0" marL="0" rtl="0" algn="l">
              <a:spcBef>
                <a:spcPts val="0"/>
              </a:spcBef>
              <a:spcAft>
                <a:spcPts val="0"/>
              </a:spcAft>
              <a:buNone/>
            </a:pPr>
            <a:r>
              <a:rPr lang="es">
                <a:latin typeface="Arial"/>
                <a:ea typeface="Arial"/>
                <a:cs typeface="Arial"/>
                <a:sym typeface="Arial"/>
              </a:rPr>
              <a:t>Pueden ser socios los alumnos de 3º A,B,C,D y E matriculados durante el curso 2018/2019. en la materia optativa IAEE. La profesora no formará parte de la</a:t>
            </a:r>
            <a:endParaRPr>
              <a:latin typeface="Arial"/>
              <a:ea typeface="Arial"/>
              <a:cs typeface="Arial"/>
              <a:sym typeface="Arial"/>
            </a:endParaRPr>
          </a:p>
          <a:p>
            <a:pPr indent="-228600" lvl="0" marL="0" rtl="0" algn="l">
              <a:spcBef>
                <a:spcPts val="0"/>
              </a:spcBef>
              <a:spcAft>
                <a:spcPts val="0"/>
              </a:spcAft>
              <a:buNone/>
            </a:pPr>
            <a:r>
              <a:rPr lang="es">
                <a:latin typeface="Arial"/>
                <a:ea typeface="Arial"/>
                <a:cs typeface="Arial"/>
                <a:sym typeface="Arial"/>
              </a:rPr>
              <a:t>   cooperativa.</a:t>
            </a:r>
            <a:endParaRPr>
              <a:latin typeface="Arial"/>
              <a:ea typeface="Arial"/>
              <a:cs typeface="Arial"/>
              <a:sym typeface="Arial"/>
            </a:endParaRPr>
          </a:p>
          <a:p>
            <a:pPr indent="-228600" lvl="0" marL="0" rtl="0" algn="l">
              <a:spcBef>
                <a:spcPts val="0"/>
              </a:spcBef>
              <a:spcAft>
                <a:spcPts val="0"/>
              </a:spcAft>
              <a:buNone/>
            </a:pPr>
            <a:r>
              <a:rPr lang="es" sz="700">
                <a:latin typeface="Times New Roman"/>
                <a:ea typeface="Times New Roman"/>
                <a:cs typeface="Times New Roman"/>
                <a:sym typeface="Times New Roman"/>
              </a:rPr>
              <a:t>                                             </a:t>
            </a:r>
            <a:r>
              <a:rPr lang="es">
                <a:latin typeface="Times New Roman"/>
                <a:ea typeface="Times New Roman"/>
                <a:cs typeface="Times New Roman"/>
                <a:sym typeface="Times New Roman"/>
              </a:rPr>
              <a:t>  </a:t>
            </a:r>
            <a:r>
              <a:rPr b="1" lang="es">
                <a:latin typeface="Arial"/>
                <a:ea typeface="Arial"/>
                <a:cs typeface="Arial"/>
                <a:sym typeface="Arial"/>
              </a:rPr>
              <a:t>Artículo 7.- Principios fundamentales </a:t>
            </a:r>
            <a:endParaRPr>
              <a:latin typeface="Arial"/>
              <a:ea typeface="Arial"/>
              <a:cs typeface="Arial"/>
              <a:sym typeface="Arial"/>
            </a:endParaRPr>
          </a:p>
          <a:p>
            <a:pPr indent="0" lvl="0" marL="0" rtl="0" algn="l">
              <a:spcBef>
                <a:spcPts val="0"/>
              </a:spcBef>
              <a:spcAft>
                <a:spcPts val="0"/>
              </a:spcAft>
              <a:buNone/>
            </a:pPr>
            <a:r>
              <a:rPr lang="es">
                <a:latin typeface="Arial"/>
                <a:ea typeface="Arial"/>
                <a:cs typeface="Arial"/>
                <a:sym typeface="Arial"/>
              </a:rPr>
              <a:t>La cooperativa AJ se rige por los siguientes principios fundamentales:</a:t>
            </a:r>
            <a:endParaRPr>
              <a:latin typeface="Arial"/>
              <a:ea typeface="Arial"/>
              <a:cs typeface="Arial"/>
              <a:sym typeface="Arial"/>
            </a:endParaRPr>
          </a:p>
          <a:p>
            <a:pPr indent="0" lvl="0" marL="0" rtl="0" algn="l">
              <a:spcBef>
                <a:spcPts val="0"/>
              </a:spcBef>
              <a:spcAft>
                <a:spcPts val="0"/>
              </a:spcAft>
              <a:buNone/>
            </a:pPr>
            <a:r>
              <a:rPr lang="es">
                <a:latin typeface="Arial"/>
                <a:ea typeface="Arial"/>
                <a:cs typeface="Arial"/>
                <a:sym typeface="Arial"/>
              </a:rPr>
              <a:t>1. La adhesión es libre e implica la participación activa en las Asambleas Generales y en las diferentes comisiones.</a:t>
            </a:r>
            <a:endParaRPr>
              <a:latin typeface="Arial"/>
              <a:ea typeface="Arial"/>
              <a:cs typeface="Arial"/>
              <a:sym typeface="Arial"/>
            </a:endParaRPr>
          </a:p>
          <a:p>
            <a:pPr indent="-228600" lvl="0" marL="0" rtl="0" algn="l">
              <a:spcBef>
                <a:spcPts val="0"/>
              </a:spcBef>
              <a:spcAft>
                <a:spcPts val="0"/>
              </a:spcAft>
              <a:buNone/>
            </a:pPr>
            <a:r>
              <a:rPr lang="es">
                <a:latin typeface="Arial"/>
                <a:ea typeface="Arial"/>
                <a:cs typeface="Arial"/>
                <a:sym typeface="Arial"/>
              </a:rPr>
              <a:t>    2. Las decisiones importantes relativas al funcionamiento de la empresa se adoptarán mediante la mayoría relativa de los votos válidamente expresados (la mitad más uno de los no exclusivamente de asesoramiento).</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idx="1" type="body"/>
          </p:nvPr>
        </p:nvSpPr>
        <p:spPr>
          <a:xfrm>
            <a:off x="205025" y="123025"/>
            <a:ext cx="8815800" cy="47838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Clr>
                <a:schemeClr val="dk1"/>
              </a:buClr>
              <a:buSzPts val="1100"/>
              <a:buFont typeface="Arial"/>
              <a:buNone/>
            </a:pPr>
            <a:r>
              <a:rPr lang="es" sz="1100">
                <a:latin typeface="Arial"/>
                <a:ea typeface="Arial"/>
                <a:cs typeface="Arial"/>
                <a:sym typeface="Arial"/>
              </a:rPr>
              <a:t>·     </a:t>
            </a:r>
            <a:r>
              <a:rPr lang="es">
                <a:latin typeface="Arial"/>
                <a:ea typeface="Arial"/>
                <a:cs typeface="Arial"/>
                <a:sym typeface="Arial"/>
              </a:rPr>
              <a:t>    </a:t>
            </a:r>
            <a:r>
              <a:rPr b="1" lang="es">
                <a:latin typeface="Arial"/>
                <a:ea typeface="Arial"/>
                <a:cs typeface="Arial"/>
                <a:sym typeface="Arial"/>
              </a:rPr>
              <a:t>Artículo 8.- Condiciones y modalidades de dimisión </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La dimisión debe aceptarse en la Asamblea General con </a:t>
            </a:r>
            <a:r>
              <a:rPr lang="es">
                <a:latin typeface="Arial"/>
                <a:ea typeface="Arial"/>
                <a:cs typeface="Arial"/>
                <a:sym typeface="Arial"/>
              </a:rPr>
              <a:t>mayoría</a:t>
            </a:r>
            <a:r>
              <a:rPr lang="es">
                <a:latin typeface="Arial"/>
                <a:ea typeface="Arial"/>
                <a:cs typeface="Arial"/>
                <a:sym typeface="Arial"/>
              </a:rPr>
              <a:t> relativa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a:t>
            </a:r>
            <a:r>
              <a:rPr b="1" lang="es">
                <a:latin typeface="Arial"/>
                <a:ea typeface="Arial"/>
                <a:cs typeface="Arial"/>
                <a:sym typeface="Arial"/>
              </a:rPr>
              <a:t>Artículo 9.- Derechos de los socios trabajadores </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Cada socio tiene derecho a:</a:t>
            </a:r>
            <a:endParaRPr>
              <a:latin typeface="Arial"/>
              <a:ea typeface="Arial"/>
              <a:cs typeface="Arial"/>
              <a:sym typeface="Arial"/>
            </a:endParaRPr>
          </a:p>
          <a:p>
            <a:pPr indent="-228600" lvl="0" marL="520700" rtl="0" algn="l">
              <a:spcBef>
                <a:spcPts val="0"/>
              </a:spcBef>
              <a:spcAft>
                <a:spcPts val="0"/>
              </a:spcAft>
              <a:buClr>
                <a:schemeClr val="dk1"/>
              </a:buClr>
              <a:buSzPts val="1100"/>
              <a:buFont typeface="Arial"/>
              <a:buNone/>
            </a:pPr>
            <a:r>
              <a:rPr lang="es">
                <a:latin typeface="Times New Roman"/>
                <a:ea typeface="Times New Roman"/>
                <a:cs typeface="Times New Roman"/>
                <a:sym typeface="Times New Roman"/>
              </a:rPr>
              <a:t>-          </a:t>
            </a:r>
            <a:r>
              <a:rPr lang="es">
                <a:latin typeface="Arial"/>
                <a:ea typeface="Arial"/>
                <a:cs typeface="Arial"/>
                <a:sym typeface="Arial"/>
              </a:rPr>
              <a:t>Ser elector y elegible para los cargos de los órganos sociales.</a:t>
            </a:r>
            <a:endParaRPr>
              <a:latin typeface="Arial"/>
              <a:ea typeface="Arial"/>
              <a:cs typeface="Arial"/>
              <a:sym typeface="Arial"/>
            </a:endParaRPr>
          </a:p>
          <a:p>
            <a:pPr indent="-228600" lvl="0" marL="520700" rtl="0" algn="l">
              <a:spcBef>
                <a:spcPts val="0"/>
              </a:spcBef>
              <a:spcAft>
                <a:spcPts val="0"/>
              </a:spcAft>
              <a:buClr>
                <a:schemeClr val="dk1"/>
              </a:buClr>
              <a:buSzPts val="1100"/>
              <a:buFont typeface="Arial"/>
              <a:buNone/>
            </a:pPr>
            <a:r>
              <a:rPr lang="es">
                <a:latin typeface="Times New Roman"/>
                <a:ea typeface="Times New Roman"/>
                <a:cs typeface="Times New Roman"/>
                <a:sym typeface="Times New Roman"/>
              </a:rPr>
              <a:t>-          </a:t>
            </a:r>
            <a:r>
              <a:rPr lang="es">
                <a:latin typeface="Arial"/>
                <a:ea typeface="Arial"/>
                <a:cs typeface="Arial"/>
                <a:sym typeface="Arial"/>
              </a:rPr>
              <a:t>Asistir, formular propuestas y participar con voz y voto en la adopción de acuerdos por la</a:t>
            </a:r>
            <a:endParaRPr>
              <a:latin typeface="Arial"/>
              <a:ea typeface="Arial"/>
              <a:cs typeface="Arial"/>
              <a:sym typeface="Arial"/>
            </a:endParaRPr>
          </a:p>
          <a:p>
            <a:pPr indent="-228600" lvl="0" marL="520700" rtl="0" algn="l">
              <a:spcBef>
                <a:spcPts val="0"/>
              </a:spcBef>
              <a:spcAft>
                <a:spcPts val="0"/>
              </a:spcAft>
              <a:buClr>
                <a:schemeClr val="dk1"/>
              </a:buClr>
              <a:buSzPts val="1100"/>
              <a:buFont typeface="Arial"/>
              <a:buNone/>
            </a:pPr>
            <a:r>
              <a:rPr lang="es">
                <a:latin typeface="Times New Roman"/>
                <a:ea typeface="Times New Roman"/>
                <a:cs typeface="Times New Roman"/>
                <a:sym typeface="Times New Roman"/>
              </a:rPr>
              <a:t>-          </a:t>
            </a:r>
            <a:r>
              <a:rPr lang="es">
                <a:latin typeface="Arial"/>
                <a:ea typeface="Arial"/>
                <a:cs typeface="Arial"/>
                <a:sym typeface="Arial"/>
              </a:rPr>
              <a:t>Asamblea General y demás órganos sociales de los que formen parte.</a:t>
            </a:r>
            <a:endParaRPr>
              <a:latin typeface="Arial"/>
              <a:ea typeface="Arial"/>
              <a:cs typeface="Arial"/>
              <a:sym typeface="Arial"/>
            </a:endParaRPr>
          </a:p>
          <a:p>
            <a:pPr indent="-228600" lvl="0" marL="520700" rtl="0" algn="l">
              <a:spcBef>
                <a:spcPts val="0"/>
              </a:spcBef>
              <a:spcAft>
                <a:spcPts val="0"/>
              </a:spcAft>
              <a:buClr>
                <a:schemeClr val="dk1"/>
              </a:buClr>
              <a:buSzPts val="1100"/>
              <a:buFont typeface="Arial"/>
              <a:buNone/>
            </a:pPr>
            <a:r>
              <a:rPr lang="es">
                <a:latin typeface="Times New Roman"/>
                <a:ea typeface="Times New Roman"/>
                <a:cs typeface="Times New Roman"/>
                <a:sym typeface="Times New Roman"/>
              </a:rPr>
              <a:t>-          </a:t>
            </a:r>
            <a:r>
              <a:rPr lang="es">
                <a:latin typeface="Arial"/>
                <a:ea typeface="Arial"/>
                <a:cs typeface="Arial"/>
                <a:sym typeface="Arial"/>
              </a:rPr>
              <a:t>Recibir la información necesaria para el ejercicio de sus derechos y el cumplimiento de sus obligaciones, de acuerdo con lo establecido en la Ley de Cooperativas y en estos Estatutos.</a:t>
            </a:r>
            <a:endParaRPr>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613200"/>
          </a:xfrm>
          <a:prstGeom prst="rect">
            <a:avLst/>
          </a:prstGeom>
        </p:spPr>
        <p:txBody>
          <a:bodyPr anchorCtr="0" anchor="t" bIns="91425" lIns="91425" spcFirstLastPara="1" rIns="91425" wrap="square" tIns="91425">
            <a:noAutofit/>
          </a:bodyPr>
          <a:lstStyle/>
          <a:p>
            <a:pPr indent="-228600" lvl="0" marL="914400" rtl="0" algn="l">
              <a:lnSpc>
                <a:spcPct val="115000"/>
              </a:lnSpc>
              <a:spcBef>
                <a:spcPts val="0"/>
              </a:spcBef>
              <a:spcAft>
                <a:spcPts val="0"/>
              </a:spcAft>
              <a:buClr>
                <a:schemeClr val="dk1"/>
              </a:buClr>
              <a:buSzPts val="1100"/>
              <a:buFont typeface="Arial"/>
              <a:buNone/>
            </a:pPr>
            <a:r>
              <a:rPr lang="es" sz="1800">
                <a:latin typeface="Arial"/>
                <a:ea typeface="Arial"/>
                <a:cs typeface="Arial"/>
                <a:sym typeface="Arial"/>
              </a:rPr>
              <a:t>v  </a:t>
            </a:r>
            <a:r>
              <a:rPr b="1" lang="es" sz="1800">
                <a:latin typeface="Arial"/>
                <a:ea typeface="Arial"/>
                <a:cs typeface="Arial"/>
                <a:sym typeface="Arial"/>
              </a:rPr>
              <a:t>CAPÍTULO IV: ÓRGANOS DE LA SOCIEDAD</a:t>
            </a:r>
            <a:endParaRPr b="1" sz="18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lang="es" sz="1800">
                <a:latin typeface="Arial"/>
                <a:ea typeface="Arial"/>
                <a:cs typeface="Arial"/>
                <a:sym typeface="Arial"/>
              </a:rPr>
              <a:t>                                    	LA ASAMBLEA GENERAL</a:t>
            </a:r>
            <a:endParaRPr b="1" sz="1800">
              <a:latin typeface="Arial"/>
              <a:ea typeface="Arial"/>
              <a:cs typeface="Arial"/>
              <a:sym typeface="Arial"/>
            </a:endParaRPr>
          </a:p>
          <a:p>
            <a:pPr indent="0" lvl="0" marL="0" rtl="0" algn="l">
              <a:spcBef>
                <a:spcPts val="0"/>
              </a:spcBef>
              <a:spcAft>
                <a:spcPts val="0"/>
              </a:spcAft>
              <a:buNone/>
            </a:pPr>
            <a:r>
              <a:t/>
            </a:r>
            <a:endParaRPr/>
          </a:p>
        </p:txBody>
      </p:sp>
      <p:sp>
        <p:nvSpPr>
          <p:cNvPr id="88" name="Google Shape;88;p18"/>
          <p:cNvSpPr txBox="1"/>
          <p:nvPr>
            <p:ph idx="1" type="body"/>
          </p:nvPr>
        </p:nvSpPr>
        <p:spPr>
          <a:xfrm>
            <a:off x="116250" y="1126000"/>
            <a:ext cx="8911500" cy="37626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Clr>
                <a:schemeClr val="dk1"/>
              </a:buClr>
              <a:buSzPts val="1100"/>
              <a:buFont typeface="Arial"/>
              <a:buNone/>
            </a:pPr>
            <a:r>
              <a:rPr lang="es" sz="1400">
                <a:latin typeface="Arial"/>
                <a:ea typeface="Arial"/>
                <a:cs typeface="Arial"/>
                <a:sym typeface="Arial"/>
              </a:rPr>
              <a:t>·       </a:t>
            </a:r>
            <a:r>
              <a:rPr lang="es">
                <a:latin typeface="Arial"/>
                <a:ea typeface="Arial"/>
                <a:cs typeface="Arial"/>
                <a:sym typeface="Arial"/>
              </a:rPr>
              <a:t>  </a:t>
            </a:r>
            <a:r>
              <a:rPr b="1" lang="es">
                <a:latin typeface="Arial"/>
                <a:ea typeface="Arial"/>
                <a:cs typeface="Arial"/>
                <a:sym typeface="Arial"/>
              </a:rPr>
              <a:t>Artículo 16- Composición y clases</a:t>
            </a:r>
            <a:endParaRPr b="1">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La Asamblea General, constituida por los socios debidamente reunidos, es el órgano supremo de expresión de la voluntad social, para deliberar y adoptar acuerdos sobre las materias propias de su competencia.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2. Los acuerdos de la Asamblea General obligan a todos los socios trabajadores.</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3. Las Asambleas Generales podrán ser ordinarias o extraordinarias.</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sz="1400">
                <a:latin typeface="Arial"/>
                <a:ea typeface="Arial"/>
                <a:cs typeface="Arial"/>
                <a:sym typeface="Arial"/>
              </a:rPr>
              <a:t>·         </a:t>
            </a:r>
            <a:r>
              <a:rPr b="1" lang="es" sz="1400">
                <a:latin typeface="Arial"/>
                <a:ea typeface="Arial"/>
                <a:cs typeface="Arial"/>
                <a:sym typeface="Arial"/>
              </a:rPr>
              <a:t>Artículo 17.- Competencias de la Asamblea General</a:t>
            </a:r>
            <a:endParaRPr b="1"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400">
                <a:latin typeface="Arial"/>
                <a:ea typeface="Arial"/>
                <a:cs typeface="Arial"/>
                <a:sym typeface="Arial"/>
              </a:rPr>
              <a:t>1. La Asamblea General fijará la política general de la Cooperativa y podrá debatir sobre cualquier otro asunto de interés para la misma, siempre que conste en el orden del día.</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400">
                <a:latin typeface="Arial"/>
                <a:ea typeface="Arial"/>
                <a:cs typeface="Arial"/>
                <a:sym typeface="Arial"/>
              </a:rPr>
              <a:t>1. Corresponde en exclusiva a la Asamblea General la adopción de los siguientes acuerdos:</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400">
                <a:latin typeface="Arial"/>
                <a:ea typeface="Arial"/>
                <a:cs typeface="Arial"/>
                <a:sym typeface="Arial"/>
              </a:rPr>
              <a:t>1. Nombramiento y revocación de los miembros del Consejo Rector.</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400">
                <a:latin typeface="Arial"/>
                <a:ea typeface="Arial"/>
                <a:cs typeface="Arial"/>
                <a:sym typeface="Arial"/>
              </a:rPr>
              <a:t>2. Examen de la gestión social y aprobación de las cuentas anuales y de la distribución de excedentes o imputación de pérdidas.</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400">
                <a:latin typeface="Arial"/>
                <a:ea typeface="Arial"/>
                <a:cs typeface="Arial"/>
                <a:sym typeface="Arial"/>
              </a:rPr>
              <a:t>3. Modificación de los Estatutos sociales.</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400">
                <a:latin typeface="Arial"/>
                <a:ea typeface="Arial"/>
                <a:cs typeface="Arial"/>
                <a:sym typeface="Arial"/>
              </a:rPr>
              <a:t>4. Todos los demás acuerdos en que así lo establezcan la Ley o los Estatutos.</a:t>
            </a:r>
            <a:endParaRPr sz="1400">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9"/>
          <p:cNvSpPr txBox="1"/>
          <p:nvPr>
            <p:ph idx="1" type="body"/>
          </p:nvPr>
        </p:nvSpPr>
        <p:spPr>
          <a:xfrm>
            <a:off x="311700" y="337425"/>
            <a:ext cx="8520600" cy="28362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Clr>
                <a:schemeClr val="dk1"/>
              </a:buClr>
              <a:buSzPts val="1100"/>
              <a:buFont typeface="Arial"/>
              <a:buNone/>
            </a:pPr>
            <a:r>
              <a:rPr lang="es" sz="1400">
                <a:latin typeface="Arial"/>
                <a:ea typeface="Arial"/>
                <a:cs typeface="Arial"/>
                <a:sym typeface="Arial"/>
              </a:rPr>
              <a:t>     </a:t>
            </a:r>
            <a:r>
              <a:rPr b="1" lang="es" sz="1400">
                <a:latin typeface="Arial"/>
                <a:ea typeface="Arial"/>
                <a:cs typeface="Arial"/>
                <a:sym typeface="Arial"/>
              </a:rPr>
              <a:t>Artículo 17.- Competencias de la Asamblea General</a:t>
            </a:r>
            <a:endParaRPr b="1"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400">
                <a:latin typeface="Arial"/>
                <a:ea typeface="Arial"/>
                <a:cs typeface="Arial"/>
                <a:sym typeface="Arial"/>
              </a:rPr>
              <a:t>1. La Asamblea General fijará la política general de la Cooperativa y podrá debatir sobre cualquier otro asunto de interés para la misma, siempre que conste en el orden del día.</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400">
                <a:latin typeface="Arial"/>
                <a:ea typeface="Arial"/>
                <a:cs typeface="Arial"/>
                <a:sym typeface="Arial"/>
              </a:rPr>
              <a:t>1. Corresponde en exclusiva a la Asamblea General la adopción de los siguientes acuerdos:</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400">
                <a:latin typeface="Arial"/>
                <a:ea typeface="Arial"/>
                <a:cs typeface="Arial"/>
                <a:sym typeface="Arial"/>
              </a:rPr>
              <a:t>1. Nombramiento y revocación de los miembros del Consejo Rector.</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400">
                <a:latin typeface="Arial"/>
                <a:ea typeface="Arial"/>
                <a:cs typeface="Arial"/>
                <a:sym typeface="Arial"/>
              </a:rPr>
              <a:t>2. Examen de la gestión social y aprobación de las cuentas anuales y de la distribución de excedentes o imputación de pérdidas.</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400">
                <a:latin typeface="Arial"/>
                <a:ea typeface="Arial"/>
                <a:cs typeface="Arial"/>
                <a:sym typeface="Arial"/>
              </a:rPr>
              <a:t>3. Modificación de los Estatutos sociales.</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sz="1400">
                <a:latin typeface="Arial"/>
                <a:ea typeface="Arial"/>
                <a:cs typeface="Arial"/>
                <a:sym typeface="Arial"/>
              </a:rPr>
              <a:t>4. Todos los demás acuerdos en que así lo establezcan la Ley o los Estatutos.</a:t>
            </a:r>
            <a:endParaRPr sz="1400">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20"/>
          <p:cNvSpPr txBox="1"/>
          <p:nvPr>
            <p:ph idx="1" type="body"/>
          </p:nvPr>
        </p:nvSpPr>
        <p:spPr>
          <a:xfrm>
            <a:off x="109350" y="136675"/>
            <a:ext cx="8979900" cy="4647300"/>
          </a:xfrm>
          <a:prstGeom prst="rect">
            <a:avLst/>
          </a:prstGeom>
        </p:spPr>
        <p:txBody>
          <a:bodyPr anchorCtr="0" anchor="t" bIns="91425" lIns="91425" spcFirstLastPara="1" rIns="91425" wrap="square" tIns="91425">
            <a:noAutofit/>
          </a:bodyPr>
          <a:lstStyle/>
          <a:p>
            <a:pPr indent="-228600" lvl="0" marL="0" rtl="0" algn="l">
              <a:spcBef>
                <a:spcPts val="0"/>
              </a:spcBef>
              <a:spcAft>
                <a:spcPts val="0"/>
              </a:spcAft>
              <a:buClr>
                <a:schemeClr val="dk1"/>
              </a:buClr>
              <a:buSzPts val="1100"/>
              <a:buFont typeface="Arial"/>
              <a:buNone/>
            </a:pPr>
            <a:r>
              <a:rPr lang="es" sz="1100">
                <a:latin typeface="Arial"/>
                <a:ea typeface="Arial"/>
                <a:cs typeface="Arial"/>
                <a:sym typeface="Arial"/>
              </a:rPr>
              <a:t>·</a:t>
            </a:r>
            <a:r>
              <a:rPr lang="es">
                <a:latin typeface="Arial"/>
                <a:ea typeface="Arial"/>
                <a:cs typeface="Arial"/>
                <a:sym typeface="Arial"/>
              </a:rPr>
              <a:t>         </a:t>
            </a:r>
            <a:r>
              <a:rPr b="1" lang="es">
                <a:latin typeface="Arial"/>
                <a:ea typeface="Arial"/>
                <a:cs typeface="Arial"/>
                <a:sym typeface="Arial"/>
              </a:rPr>
              <a:t>Artículo 10.- Obligaciones de los socios </a:t>
            </a:r>
            <a:r>
              <a:rPr lang="es">
                <a:latin typeface="Arial"/>
                <a:ea typeface="Arial"/>
                <a:cs typeface="Arial"/>
                <a:sym typeface="Arial"/>
              </a:rPr>
              <a:t>.</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Todos los socios de la cooperativa deberán:</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Cumplir los acuerdos adoptados por los órganos de la cooperativa.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2. Participar en las Asambleas Generales y demás órganos de la cooperativa a los que</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pertenezcan o sean convocados.              	</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3. Contribuir con su trabajo personal al desarrollo de las actividades que constituyen el objeto de</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la cooperativa.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4. Preservar los bienes de la cooperativa.</a:t>
            </a:r>
            <a:endParaRPr>
              <a:latin typeface="Arial"/>
              <a:ea typeface="Arial"/>
              <a:cs typeface="Arial"/>
              <a:sym typeface="Arial"/>
            </a:endParaRPr>
          </a:p>
          <a:p>
            <a:pPr indent="-228600" lvl="0" marL="0" rtl="0" algn="l">
              <a:spcBef>
                <a:spcPts val="0"/>
              </a:spcBef>
              <a:spcAft>
                <a:spcPts val="0"/>
              </a:spcAft>
              <a:buClr>
                <a:schemeClr val="dk1"/>
              </a:buClr>
              <a:buSzPts val="1100"/>
              <a:buFont typeface="Arial"/>
              <a:buNone/>
            </a:pPr>
            <a:r>
              <a:rPr lang="es">
                <a:latin typeface="Arial"/>
                <a:ea typeface="Arial"/>
                <a:cs typeface="Arial"/>
                <a:sym typeface="Arial"/>
              </a:rPr>
              <a:t>·         </a:t>
            </a:r>
            <a:r>
              <a:rPr b="1" lang="es">
                <a:latin typeface="Arial"/>
                <a:ea typeface="Arial"/>
                <a:cs typeface="Arial"/>
                <a:sym typeface="Arial"/>
              </a:rPr>
              <a:t>Artículo 11.- </a:t>
            </a:r>
            <a:r>
              <a:rPr lang="es">
                <a:latin typeface="Arial"/>
                <a:ea typeface="Arial"/>
                <a:cs typeface="Arial"/>
                <a:sym typeface="Arial"/>
              </a:rPr>
              <a:t>Artículo 11: Exclusión/Sanción.</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En caso de que se produzca alguna falta respecto a los compromisos establecidos, la Asamblea</a:t>
            </a:r>
            <a:endParaRPr>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21"/>
          <p:cNvSpPr txBox="1"/>
          <p:nvPr>
            <p:ph idx="1" type="body"/>
          </p:nvPr>
        </p:nvSpPr>
        <p:spPr>
          <a:xfrm>
            <a:off x="123025" y="109350"/>
            <a:ext cx="8925300" cy="483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s">
                <a:latin typeface="Arial"/>
                <a:ea typeface="Arial"/>
                <a:cs typeface="Arial"/>
                <a:sym typeface="Arial"/>
              </a:rPr>
              <a:t>Se consideran faltas:</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u="sng">
                <a:latin typeface="Arial"/>
                <a:ea typeface="Arial"/>
                <a:cs typeface="Arial"/>
                <a:sym typeface="Arial"/>
              </a:rPr>
              <a:t>Leves :</a:t>
            </a:r>
            <a:endParaRPr u="sng">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Imp</a:t>
            </a:r>
            <a:r>
              <a:rPr lang="es">
                <a:latin typeface="Arial"/>
                <a:ea typeface="Arial"/>
                <a:cs typeface="Arial"/>
                <a:sym typeface="Arial"/>
              </a:rPr>
              <a:t>untualidad</a:t>
            </a:r>
            <a:r>
              <a:rPr lang="es">
                <a:latin typeface="Arial"/>
                <a:ea typeface="Arial"/>
                <a:cs typeface="Arial"/>
                <a:sym typeface="Arial"/>
              </a:rPr>
              <a:t> y faltas de respeto.</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2. Rechazo al cargo que le haya sido asignado por votación, en los órganos sociales.</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3. Interrumpir de forma reiterada en el desarrollo de la Asamblea.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u="sng">
                <a:latin typeface="Arial"/>
                <a:ea typeface="Arial"/>
                <a:cs typeface="Arial"/>
                <a:sym typeface="Arial"/>
              </a:rPr>
              <a:t>Graves:</a:t>
            </a:r>
            <a:endParaRPr u="sng">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Falta de participación o colaboración en las actividades de la cooperativa.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2. Comisión reiterada de faltas leves.</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u="sng">
                <a:latin typeface="Arial"/>
                <a:ea typeface="Arial"/>
                <a:cs typeface="Arial"/>
                <a:sym typeface="Arial"/>
              </a:rPr>
              <a:t>Muy Graves</a:t>
            </a:r>
            <a:r>
              <a:rPr lang="es">
                <a:latin typeface="Arial"/>
                <a:ea typeface="Arial"/>
                <a:cs typeface="Arial"/>
                <a:sym typeface="Arial"/>
              </a:rPr>
              <a:t>:</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1. Falta de respeto entre los socios de la cooperativa.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s">
                <a:latin typeface="Arial"/>
                <a:ea typeface="Arial"/>
                <a:cs typeface="Arial"/>
                <a:sym typeface="Arial"/>
              </a:rPr>
              <a:t>2. Incumplimiento de los acuerdos adoptados en la Asamblea.</a:t>
            </a:r>
            <a:endParaRPr>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1" lang="es" sz="1100">
                <a:latin typeface="Arial"/>
                <a:ea typeface="Arial"/>
                <a:cs typeface="Arial"/>
                <a:sym typeface="Arial"/>
              </a:rPr>
              <a:t> </a:t>
            </a:r>
            <a:endParaRPr b="1" sz="1100">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