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5"/>
  </p:normalViewPr>
  <p:slideViewPr>
    <p:cSldViewPr>
      <p:cViewPr>
        <p:scale>
          <a:sx n="90" d="100"/>
          <a:sy n="90" d="100"/>
        </p:scale>
        <p:origin x="-606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09CA1-A9AF-4929-B74B-6347878B9275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DF840-8A24-4899-98F9-882112B2752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EA99-30EF-43BA-8E9B-06F79DF75561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87A57-1A11-4026-8896-6EAEDC9798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D0F91-1CEA-446D-88C3-9BDB8552BA63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13ED9-9735-4DFE-B5C5-EEB6AFA3B6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BCC3-404D-4E04-A305-04B9B3F1005D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7A347-5F83-4A77-9E59-257EE75B61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D8910-615D-4F6E-9841-158F1203829E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5E20-0E2F-4811-84A7-80341FAFA7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443CF-BBF5-49E9-8B33-3AC2537C2A36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3DB31-EC31-4A76-A4D9-5BA630316E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B6525-FFF5-4885-9EC8-732FA9E2AF7C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E88A-FB43-4CC2-B1EB-F0BE1342499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D830-8684-4256-8615-0BFF356B5E68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5DC28-3E05-4940-B608-158DF4002B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F23F3-A428-4CD5-8747-C4B3E957C5A6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C9A3E-DE7D-4C0B-9F7C-4B57CFC92AF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0528-B4E2-48DD-B802-2ECC54F39FF9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E4265-9E48-4C9F-B3DD-E1FCA2EBBA4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C524-4F02-4FEA-AA95-5980489F36B5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5B69-928B-4923-B5BE-3BA1291C5BB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543635-75F1-4665-9FED-19DDD3D96DA6}" type="datetimeFigureOut">
              <a:rPr lang="es-ES"/>
              <a:pPr>
                <a:defRPr/>
              </a:pPr>
              <a:t>25/03/2018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51603A-667F-47E5-AD76-736725D67AC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2" descr="Resultado de imagen de fondo madera 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0"/>
            <a:ext cx="10001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3 Rectángulo"/>
          <p:cNvSpPr>
            <a:spLocks noChangeArrowheads="1"/>
          </p:cNvSpPr>
          <p:nvPr/>
        </p:nvSpPr>
        <p:spPr bwMode="auto">
          <a:xfrm>
            <a:off x="1285875" y="500063"/>
            <a:ext cx="46259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latin typeface="Calibri" pitchFamily="34" charset="0"/>
              </a:rPr>
              <a:t>Colegio Nuestra Señora de Covadonga, Noreña</a:t>
            </a:r>
            <a:endParaRPr lang="es-ES">
              <a:latin typeface="Calibri" pitchFamily="34" charset="0"/>
            </a:endParaRPr>
          </a:p>
        </p:txBody>
      </p:sp>
      <p:sp>
        <p:nvSpPr>
          <p:cNvPr id="13316" name="5 Rectángulo"/>
          <p:cNvSpPr>
            <a:spLocks noChangeArrowheads="1"/>
          </p:cNvSpPr>
          <p:nvPr/>
        </p:nvSpPr>
        <p:spPr bwMode="auto">
          <a:xfrm>
            <a:off x="4429125" y="2500313"/>
            <a:ext cx="4549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6000">
                <a:latin typeface="Broadway" pitchFamily="82" charset="0"/>
              </a:rPr>
              <a:t>CATÁLOGO</a:t>
            </a:r>
            <a:endParaRPr lang="es-ES">
              <a:latin typeface="Calibri" pitchFamily="34" charset="0"/>
            </a:endParaRPr>
          </a:p>
        </p:txBody>
      </p:sp>
      <p:sp>
        <p:nvSpPr>
          <p:cNvPr id="13317" name="6 Rectángulo"/>
          <p:cNvSpPr>
            <a:spLocks noChangeArrowheads="1"/>
          </p:cNvSpPr>
          <p:nvPr/>
        </p:nvSpPr>
        <p:spPr bwMode="auto">
          <a:xfrm>
            <a:off x="4429125" y="3714750"/>
            <a:ext cx="45323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600">
                <a:latin typeface="Broadway" pitchFamily="82" charset="0"/>
              </a:rPr>
              <a:t>de   </a:t>
            </a:r>
            <a:r>
              <a:rPr lang="es-ES" sz="4800">
                <a:latin typeface="Broadway" pitchFamily="82" charset="0"/>
              </a:rPr>
              <a:t>KOOPERA</a:t>
            </a:r>
            <a:endParaRPr lang="es-ES">
              <a:latin typeface="Calibri" pitchFamily="34" charset="0"/>
            </a:endParaRPr>
          </a:p>
        </p:txBody>
      </p:sp>
      <p:pic>
        <p:nvPicPr>
          <p:cNvPr id="13318" name="Imagen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339975" y="231775"/>
            <a:ext cx="9942513" cy="696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2" descr="Resultado de imagen de fondo madera 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2 Rectángulo"/>
          <p:cNvSpPr>
            <a:spLocks noChangeArrowheads="1"/>
          </p:cNvSpPr>
          <p:nvPr/>
        </p:nvSpPr>
        <p:spPr bwMode="auto">
          <a:xfrm>
            <a:off x="142875" y="142875"/>
            <a:ext cx="30210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>
                <a:latin typeface="Broadway" pitchFamily="82" charset="0"/>
              </a:rPr>
              <a:t>ÍNDICE</a:t>
            </a:r>
            <a:endParaRPr lang="es-ES" sz="4400">
              <a:latin typeface="Calibri" pitchFamily="34" charset="0"/>
            </a:endParaRPr>
          </a:p>
        </p:txBody>
      </p:sp>
      <p:sp>
        <p:nvSpPr>
          <p:cNvPr id="14339" name="3 Rectángulo"/>
          <p:cNvSpPr>
            <a:spLocks noChangeArrowheads="1"/>
          </p:cNvSpPr>
          <p:nvPr/>
        </p:nvSpPr>
        <p:spPr bwMode="auto">
          <a:xfrm>
            <a:off x="714375" y="1643063"/>
            <a:ext cx="1647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DULCES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340" name="4 Rectángulo"/>
          <p:cNvSpPr>
            <a:spLocks noChangeArrowheads="1"/>
          </p:cNvSpPr>
          <p:nvPr/>
        </p:nvSpPr>
        <p:spPr bwMode="auto">
          <a:xfrm>
            <a:off x="6858000" y="1643063"/>
            <a:ext cx="874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3, 4</a:t>
            </a:r>
            <a:endParaRPr lang="es-ES" sz="2800">
              <a:latin typeface="Calibri" pitchFamily="34" charset="0"/>
            </a:endParaRPr>
          </a:p>
        </p:txBody>
      </p:sp>
      <p:pic>
        <p:nvPicPr>
          <p:cNvPr id="14341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2357438" y="1785938"/>
            <a:ext cx="164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4000500" y="1785938"/>
            <a:ext cx="1643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5143500" y="1785938"/>
            <a:ext cx="1643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8 Rectángulo"/>
          <p:cNvSpPr>
            <a:spLocks noChangeArrowheads="1"/>
          </p:cNvSpPr>
          <p:nvPr/>
        </p:nvSpPr>
        <p:spPr bwMode="auto">
          <a:xfrm>
            <a:off x="714375" y="2428875"/>
            <a:ext cx="2895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MERMELADAS</a:t>
            </a:r>
            <a:endParaRPr lang="es-ES" sz="2800">
              <a:latin typeface="Calibri" pitchFamily="34" charset="0"/>
            </a:endParaRPr>
          </a:p>
        </p:txBody>
      </p:sp>
      <p:pic>
        <p:nvPicPr>
          <p:cNvPr id="14345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3571875" y="2500313"/>
            <a:ext cx="1643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5143500" y="2500313"/>
            <a:ext cx="1643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7" name="11 Rectángulo"/>
          <p:cNvSpPr>
            <a:spLocks noChangeArrowheads="1"/>
          </p:cNvSpPr>
          <p:nvPr/>
        </p:nvSpPr>
        <p:spPr bwMode="auto">
          <a:xfrm>
            <a:off x="6929438" y="2357438"/>
            <a:ext cx="41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5</a:t>
            </a:r>
            <a:endParaRPr lang="es-ES">
              <a:latin typeface="Calibri" pitchFamily="34" charset="0"/>
            </a:endParaRPr>
          </a:p>
        </p:txBody>
      </p:sp>
      <p:sp>
        <p:nvSpPr>
          <p:cNvPr id="14348" name="12 Rectángulo"/>
          <p:cNvSpPr>
            <a:spLocks noChangeArrowheads="1"/>
          </p:cNvSpPr>
          <p:nvPr/>
        </p:nvSpPr>
        <p:spPr bwMode="auto">
          <a:xfrm>
            <a:off x="714375" y="3214688"/>
            <a:ext cx="2443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EMBUTIDOS</a:t>
            </a:r>
            <a:endParaRPr lang="es-ES">
              <a:latin typeface="Calibri" pitchFamily="34" charset="0"/>
            </a:endParaRPr>
          </a:p>
        </p:txBody>
      </p:sp>
      <p:pic>
        <p:nvPicPr>
          <p:cNvPr id="14349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3143250" y="3357563"/>
            <a:ext cx="1643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4429125" y="3357563"/>
            <a:ext cx="1643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r="34782" b="46666"/>
          <a:stretch>
            <a:fillRect/>
          </a:stretch>
        </p:blipFill>
        <p:spPr bwMode="auto">
          <a:xfrm>
            <a:off x="5715000" y="3357563"/>
            <a:ext cx="10715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16 Rectángulo"/>
          <p:cNvSpPr>
            <a:spLocks noChangeArrowheads="1"/>
          </p:cNvSpPr>
          <p:nvPr/>
        </p:nvSpPr>
        <p:spPr bwMode="auto">
          <a:xfrm>
            <a:off x="6929438" y="3214688"/>
            <a:ext cx="41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6</a:t>
            </a:r>
            <a:endParaRPr lang="es-ES">
              <a:latin typeface="Calibri" pitchFamily="34" charset="0"/>
            </a:endParaRPr>
          </a:p>
        </p:txBody>
      </p:sp>
      <p:sp>
        <p:nvSpPr>
          <p:cNvPr id="14353" name="17 Rectángulo"/>
          <p:cNvSpPr>
            <a:spLocks noChangeArrowheads="1"/>
          </p:cNvSpPr>
          <p:nvPr/>
        </p:nvSpPr>
        <p:spPr bwMode="auto">
          <a:xfrm>
            <a:off x="714375" y="4000500"/>
            <a:ext cx="166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QUESOS</a:t>
            </a:r>
            <a:endParaRPr lang="es-ES">
              <a:latin typeface="Calibri" pitchFamily="34" charset="0"/>
            </a:endParaRPr>
          </a:p>
        </p:txBody>
      </p:sp>
      <p:pic>
        <p:nvPicPr>
          <p:cNvPr id="14354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2428875" y="4071938"/>
            <a:ext cx="164306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3929063" y="4071938"/>
            <a:ext cx="1643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r="21739" b="44444"/>
          <a:stretch>
            <a:fillRect/>
          </a:stretch>
        </p:blipFill>
        <p:spPr bwMode="auto">
          <a:xfrm>
            <a:off x="5572125" y="4071938"/>
            <a:ext cx="12858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22 Rectángulo"/>
          <p:cNvSpPr>
            <a:spLocks noChangeArrowheads="1"/>
          </p:cNvSpPr>
          <p:nvPr/>
        </p:nvSpPr>
        <p:spPr bwMode="auto">
          <a:xfrm>
            <a:off x="6929438" y="3929063"/>
            <a:ext cx="85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7, 8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14358" name="24 Rectángulo"/>
          <p:cNvSpPr>
            <a:spLocks noChangeArrowheads="1"/>
          </p:cNvSpPr>
          <p:nvPr/>
        </p:nvSpPr>
        <p:spPr bwMode="auto">
          <a:xfrm>
            <a:off x="714375" y="4714875"/>
            <a:ext cx="4343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PRODUCCIÓN PROPIA</a:t>
            </a:r>
            <a:endParaRPr lang="es-ES" sz="2800">
              <a:latin typeface="Calibri" pitchFamily="34" charset="0"/>
            </a:endParaRPr>
          </a:p>
        </p:txBody>
      </p:sp>
      <p:pic>
        <p:nvPicPr>
          <p:cNvPr id="14359" name="Picture 2" descr="Imagen relacionada"/>
          <p:cNvPicPr>
            <a:picLocks noChangeAspect="1" noChangeArrowheads="1"/>
          </p:cNvPicPr>
          <p:nvPr/>
        </p:nvPicPr>
        <p:blipFill>
          <a:blip r:embed="rId3"/>
          <a:srcRect t="42223" b="44444"/>
          <a:stretch>
            <a:fillRect/>
          </a:stretch>
        </p:blipFill>
        <p:spPr bwMode="auto">
          <a:xfrm>
            <a:off x="5000625" y="4786313"/>
            <a:ext cx="185737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0" name="26 Rectángulo"/>
          <p:cNvSpPr>
            <a:spLocks noChangeArrowheads="1"/>
          </p:cNvSpPr>
          <p:nvPr/>
        </p:nvSpPr>
        <p:spPr bwMode="auto">
          <a:xfrm>
            <a:off x="6929438" y="4643438"/>
            <a:ext cx="4175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9</a:t>
            </a:r>
            <a:endParaRPr lang="es-ES" sz="2800">
              <a:latin typeface="Calibri" pitchFamily="34" charset="0"/>
            </a:endParaRPr>
          </a:p>
        </p:txBody>
      </p:sp>
      <p:pic>
        <p:nvPicPr>
          <p:cNvPr id="14361" name="Imagen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2863"/>
            <a:ext cx="1809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2" descr="Resultado de imagen de fondo madera 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AutoShape 2" descr="Resultado de imagen de fondo madera bla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5363" name="AutoShape 4" descr="Resultado de imagen de fondo madera bla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5364" name="AutoShape 6" descr="Resultado de imagen de fondo madera blan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5365" name="7 Rectángulo"/>
          <p:cNvSpPr>
            <a:spLocks noChangeArrowheads="1"/>
          </p:cNvSpPr>
          <p:nvPr/>
        </p:nvSpPr>
        <p:spPr bwMode="auto">
          <a:xfrm>
            <a:off x="0" y="0"/>
            <a:ext cx="3952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7200">
                <a:latin typeface="Broadway" pitchFamily="82" charset="0"/>
              </a:rPr>
              <a:t>DULCES</a:t>
            </a:r>
            <a:endParaRPr lang="es-ES" sz="2000">
              <a:latin typeface="Broadway" pitchFamily="82" charset="0"/>
            </a:endParaRPr>
          </a:p>
        </p:txBody>
      </p:sp>
      <p:pic>
        <p:nvPicPr>
          <p:cNvPr id="15366" name="Picture 1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35731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AutoShape 16" descr="Resultado de imagen de DULCINEAS DE N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5368" name="AutoShape 18" descr="Resultado de imagen de DULCINEAS DE N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5369" name="AutoShape 20" descr="Resultado de imagen de DULCINEAS DE NA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5370" name="12 Rectángulo"/>
          <p:cNvSpPr>
            <a:spLocks noChangeArrowheads="1"/>
          </p:cNvSpPr>
          <p:nvPr/>
        </p:nvSpPr>
        <p:spPr bwMode="auto">
          <a:xfrm>
            <a:off x="0" y="3571875"/>
            <a:ext cx="2857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Broadway" pitchFamily="82" charset="0"/>
              </a:rPr>
              <a:t>DULCINEAS DE NAVA</a:t>
            </a:r>
          </a:p>
        </p:txBody>
      </p:sp>
      <p:sp>
        <p:nvSpPr>
          <p:cNvPr id="15371" name="13 Rectángulo"/>
          <p:cNvSpPr>
            <a:spLocks noChangeArrowheads="1"/>
          </p:cNvSpPr>
          <p:nvPr/>
        </p:nvSpPr>
        <p:spPr bwMode="auto">
          <a:xfrm>
            <a:off x="0" y="4357688"/>
            <a:ext cx="2928938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500" b="1">
                <a:latin typeface="Calibri" pitchFamily="34" charset="0"/>
              </a:rPr>
              <a:t>Deliciosas pastas elaboradas artesanalmente con la base de galleta de almendras y avellanas., con una fina capa de dulce de manzana y praliné de avellana. </a:t>
            </a:r>
          </a:p>
        </p:txBody>
      </p:sp>
      <p:sp>
        <p:nvSpPr>
          <p:cNvPr id="15372" name="14 Rectángulo"/>
          <p:cNvSpPr>
            <a:spLocks noChangeArrowheads="1"/>
          </p:cNvSpPr>
          <p:nvPr/>
        </p:nvSpPr>
        <p:spPr bwMode="auto">
          <a:xfrm>
            <a:off x="214313" y="5643563"/>
            <a:ext cx="250031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presentan envasadas en cajas de 450g (1/2 docena) 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ALIM-DUL-01</a:t>
            </a:r>
          </a:p>
        </p:txBody>
      </p:sp>
      <p:sp>
        <p:nvSpPr>
          <p:cNvPr id="15373" name="17 Rectángulo"/>
          <p:cNvSpPr>
            <a:spLocks noChangeArrowheads="1"/>
          </p:cNvSpPr>
          <p:nvPr/>
        </p:nvSpPr>
        <p:spPr bwMode="auto">
          <a:xfrm>
            <a:off x="3214688" y="3714750"/>
            <a:ext cx="2665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MOSCOVITAS</a:t>
            </a:r>
            <a:endParaRPr lang="es-ES" sz="2400">
              <a:latin typeface="Broadway" pitchFamily="82" charset="0"/>
            </a:endParaRPr>
          </a:p>
        </p:txBody>
      </p:sp>
      <p:sp>
        <p:nvSpPr>
          <p:cNvPr id="15374" name="18 Rectángulo"/>
          <p:cNvSpPr>
            <a:spLocks noChangeArrowheads="1"/>
          </p:cNvSpPr>
          <p:nvPr/>
        </p:nvSpPr>
        <p:spPr bwMode="auto">
          <a:xfrm>
            <a:off x="3357563" y="4429125"/>
            <a:ext cx="2357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Galletas elaboradas con almendra, chocolate y azúcar</a:t>
            </a:r>
            <a:r>
              <a:rPr lang="es-ES">
                <a:latin typeface="Calibri" pitchFamily="34" charset="0"/>
              </a:rPr>
              <a:t>. </a:t>
            </a:r>
          </a:p>
        </p:txBody>
      </p:sp>
      <p:sp>
        <p:nvSpPr>
          <p:cNvPr id="15375" name="19 Rectángulo"/>
          <p:cNvSpPr>
            <a:spLocks noChangeArrowheads="1"/>
          </p:cNvSpPr>
          <p:nvPr/>
        </p:nvSpPr>
        <p:spPr bwMode="auto">
          <a:xfrm>
            <a:off x="3143250" y="5429250"/>
            <a:ext cx="2786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presentan envasadas en bolsas de 200g, que contienen 16 galletas</a:t>
            </a:r>
            <a:r>
              <a:rPr lang="es-ES" sz="1600">
                <a:latin typeface="Calibri" pitchFamily="34" charset="0"/>
              </a:rPr>
              <a:t>. </a:t>
            </a:r>
          </a:p>
          <a:p>
            <a:pPr algn="ctr"/>
            <a:r>
              <a:rPr lang="es-ES" sz="1200">
                <a:latin typeface="Calibri" pitchFamily="34" charset="0"/>
              </a:rPr>
              <a:t>Ref. ALIM-DUL-02</a:t>
            </a:r>
          </a:p>
        </p:txBody>
      </p:sp>
      <p:sp>
        <p:nvSpPr>
          <p:cNvPr id="15376" name="20 Rectángulo"/>
          <p:cNvSpPr>
            <a:spLocks noChangeArrowheads="1"/>
          </p:cNvSpPr>
          <p:nvPr/>
        </p:nvSpPr>
        <p:spPr bwMode="auto">
          <a:xfrm>
            <a:off x="3419475" y="6165850"/>
            <a:ext cx="22320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Precio: 5,20€</a:t>
            </a:r>
          </a:p>
        </p:txBody>
      </p:sp>
      <p:pic>
        <p:nvPicPr>
          <p:cNvPr id="15377" name="21 Imagen" descr="mosco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1214438"/>
            <a:ext cx="18224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22 Rectángulo"/>
          <p:cNvSpPr>
            <a:spLocks noChangeArrowheads="1"/>
          </p:cNvSpPr>
          <p:nvPr/>
        </p:nvSpPr>
        <p:spPr bwMode="auto">
          <a:xfrm>
            <a:off x="6143625" y="3500438"/>
            <a:ext cx="28416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800">
                <a:latin typeface="Broadway" pitchFamily="82" charset="0"/>
              </a:rPr>
              <a:t>CASADIELLAS</a:t>
            </a:r>
          </a:p>
          <a:p>
            <a:r>
              <a:rPr lang="es-ES" sz="2400">
                <a:latin typeface="Broadway" pitchFamily="82" charset="0"/>
              </a:rPr>
              <a:t>MONASTERIO</a:t>
            </a:r>
          </a:p>
        </p:txBody>
      </p:sp>
      <p:pic>
        <p:nvPicPr>
          <p:cNvPr id="15379" name="Picture 2" descr="Imagen relacionad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1357313"/>
            <a:ext cx="2532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0" name="24 Rectángulo"/>
          <p:cNvSpPr>
            <a:spLocks noChangeArrowheads="1"/>
          </p:cNvSpPr>
          <p:nvPr/>
        </p:nvSpPr>
        <p:spPr bwMode="auto">
          <a:xfrm>
            <a:off x="6215063" y="4357688"/>
            <a:ext cx="2643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Dulce típico asturiano elaborado con masa de harina de trigo relleno de nueces, azúcar y anís. </a:t>
            </a:r>
          </a:p>
        </p:txBody>
      </p:sp>
      <p:sp>
        <p:nvSpPr>
          <p:cNvPr id="15381" name="25 Rectángulo"/>
          <p:cNvSpPr>
            <a:spLocks noChangeArrowheads="1"/>
          </p:cNvSpPr>
          <p:nvPr/>
        </p:nvSpPr>
        <p:spPr bwMode="auto">
          <a:xfrm>
            <a:off x="6357938" y="5643563"/>
            <a:ext cx="2571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presentan en cajas de 6 unidades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ALIM-DUL-03</a:t>
            </a:r>
          </a:p>
        </p:txBody>
      </p:sp>
      <p:sp>
        <p:nvSpPr>
          <p:cNvPr id="15382" name="26 Rectángulo"/>
          <p:cNvSpPr>
            <a:spLocks noChangeArrowheads="1"/>
          </p:cNvSpPr>
          <p:nvPr/>
        </p:nvSpPr>
        <p:spPr bwMode="auto">
          <a:xfrm>
            <a:off x="6877050" y="6165850"/>
            <a:ext cx="161607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Calibri" pitchFamily="34" charset="0"/>
              </a:rPr>
              <a:t>Precio: 4€</a:t>
            </a:r>
          </a:p>
        </p:txBody>
      </p:sp>
      <p:sp>
        <p:nvSpPr>
          <p:cNvPr id="15383" name="23 Rectángulo"/>
          <p:cNvSpPr>
            <a:spLocks noChangeArrowheads="1"/>
          </p:cNvSpPr>
          <p:nvPr/>
        </p:nvSpPr>
        <p:spPr bwMode="auto">
          <a:xfrm>
            <a:off x="395288" y="6308725"/>
            <a:ext cx="208915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Precio: 7,50€</a:t>
            </a:r>
          </a:p>
        </p:txBody>
      </p:sp>
      <p:pic>
        <p:nvPicPr>
          <p:cNvPr id="15384" name="Imagen 2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42863"/>
            <a:ext cx="1809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2" descr="Resultado de imagen de fondo madera 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2 Rectángulo"/>
          <p:cNvSpPr>
            <a:spLocks noChangeArrowheads="1"/>
          </p:cNvSpPr>
          <p:nvPr/>
        </p:nvSpPr>
        <p:spPr bwMode="auto">
          <a:xfrm>
            <a:off x="0" y="0"/>
            <a:ext cx="3952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7200">
                <a:latin typeface="Broadway" pitchFamily="82" charset="0"/>
              </a:rPr>
              <a:t>DULCES</a:t>
            </a:r>
          </a:p>
        </p:txBody>
      </p:sp>
      <p:pic>
        <p:nvPicPr>
          <p:cNvPr id="16387" name="Picture 2" descr="Resultado de imagen de nueces con miel de asturi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285875"/>
            <a:ext cx="2357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4 Rectángulo"/>
          <p:cNvSpPr>
            <a:spLocks noChangeArrowheads="1"/>
          </p:cNvSpPr>
          <p:nvPr/>
        </p:nvSpPr>
        <p:spPr bwMode="auto">
          <a:xfrm>
            <a:off x="0" y="3714750"/>
            <a:ext cx="3357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Broadway" pitchFamily="82" charset="0"/>
              </a:rPr>
              <a:t>NUECES CON MIEL DE ASTURIAS</a:t>
            </a:r>
          </a:p>
        </p:txBody>
      </p:sp>
      <p:sp>
        <p:nvSpPr>
          <p:cNvPr id="16389" name="5 Rectángulo"/>
          <p:cNvSpPr>
            <a:spLocks noChangeArrowheads="1"/>
          </p:cNvSpPr>
          <p:nvPr/>
        </p:nvSpPr>
        <p:spPr bwMode="auto">
          <a:xfrm>
            <a:off x="214313" y="4643438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Lista para consumir, sola o acompañada de postres lácteos. </a:t>
            </a:r>
          </a:p>
        </p:txBody>
      </p:sp>
      <p:sp>
        <p:nvSpPr>
          <p:cNvPr id="16390" name="6 Rectángulo"/>
          <p:cNvSpPr>
            <a:spLocks noChangeArrowheads="1"/>
          </p:cNvSpPr>
          <p:nvPr/>
        </p:nvSpPr>
        <p:spPr bwMode="auto">
          <a:xfrm>
            <a:off x="428625" y="5500688"/>
            <a:ext cx="257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 al vacío en un tarro de 250g, estuchado en una caja de cartón. 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ALIM-DUL-04</a:t>
            </a:r>
          </a:p>
        </p:txBody>
      </p:sp>
      <p:sp>
        <p:nvSpPr>
          <p:cNvPr id="16391" name="7 Rectángulo"/>
          <p:cNvSpPr>
            <a:spLocks noChangeArrowheads="1"/>
          </p:cNvSpPr>
          <p:nvPr/>
        </p:nvSpPr>
        <p:spPr bwMode="auto">
          <a:xfrm>
            <a:off x="684213" y="6308725"/>
            <a:ext cx="2016125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Precio: 4,80€</a:t>
            </a:r>
          </a:p>
        </p:txBody>
      </p:sp>
      <p:sp>
        <p:nvSpPr>
          <p:cNvPr id="16392" name="8 Rectángulo"/>
          <p:cNvSpPr>
            <a:spLocks noChangeArrowheads="1"/>
          </p:cNvSpPr>
          <p:nvPr/>
        </p:nvSpPr>
        <p:spPr bwMode="auto">
          <a:xfrm>
            <a:off x="3286125" y="3714750"/>
            <a:ext cx="29289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Broadway" pitchFamily="82" charset="0"/>
              </a:rPr>
              <a:t>MIEL “SIDRAS MUÑIZ”</a:t>
            </a:r>
          </a:p>
        </p:txBody>
      </p:sp>
      <p:sp>
        <p:nvSpPr>
          <p:cNvPr id="16393" name="9 Rectángulo"/>
          <p:cNvSpPr>
            <a:spLocks noChangeArrowheads="1"/>
          </p:cNvSpPr>
          <p:nvPr/>
        </p:nvSpPr>
        <p:spPr bwMode="auto">
          <a:xfrm>
            <a:off x="3286125" y="4643438"/>
            <a:ext cx="27860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Elaborada con miel de roble y brezo</a:t>
            </a:r>
            <a:r>
              <a:rPr lang="es-ES">
                <a:latin typeface="Calibri" pitchFamily="34" charset="0"/>
              </a:rPr>
              <a:t>. </a:t>
            </a:r>
          </a:p>
        </p:txBody>
      </p:sp>
      <p:sp>
        <p:nvSpPr>
          <p:cNvPr id="16394" name="10 Rectángulo"/>
          <p:cNvSpPr>
            <a:spLocks noChangeArrowheads="1"/>
          </p:cNvSpPr>
          <p:nvPr/>
        </p:nvSpPr>
        <p:spPr bwMode="auto">
          <a:xfrm>
            <a:off x="3286125" y="5500688"/>
            <a:ext cx="30003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 al vacío, en un tarro de cristal de 1kg. 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ALIM-DUL-05</a:t>
            </a:r>
          </a:p>
        </p:txBody>
      </p:sp>
      <p:sp>
        <p:nvSpPr>
          <p:cNvPr id="16395" name="11 Rectángulo"/>
          <p:cNvSpPr>
            <a:spLocks noChangeArrowheads="1"/>
          </p:cNvSpPr>
          <p:nvPr/>
        </p:nvSpPr>
        <p:spPr bwMode="auto">
          <a:xfrm>
            <a:off x="3851275" y="6237288"/>
            <a:ext cx="1855788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Precio: 6€</a:t>
            </a:r>
          </a:p>
        </p:txBody>
      </p:sp>
      <p:pic>
        <p:nvPicPr>
          <p:cNvPr id="16396" name="Picture 4" descr="Resultado de imagen de avellanas con miel de asturia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1500188"/>
            <a:ext cx="2714625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7" name="13 Rectángulo"/>
          <p:cNvSpPr>
            <a:spLocks noChangeArrowheads="1"/>
          </p:cNvSpPr>
          <p:nvPr/>
        </p:nvSpPr>
        <p:spPr bwMode="auto">
          <a:xfrm>
            <a:off x="6215063" y="3429000"/>
            <a:ext cx="2571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Broadway" pitchFamily="82" charset="0"/>
              </a:rPr>
              <a:t>AVELLANAS CON MIEL DE ASTURIAS</a:t>
            </a:r>
          </a:p>
        </p:txBody>
      </p:sp>
      <p:sp>
        <p:nvSpPr>
          <p:cNvPr id="16398" name="14 Rectángulo"/>
          <p:cNvSpPr>
            <a:spLocks noChangeArrowheads="1"/>
          </p:cNvSpPr>
          <p:nvPr/>
        </p:nvSpPr>
        <p:spPr bwMode="auto">
          <a:xfrm>
            <a:off x="6143625" y="4643438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Lista para consumir, sola o acompañada de postres lácteos. </a:t>
            </a:r>
          </a:p>
        </p:txBody>
      </p:sp>
      <p:sp>
        <p:nvSpPr>
          <p:cNvPr id="16399" name="15 Rectángulo"/>
          <p:cNvSpPr>
            <a:spLocks noChangeArrowheads="1"/>
          </p:cNvSpPr>
          <p:nvPr/>
        </p:nvSpPr>
        <p:spPr bwMode="auto">
          <a:xfrm>
            <a:off x="6215063" y="5500688"/>
            <a:ext cx="292893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 al vacío en un tarro de 250g, estuchado en una caja de cartón. 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ALIM-DUL-06</a:t>
            </a:r>
          </a:p>
        </p:txBody>
      </p:sp>
      <p:sp>
        <p:nvSpPr>
          <p:cNvPr id="16400" name="16 Rectángulo"/>
          <p:cNvSpPr>
            <a:spLocks noChangeArrowheads="1"/>
          </p:cNvSpPr>
          <p:nvPr/>
        </p:nvSpPr>
        <p:spPr bwMode="auto">
          <a:xfrm>
            <a:off x="6732588" y="6237288"/>
            <a:ext cx="19288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4,80€</a:t>
            </a:r>
          </a:p>
        </p:txBody>
      </p:sp>
      <p:sp>
        <p:nvSpPr>
          <p:cNvPr id="16401" name="AutoShape 2" descr="https://mail.google.com/mail/u/0/?ui=2&amp;ik=e049bb1b9c&amp;view=fimg&amp;th=1622e949f8a40a6f&amp;attid=0.1&amp;disp=emb&amp;realattid=1711e4c5226ee5f7_0.1.1&amp;attbid=ANGjdJ-370n5pQsAjT8kvxTqIj7FWdZ-JURxYv6WGBL8nOzyEUDOcoSGRKRvjqkS2hMS-fkHTQwLH_BB3HRlUmYsoIP1pPobFxOpPM3pQr4ERyqoenzoXh2aEynR5CI&amp;sz=s0-l75-ft&amp;ats=1521200005958&amp;rm=1622e949f8a40a6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6402" name="AutoShape 4" descr="https://mail.google.com/mail/u/0/?ui=2&amp;ik=e049bb1b9c&amp;view=fimg&amp;th=1622e949f8a40a6f&amp;attid=0.1&amp;disp=emb&amp;realattid=1711e4c5226ee5f7_0.1.1&amp;attbid=ANGjdJ-370n5pQsAjT8kvxTqIj7FWdZ-JURxYv6WGBL8nOzyEUDOcoSGRKRvjqkS2hMS-fkHTQwLH_BB3HRlUmYsoIP1pPobFxOpPM3pQr4ERyqoenzoXh2aEynR5CI&amp;sz=s0-l75-ft&amp;ats=1521200005958&amp;rm=1622e949f8a40a6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sp>
        <p:nvSpPr>
          <p:cNvPr id="16403" name="AutoShape 6" descr="https://mail.google.com/mail/u/0/?ui=2&amp;ik=e049bb1b9c&amp;view=fimg&amp;th=1622e949f8a40a6f&amp;attid=0.1&amp;disp=emb&amp;realattid=1711e4c5226ee5f7_0.1.1&amp;attbid=ANGjdJ-370n5pQsAjT8kvxTqIj7FWdZ-JURxYv6WGBL8nOzyEUDOcoSGRKRvjqkS2hMS-fkHTQwLH_BB3HRlUmYsoIP1pPobFxOpPM3pQr4ERyqoenzoXh2aEynR5CI&amp;sz=s0-l75-ft&amp;ats=1521200005958&amp;rm=1622e949f8a40a6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pic>
        <p:nvPicPr>
          <p:cNvPr id="16404" name="20 Imagen" descr="miel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1357313"/>
            <a:ext cx="231298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Imagen 2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42863"/>
            <a:ext cx="1809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2" descr="Resultado de imagen de fondo madera 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2 Rectángulo"/>
          <p:cNvSpPr>
            <a:spLocks noChangeArrowheads="1"/>
          </p:cNvSpPr>
          <p:nvPr/>
        </p:nvSpPr>
        <p:spPr bwMode="auto">
          <a:xfrm>
            <a:off x="0" y="0"/>
            <a:ext cx="571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5400">
                <a:latin typeface="Broadway" pitchFamily="82" charset="0"/>
              </a:rPr>
              <a:t>MERMELADAS</a:t>
            </a:r>
          </a:p>
        </p:txBody>
      </p:sp>
      <p:sp>
        <p:nvSpPr>
          <p:cNvPr id="17411" name="3 Rectángulo"/>
          <p:cNvSpPr>
            <a:spLocks noChangeArrowheads="1"/>
          </p:cNvSpPr>
          <p:nvPr/>
        </p:nvSpPr>
        <p:spPr bwMode="auto">
          <a:xfrm>
            <a:off x="2286000" y="2690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alibri" pitchFamily="34" charset="0"/>
            </a:endParaRPr>
          </a:p>
          <a:p>
            <a:endParaRPr lang="es-ES">
              <a:latin typeface="Calibri" pitchFamily="34" charset="0"/>
            </a:endParaRPr>
          </a:p>
        </p:txBody>
      </p:sp>
      <p:sp>
        <p:nvSpPr>
          <p:cNvPr id="17412" name="5 Rectángulo"/>
          <p:cNvSpPr>
            <a:spLocks noChangeArrowheads="1"/>
          </p:cNvSpPr>
          <p:nvPr/>
        </p:nvSpPr>
        <p:spPr bwMode="auto">
          <a:xfrm>
            <a:off x="285750" y="1143000"/>
            <a:ext cx="527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Broadway" pitchFamily="82" charset="0"/>
              </a:rPr>
              <a:t>MERMELADAS “VILLA MELBA”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17413" name="6 Rectángulo"/>
          <p:cNvSpPr>
            <a:spLocks noChangeArrowheads="1"/>
          </p:cNvSpPr>
          <p:nvPr/>
        </p:nvSpPr>
        <p:spPr bwMode="auto">
          <a:xfrm>
            <a:off x="3214688" y="1857375"/>
            <a:ext cx="2643187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Calibri" pitchFamily="34" charset="0"/>
              </a:rPr>
              <a:t>Variedades:</a:t>
            </a:r>
          </a:p>
          <a:p>
            <a:pPr>
              <a:lnSpc>
                <a:spcPct val="150000"/>
              </a:lnSpc>
            </a:pPr>
            <a:r>
              <a:rPr lang="es-ES" sz="2000" b="1">
                <a:latin typeface="Calibri" pitchFamily="34" charset="0"/>
              </a:rPr>
              <a:t>- Compota asturiana</a:t>
            </a:r>
          </a:p>
          <a:p>
            <a:r>
              <a:rPr lang="es-ES" sz="2000" b="1">
                <a:latin typeface="Calibri" pitchFamily="34" charset="0"/>
              </a:rPr>
              <a:t>- Manzana</a:t>
            </a:r>
          </a:p>
          <a:p>
            <a:r>
              <a:rPr lang="es-ES" sz="2000" b="1">
                <a:latin typeface="Calibri" pitchFamily="34" charset="0"/>
              </a:rPr>
              <a:t>- Manzana con frutos     del bosque</a:t>
            </a:r>
          </a:p>
          <a:p>
            <a:r>
              <a:rPr lang="es-ES" sz="2000" b="1">
                <a:latin typeface="Calibri" pitchFamily="34" charset="0"/>
              </a:rPr>
              <a:t>- Kiwi</a:t>
            </a:r>
          </a:p>
          <a:p>
            <a:r>
              <a:rPr lang="es-ES" sz="2000" b="1">
                <a:latin typeface="Calibri" pitchFamily="34" charset="0"/>
              </a:rPr>
              <a:t>- Arándanos</a:t>
            </a:r>
          </a:p>
          <a:p>
            <a:r>
              <a:rPr lang="es-ES" sz="2000" b="1">
                <a:latin typeface="Calibri" pitchFamily="34" charset="0"/>
              </a:rPr>
              <a:t>- Kiwi y plátano</a:t>
            </a:r>
          </a:p>
          <a:p>
            <a:r>
              <a:rPr lang="es-ES" sz="2000" b="1">
                <a:latin typeface="Calibri" pitchFamily="34" charset="0"/>
              </a:rPr>
              <a:t>- Frutos rojos </a:t>
            </a:r>
          </a:p>
          <a:p>
            <a:r>
              <a:rPr lang="es-ES" sz="2000" b="1">
                <a:latin typeface="Calibri" pitchFamily="34" charset="0"/>
              </a:rPr>
              <a:t>- Frambuesa</a:t>
            </a:r>
          </a:p>
          <a:p>
            <a:r>
              <a:rPr lang="es-ES" sz="2000" b="1">
                <a:latin typeface="Calibri" pitchFamily="34" charset="0"/>
              </a:rPr>
              <a:t>- Chocolate y fresas</a:t>
            </a:r>
          </a:p>
          <a:p>
            <a:r>
              <a:rPr lang="es-ES" sz="2000" b="1">
                <a:latin typeface="Calibri" pitchFamily="34" charset="0"/>
              </a:rPr>
              <a:t>- Chocolate y naranja</a:t>
            </a:r>
          </a:p>
          <a:p>
            <a:r>
              <a:rPr lang="es-ES" sz="2000" b="1">
                <a:latin typeface="Calibri" pitchFamily="34" charset="0"/>
              </a:rPr>
              <a:t>- Gelatina de sidra</a:t>
            </a:r>
            <a:endParaRPr lang="es-ES" b="1">
              <a:latin typeface="Calibri" pitchFamily="34" charset="0"/>
            </a:endParaRPr>
          </a:p>
        </p:txBody>
      </p:sp>
      <p:sp>
        <p:nvSpPr>
          <p:cNvPr id="17414" name="AutoShape 2" descr="Resultado de imagen de mermeladas villa mel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pic>
        <p:nvPicPr>
          <p:cNvPr id="17415" name="Picture 4" descr="Resultado de imagen de mermeladas villa melb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2700" y="1373188"/>
            <a:ext cx="2187575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10 Rectángulo"/>
          <p:cNvSpPr>
            <a:spLocks noChangeArrowheads="1"/>
          </p:cNvSpPr>
          <p:nvPr/>
        </p:nvSpPr>
        <p:spPr bwMode="auto">
          <a:xfrm>
            <a:off x="357188" y="5000625"/>
            <a:ext cx="26431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Calibri" pitchFamily="34" charset="0"/>
              </a:rPr>
              <a:t>Se presenta cerrada al vacío en tarro de cristal 275g </a:t>
            </a:r>
          </a:p>
          <a:p>
            <a:pPr algn="ctr"/>
            <a:r>
              <a:rPr lang="es-ES" sz="1600" b="1">
                <a:latin typeface="Calibri" pitchFamily="34" charset="0"/>
              </a:rPr>
              <a:t>Ref. ALIM-MER- 07 a 17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17417" name="11 Rectángulo"/>
          <p:cNvSpPr>
            <a:spLocks noChangeArrowheads="1"/>
          </p:cNvSpPr>
          <p:nvPr/>
        </p:nvSpPr>
        <p:spPr bwMode="auto">
          <a:xfrm>
            <a:off x="900113" y="5876925"/>
            <a:ext cx="1573212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latin typeface="Calibri" pitchFamily="34" charset="0"/>
              </a:rPr>
              <a:t>Precio: 1,65€</a:t>
            </a:r>
          </a:p>
        </p:txBody>
      </p:sp>
      <p:pic>
        <p:nvPicPr>
          <p:cNvPr id="17418" name="Imagen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6100" y="1905000"/>
            <a:ext cx="235108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Imagen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42863"/>
            <a:ext cx="1809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2" descr="Resultado de imagen de fondo madera 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2 Rectángulo"/>
          <p:cNvSpPr>
            <a:spLocks noChangeArrowheads="1"/>
          </p:cNvSpPr>
          <p:nvPr/>
        </p:nvSpPr>
        <p:spPr bwMode="auto">
          <a:xfrm>
            <a:off x="0" y="0"/>
            <a:ext cx="50276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>
                <a:latin typeface="Broadway" pitchFamily="82" charset="0"/>
              </a:rPr>
              <a:t>EMBUTIDOS</a:t>
            </a:r>
            <a:endParaRPr lang="es-ES" sz="5400">
              <a:latin typeface="Broadway" pitchFamily="82" charset="0"/>
            </a:endParaRPr>
          </a:p>
        </p:txBody>
      </p:sp>
      <p:sp>
        <p:nvSpPr>
          <p:cNvPr id="18435" name="3 Rectángulo"/>
          <p:cNvSpPr>
            <a:spLocks noChangeArrowheads="1"/>
          </p:cNvSpPr>
          <p:nvPr/>
        </p:nvSpPr>
        <p:spPr bwMode="auto">
          <a:xfrm>
            <a:off x="214313" y="1357313"/>
            <a:ext cx="3071812" cy="123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Broadway" pitchFamily="82" charset="0"/>
              </a:rPr>
              <a:t>CHORIZO DE CIERVO</a:t>
            </a:r>
          </a:p>
          <a:p>
            <a:endParaRPr lang="es-ES">
              <a:latin typeface="Broadway" pitchFamily="82" charset="0"/>
            </a:endParaRPr>
          </a:p>
        </p:txBody>
      </p:sp>
      <p:pic>
        <p:nvPicPr>
          <p:cNvPr id="18436" name="Picture 2" descr="Resultado de imagen de CHORIZO DE CIERVO CRIVEN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286000"/>
            <a:ext cx="2357438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5 Rectángulo"/>
          <p:cNvSpPr>
            <a:spLocks noChangeArrowheads="1"/>
          </p:cNvSpPr>
          <p:nvPr/>
        </p:nvSpPr>
        <p:spPr bwMode="auto">
          <a:xfrm>
            <a:off x="214313" y="4714875"/>
            <a:ext cx="3000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Elaborado con carne de ciervo y con carne y panceta de cerdo. </a:t>
            </a:r>
            <a:endParaRPr lang="es-ES">
              <a:latin typeface="Calibri" pitchFamily="34" charset="0"/>
            </a:endParaRPr>
          </a:p>
        </p:txBody>
      </p:sp>
      <p:sp>
        <p:nvSpPr>
          <p:cNvPr id="18438" name="6 Rectángulo"/>
          <p:cNvSpPr>
            <a:spLocks noChangeArrowheads="1"/>
          </p:cNvSpPr>
          <p:nvPr/>
        </p:nvSpPr>
        <p:spPr bwMode="auto">
          <a:xfrm>
            <a:off x="142875" y="5643563"/>
            <a:ext cx="30003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 envasado al vacío en piezas de 300g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ALIM-EMB-18</a:t>
            </a:r>
          </a:p>
        </p:txBody>
      </p:sp>
      <p:sp>
        <p:nvSpPr>
          <p:cNvPr id="18439" name="7 Rectángulo"/>
          <p:cNvSpPr>
            <a:spLocks noChangeArrowheads="1"/>
          </p:cNvSpPr>
          <p:nvPr/>
        </p:nvSpPr>
        <p:spPr bwMode="auto">
          <a:xfrm>
            <a:off x="827088" y="6308725"/>
            <a:ext cx="1728787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4€</a:t>
            </a:r>
          </a:p>
        </p:txBody>
      </p:sp>
      <p:sp>
        <p:nvSpPr>
          <p:cNvPr id="18440" name="8 Rectángulo"/>
          <p:cNvSpPr>
            <a:spLocks noChangeArrowheads="1"/>
          </p:cNvSpPr>
          <p:nvPr/>
        </p:nvSpPr>
        <p:spPr bwMode="auto">
          <a:xfrm>
            <a:off x="2643188" y="1357313"/>
            <a:ext cx="39385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Broadway" pitchFamily="82" charset="0"/>
              </a:rPr>
              <a:t>CHORIZO DE JABALÍ</a:t>
            </a:r>
          </a:p>
        </p:txBody>
      </p:sp>
      <p:pic>
        <p:nvPicPr>
          <p:cNvPr id="18441" name="Picture 4" descr="Resultado de imagen de CHORIZO DE JABALI CRIVENC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25" y="2286000"/>
            <a:ext cx="2714625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2" name="10 Rectángulo"/>
          <p:cNvSpPr>
            <a:spLocks noChangeArrowheads="1"/>
          </p:cNvSpPr>
          <p:nvPr/>
        </p:nvSpPr>
        <p:spPr bwMode="auto">
          <a:xfrm>
            <a:off x="3071813" y="4500563"/>
            <a:ext cx="3214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Elaborado con carne de jabalí asturiano,  panceta ibérica, magro de cerdo, sal, ajo, perejil, especias y pimentón</a:t>
            </a:r>
            <a:endParaRPr lang="es-ES">
              <a:latin typeface="Calibri" pitchFamily="34" charset="0"/>
            </a:endParaRPr>
          </a:p>
        </p:txBody>
      </p:sp>
      <p:sp>
        <p:nvSpPr>
          <p:cNvPr id="18443" name="11 Rectángulo"/>
          <p:cNvSpPr>
            <a:spLocks noChangeArrowheads="1"/>
          </p:cNvSpPr>
          <p:nvPr/>
        </p:nvSpPr>
        <p:spPr bwMode="auto">
          <a:xfrm>
            <a:off x="3500438" y="5643563"/>
            <a:ext cx="26431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 envasado al vacío en piezas de 300g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ALIM-EMB-19</a:t>
            </a:r>
          </a:p>
        </p:txBody>
      </p:sp>
      <p:sp>
        <p:nvSpPr>
          <p:cNvPr id="18444" name="12 Rectángulo"/>
          <p:cNvSpPr>
            <a:spLocks noChangeArrowheads="1"/>
          </p:cNvSpPr>
          <p:nvPr/>
        </p:nvSpPr>
        <p:spPr bwMode="auto">
          <a:xfrm>
            <a:off x="3851275" y="6381750"/>
            <a:ext cx="194468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4€</a:t>
            </a:r>
          </a:p>
        </p:txBody>
      </p:sp>
      <p:sp>
        <p:nvSpPr>
          <p:cNvPr id="18445" name="13 Rectángulo"/>
          <p:cNvSpPr>
            <a:spLocks noChangeArrowheads="1"/>
          </p:cNvSpPr>
          <p:nvPr/>
        </p:nvSpPr>
        <p:spPr bwMode="auto">
          <a:xfrm>
            <a:off x="6072188" y="714375"/>
            <a:ext cx="32337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Broadway" pitchFamily="82" charset="0"/>
              </a:rPr>
              <a:t>CHORIZO DE SABADIEGO</a:t>
            </a:r>
          </a:p>
        </p:txBody>
      </p:sp>
      <p:pic>
        <p:nvPicPr>
          <p:cNvPr id="18446" name="Picture 6" descr="Resultado de imagen de CHORIZO DE SABADIEGO CRIVENCA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1785938"/>
            <a:ext cx="2357437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7" name="15 Rectángulo"/>
          <p:cNvSpPr>
            <a:spLocks noChangeArrowheads="1"/>
          </p:cNvSpPr>
          <p:nvPr/>
        </p:nvSpPr>
        <p:spPr bwMode="auto">
          <a:xfrm>
            <a:off x="6215063" y="4214813"/>
            <a:ext cx="2928937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De aspecto y sabor similar a una morcilla. Ideal para consumir a la plancha, cocido, a la parilla o añadido a guisos. </a:t>
            </a:r>
          </a:p>
        </p:txBody>
      </p:sp>
      <p:sp>
        <p:nvSpPr>
          <p:cNvPr id="18448" name="16 Rectángulo"/>
          <p:cNvSpPr>
            <a:spLocks noChangeArrowheads="1"/>
          </p:cNvSpPr>
          <p:nvPr/>
        </p:nvSpPr>
        <p:spPr bwMode="auto">
          <a:xfrm>
            <a:off x="6357938" y="5572125"/>
            <a:ext cx="2786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 envasado al vacío en pack de dos unidades (175g en total)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ALIM-EMB-20</a:t>
            </a:r>
          </a:p>
          <a:p>
            <a:pPr algn="ctr"/>
            <a:endParaRPr lang="es-ES" sz="1200" b="1">
              <a:latin typeface="Calibri" pitchFamily="34" charset="0"/>
            </a:endParaRPr>
          </a:p>
        </p:txBody>
      </p:sp>
      <p:sp>
        <p:nvSpPr>
          <p:cNvPr id="18449" name="17 Rectángulo"/>
          <p:cNvSpPr>
            <a:spLocks noChangeArrowheads="1"/>
          </p:cNvSpPr>
          <p:nvPr/>
        </p:nvSpPr>
        <p:spPr bwMode="auto">
          <a:xfrm>
            <a:off x="6877050" y="6308725"/>
            <a:ext cx="18018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1,75€</a:t>
            </a:r>
          </a:p>
        </p:txBody>
      </p:sp>
      <p:pic>
        <p:nvPicPr>
          <p:cNvPr id="18450" name="Imagen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72450" y="42863"/>
            <a:ext cx="12334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2" descr="Resultado de imagen de fondo madera 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2 Rectángulo"/>
          <p:cNvSpPr>
            <a:spLocks noChangeArrowheads="1"/>
          </p:cNvSpPr>
          <p:nvPr/>
        </p:nvSpPr>
        <p:spPr bwMode="auto">
          <a:xfrm>
            <a:off x="0" y="0"/>
            <a:ext cx="3365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>
                <a:latin typeface="Broadway" pitchFamily="82" charset="0"/>
              </a:rPr>
              <a:t>QUESOS</a:t>
            </a:r>
            <a:endParaRPr lang="es-ES" sz="5400">
              <a:latin typeface="Broadway" pitchFamily="82" charset="0"/>
            </a:endParaRPr>
          </a:p>
        </p:txBody>
      </p:sp>
      <p:sp>
        <p:nvSpPr>
          <p:cNvPr id="19459" name="4 Rectángulo"/>
          <p:cNvSpPr>
            <a:spLocks noChangeArrowheads="1"/>
          </p:cNvSpPr>
          <p:nvPr/>
        </p:nvSpPr>
        <p:spPr bwMode="auto">
          <a:xfrm>
            <a:off x="142875" y="1000125"/>
            <a:ext cx="40719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latin typeface="Broadway" pitchFamily="82" charset="0"/>
              </a:rPr>
              <a:t>QUESO DE VACA </a:t>
            </a:r>
          </a:p>
          <a:p>
            <a:r>
              <a:rPr lang="es-ES" sz="2000">
                <a:latin typeface="Broadway" pitchFamily="82" charset="0"/>
              </a:rPr>
              <a:t>PEÑAMELLERA CUAYAU </a:t>
            </a:r>
            <a:endParaRPr lang="es-ES" sz="2000">
              <a:latin typeface="Calibri" pitchFamily="34" charset="0"/>
            </a:endParaRPr>
          </a:p>
        </p:txBody>
      </p:sp>
      <p:pic>
        <p:nvPicPr>
          <p:cNvPr id="19460" name="Picture 2" descr="Resultado de imagen de QUESO DE VACA CUAY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785938"/>
            <a:ext cx="20716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6 Rectángulo"/>
          <p:cNvSpPr>
            <a:spLocks noChangeArrowheads="1"/>
          </p:cNvSpPr>
          <p:nvPr/>
        </p:nvSpPr>
        <p:spPr bwMode="auto">
          <a:xfrm>
            <a:off x="2000250" y="1785938"/>
            <a:ext cx="314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Queso sabroso, terso y mantecoso elaborado con leche de vaca del Oriente asturiano. </a:t>
            </a:r>
            <a:endParaRPr lang="es-ES">
              <a:latin typeface="Calibri" pitchFamily="34" charset="0"/>
            </a:endParaRPr>
          </a:p>
        </p:txBody>
      </p:sp>
      <p:sp>
        <p:nvSpPr>
          <p:cNvPr id="19462" name="7 Rectángulo"/>
          <p:cNvSpPr>
            <a:spLocks noChangeArrowheads="1"/>
          </p:cNvSpPr>
          <p:nvPr/>
        </p:nvSpPr>
        <p:spPr bwMode="auto">
          <a:xfrm>
            <a:off x="2357438" y="2928938"/>
            <a:ext cx="2287587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 envasado al vacío en piezas de 300g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ALIM-Q-21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9463" name="8 Rectángulo"/>
          <p:cNvSpPr>
            <a:spLocks noChangeArrowheads="1"/>
          </p:cNvSpPr>
          <p:nvPr/>
        </p:nvSpPr>
        <p:spPr bwMode="auto">
          <a:xfrm>
            <a:off x="2627313" y="3644900"/>
            <a:ext cx="16224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4,20€</a:t>
            </a:r>
          </a:p>
        </p:txBody>
      </p:sp>
      <p:sp>
        <p:nvSpPr>
          <p:cNvPr id="19464" name="9 Rectángulo"/>
          <p:cNvSpPr>
            <a:spLocks noChangeArrowheads="1"/>
          </p:cNvSpPr>
          <p:nvPr/>
        </p:nvSpPr>
        <p:spPr bwMode="auto">
          <a:xfrm>
            <a:off x="5143500" y="1000125"/>
            <a:ext cx="3857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000">
                <a:latin typeface="Broadway" pitchFamily="82" charset="0"/>
              </a:rPr>
              <a:t>QUESO DE LECHE CRUDA DE VACA “LA XERRA” CURADO</a:t>
            </a:r>
            <a:endParaRPr lang="es-ES" sz="2000">
              <a:latin typeface="Calibri" pitchFamily="34" charset="0"/>
            </a:endParaRPr>
          </a:p>
        </p:txBody>
      </p:sp>
      <p:pic>
        <p:nvPicPr>
          <p:cNvPr id="19465" name="Picture 4" descr="Resultado de imagen de QUESO DE LECHE CRUDA DE LA VACA LA “LA XERRA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1431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11 Rectángulo"/>
          <p:cNvSpPr>
            <a:spLocks noChangeArrowheads="1"/>
          </p:cNvSpPr>
          <p:nvPr/>
        </p:nvSpPr>
        <p:spPr bwMode="auto">
          <a:xfrm>
            <a:off x="6929438" y="1928813"/>
            <a:ext cx="2214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Queso madurado graso hecho con leche cruda de vaca y aromas marcados. </a:t>
            </a:r>
            <a:endParaRPr lang="es-ES">
              <a:latin typeface="Calibri" pitchFamily="34" charset="0"/>
            </a:endParaRPr>
          </a:p>
        </p:txBody>
      </p:sp>
      <p:sp>
        <p:nvSpPr>
          <p:cNvPr id="19467" name="12 Rectángulo"/>
          <p:cNvSpPr>
            <a:spLocks noChangeArrowheads="1"/>
          </p:cNvSpPr>
          <p:nvPr/>
        </p:nvSpPr>
        <p:spPr bwMode="auto">
          <a:xfrm>
            <a:off x="6929438" y="3143250"/>
            <a:ext cx="22145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 envasado al vacío en piezas de 400g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ALIM-Q-22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9468" name="13 Rectángulo"/>
          <p:cNvSpPr>
            <a:spLocks noChangeArrowheads="1"/>
          </p:cNvSpPr>
          <p:nvPr/>
        </p:nvSpPr>
        <p:spPr bwMode="auto">
          <a:xfrm>
            <a:off x="7308850" y="3860800"/>
            <a:ext cx="165576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6,80€</a:t>
            </a:r>
          </a:p>
        </p:txBody>
      </p:sp>
      <p:sp>
        <p:nvSpPr>
          <p:cNvPr id="19469" name="14 Rectángulo"/>
          <p:cNvSpPr>
            <a:spLocks noChangeArrowheads="1"/>
          </p:cNvSpPr>
          <p:nvPr/>
        </p:nvSpPr>
        <p:spPr bwMode="auto">
          <a:xfrm>
            <a:off x="2071688" y="4000500"/>
            <a:ext cx="3000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Broadway" pitchFamily="82" charset="0"/>
              </a:rPr>
              <a:t>QUESO DE CABRA “LA COLLADA”</a:t>
            </a:r>
            <a:endParaRPr lang="es-ES" sz="2400">
              <a:latin typeface="Calibri" pitchFamily="34" charset="0"/>
            </a:endParaRPr>
          </a:p>
        </p:txBody>
      </p:sp>
      <p:sp>
        <p:nvSpPr>
          <p:cNvPr id="19470" name="16 Rectángulo"/>
          <p:cNvSpPr>
            <a:spLocks noChangeArrowheads="1"/>
          </p:cNvSpPr>
          <p:nvPr/>
        </p:nvSpPr>
        <p:spPr bwMode="auto">
          <a:xfrm>
            <a:off x="4143375" y="4714875"/>
            <a:ext cx="2786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Queso de leche de cabra, de curación media.  Fabricado artesanalmente en el Oriente de Asturias. </a:t>
            </a:r>
            <a:endParaRPr lang="es-ES">
              <a:latin typeface="Calibri" pitchFamily="34" charset="0"/>
            </a:endParaRPr>
          </a:p>
        </p:txBody>
      </p:sp>
      <p:pic>
        <p:nvPicPr>
          <p:cNvPr id="19471" name="Picture 8" descr="Resultado de imagen de QUESO DE CABRA “LA COLLADA”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485775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18 Rectángulo"/>
          <p:cNvSpPr>
            <a:spLocks noChangeArrowheads="1"/>
          </p:cNvSpPr>
          <p:nvPr/>
        </p:nvSpPr>
        <p:spPr bwMode="auto">
          <a:xfrm>
            <a:off x="4356100" y="5805488"/>
            <a:ext cx="235743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>
                <a:latin typeface="Calibri" pitchFamily="34" charset="0"/>
              </a:rPr>
              <a:t>Se presenta envasado al vacío en piezas de 450g</a:t>
            </a:r>
          </a:p>
          <a:p>
            <a:pPr algn="ctr"/>
            <a:r>
              <a:rPr lang="es-ES" sz="1200" b="1">
                <a:latin typeface="Calibri" pitchFamily="34" charset="0"/>
              </a:rPr>
              <a:t>Ref. ALIM-Q-23</a:t>
            </a:r>
            <a:endParaRPr lang="es-ES" sz="1200">
              <a:latin typeface="Calibri" pitchFamily="34" charset="0"/>
            </a:endParaRPr>
          </a:p>
        </p:txBody>
      </p:sp>
      <p:sp>
        <p:nvSpPr>
          <p:cNvPr id="19473" name="19 Rectángulo"/>
          <p:cNvSpPr>
            <a:spLocks noChangeArrowheads="1"/>
          </p:cNvSpPr>
          <p:nvPr/>
        </p:nvSpPr>
        <p:spPr bwMode="auto">
          <a:xfrm>
            <a:off x="4787900" y="6453188"/>
            <a:ext cx="1728788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latin typeface="Calibri" pitchFamily="34" charset="0"/>
              </a:rPr>
              <a:t>Precio: 7,10€</a:t>
            </a:r>
          </a:p>
        </p:txBody>
      </p:sp>
      <p:pic>
        <p:nvPicPr>
          <p:cNvPr id="17418" name="Picture 10" descr="Resultado de imagen de pegatina gluten free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10687">
            <a:off x="112024" y="1755074"/>
            <a:ext cx="716569" cy="716569"/>
          </a:xfrm>
          <a:prstGeom prst="ellipse">
            <a:avLst/>
          </a:prstGeom>
          <a:noFill/>
        </p:spPr>
      </p:pic>
      <p:pic>
        <p:nvPicPr>
          <p:cNvPr id="22" name="Picture 10" descr="Resultado de imagen de pegatina gluten free 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10687">
            <a:off x="1969381" y="4826908"/>
            <a:ext cx="716569" cy="716569"/>
          </a:xfrm>
          <a:prstGeom prst="ellipse">
            <a:avLst/>
          </a:prstGeom>
          <a:noFill/>
        </p:spPr>
      </p:pic>
      <p:pic>
        <p:nvPicPr>
          <p:cNvPr id="19476" name="Imagen 2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12088" y="42863"/>
            <a:ext cx="159385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2" descr="Resultado de imagen de fondo madera 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2 Rectángulo"/>
          <p:cNvSpPr>
            <a:spLocks noChangeArrowheads="1"/>
          </p:cNvSpPr>
          <p:nvPr/>
        </p:nvSpPr>
        <p:spPr bwMode="auto">
          <a:xfrm>
            <a:off x="0" y="0"/>
            <a:ext cx="3365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6000">
                <a:latin typeface="Broadway" pitchFamily="82" charset="0"/>
              </a:rPr>
              <a:t>QUESOS</a:t>
            </a:r>
            <a:endParaRPr lang="es-ES" sz="6000">
              <a:latin typeface="Calibri" pitchFamily="34" charset="0"/>
            </a:endParaRPr>
          </a:p>
        </p:txBody>
      </p:sp>
      <p:sp>
        <p:nvSpPr>
          <p:cNvPr id="20483" name="3 Rectángulo"/>
          <p:cNvSpPr>
            <a:spLocks noChangeArrowheads="1"/>
          </p:cNvSpPr>
          <p:nvPr/>
        </p:nvSpPr>
        <p:spPr bwMode="auto">
          <a:xfrm>
            <a:off x="142875" y="1071563"/>
            <a:ext cx="4381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Broadway" pitchFamily="82" charset="0"/>
              </a:rPr>
              <a:t>QUESO PURO DE CABRA “TARAMUNDI”</a:t>
            </a:r>
            <a:endParaRPr lang="es-ES" sz="2400">
              <a:latin typeface="Calibri" pitchFamily="34" charset="0"/>
            </a:endParaRPr>
          </a:p>
        </p:txBody>
      </p:sp>
      <p:pic>
        <p:nvPicPr>
          <p:cNvPr id="20484" name="Picture 2" descr="Resultado de imagen de QUESO PURO DE CABRA “TARAMUNDI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928813"/>
            <a:ext cx="29289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5 Rectángulo"/>
          <p:cNvSpPr>
            <a:spLocks noChangeArrowheads="1"/>
          </p:cNvSpPr>
          <p:nvPr/>
        </p:nvSpPr>
        <p:spPr bwMode="auto">
          <a:xfrm>
            <a:off x="357188" y="4214813"/>
            <a:ext cx="33575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Queso sabroso, terso y mantecoso elaborado con leche de vaca del Oriente asturiano. </a:t>
            </a:r>
            <a:endParaRPr lang="es-ES">
              <a:latin typeface="Calibri" pitchFamily="34" charset="0"/>
            </a:endParaRPr>
          </a:p>
        </p:txBody>
      </p:sp>
      <p:sp>
        <p:nvSpPr>
          <p:cNvPr id="20486" name="6 Rectángulo"/>
          <p:cNvSpPr>
            <a:spLocks noChangeArrowheads="1"/>
          </p:cNvSpPr>
          <p:nvPr/>
        </p:nvSpPr>
        <p:spPr bwMode="auto">
          <a:xfrm>
            <a:off x="-285750" y="5143500"/>
            <a:ext cx="4572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Calibri" pitchFamily="34" charset="0"/>
              </a:rPr>
              <a:t>Se presenta envasado al vacío en piezas de 500g</a:t>
            </a:r>
          </a:p>
          <a:p>
            <a:pPr algn="ctr"/>
            <a:r>
              <a:rPr lang="es-ES" sz="1400" b="1">
                <a:latin typeface="Calibri" pitchFamily="34" charset="0"/>
              </a:rPr>
              <a:t>Ref. ALIM-Q-24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20487" name="7 Rectángulo"/>
          <p:cNvSpPr>
            <a:spLocks noChangeArrowheads="1"/>
          </p:cNvSpPr>
          <p:nvPr/>
        </p:nvSpPr>
        <p:spPr bwMode="auto">
          <a:xfrm>
            <a:off x="1285875" y="5715000"/>
            <a:ext cx="1535113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7,45€</a:t>
            </a:r>
          </a:p>
        </p:txBody>
      </p:sp>
      <p:sp>
        <p:nvSpPr>
          <p:cNvPr id="20488" name="8 Rectángulo"/>
          <p:cNvSpPr>
            <a:spLocks noChangeArrowheads="1"/>
          </p:cNvSpPr>
          <p:nvPr/>
        </p:nvSpPr>
        <p:spPr bwMode="auto">
          <a:xfrm>
            <a:off x="4572000" y="1071563"/>
            <a:ext cx="4572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Broadway" pitchFamily="82" charset="0"/>
              </a:rPr>
              <a:t>QUESO DE TRES LECHES “TIERRA DE TINEO” </a:t>
            </a:r>
            <a:endParaRPr lang="es-ES" sz="2400">
              <a:latin typeface="Calibri" pitchFamily="34" charset="0"/>
            </a:endParaRPr>
          </a:p>
        </p:txBody>
      </p:sp>
      <p:pic>
        <p:nvPicPr>
          <p:cNvPr id="20489" name="Picture 2" descr="Resultado de imagen de QUESO DE TRES LECHES CRIVENC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1857375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10 Rectángulo"/>
          <p:cNvSpPr>
            <a:spLocks noChangeArrowheads="1"/>
          </p:cNvSpPr>
          <p:nvPr/>
        </p:nvSpPr>
        <p:spPr bwMode="auto">
          <a:xfrm>
            <a:off x="4786313" y="4857750"/>
            <a:ext cx="3643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Queso elaborado con leche de cabra, vaca y oveja de masa compacta y sabor suave. </a:t>
            </a:r>
            <a:endParaRPr lang="es-ES">
              <a:latin typeface="Calibri" pitchFamily="34" charset="0"/>
            </a:endParaRPr>
          </a:p>
        </p:txBody>
      </p:sp>
      <p:sp>
        <p:nvSpPr>
          <p:cNvPr id="20491" name="11 Rectángulo"/>
          <p:cNvSpPr>
            <a:spLocks noChangeArrowheads="1"/>
          </p:cNvSpPr>
          <p:nvPr/>
        </p:nvSpPr>
        <p:spPr bwMode="auto">
          <a:xfrm>
            <a:off x="4929188" y="5786438"/>
            <a:ext cx="37861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b="1">
                <a:latin typeface="Calibri" pitchFamily="34" charset="0"/>
              </a:rPr>
              <a:t>Se presenta envasado al vacío en piezas de 400g</a:t>
            </a:r>
          </a:p>
          <a:p>
            <a:pPr algn="ctr"/>
            <a:r>
              <a:rPr lang="es-ES" sz="1400" b="1">
                <a:latin typeface="Calibri" pitchFamily="34" charset="0"/>
              </a:rPr>
              <a:t>Ref. ALIM-Q-25</a:t>
            </a:r>
            <a:endParaRPr lang="es-ES" sz="1400">
              <a:latin typeface="Calibri" pitchFamily="34" charset="0"/>
            </a:endParaRPr>
          </a:p>
        </p:txBody>
      </p:sp>
      <p:sp>
        <p:nvSpPr>
          <p:cNvPr id="20492" name="12 Rectángulo"/>
          <p:cNvSpPr>
            <a:spLocks noChangeArrowheads="1"/>
          </p:cNvSpPr>
          <p:nvPr/>
        </p:nvSpPr>
        <p:spPr bwMode="auto">
          <a:xfrm>
            <a:off x="5867400" y="6308725"/>
            <a:ext cx="1874838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4,90€</a:t>
            </a:r>
          </a:p>
        </p:txBody>
      </p:sp>
      <p:pic>
        <p:nvPicPr>
          <p:cNvPr id="14" name="Picture 10" descr="Resultado de imagen de pegatina gluten free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10687">
            <a:off x="4883150" y="1844257"/>
            <a:ext cx="830087" cy="830087"/>
          </a:xfrm>
          <a:prstGeom prst="ellipse">
            <a:avLst/>
          </a:prstGeom>
          <a:noFill/>
        </p:spPr>
      </p:pic>
      <p:pic>
        <p:nvPicPr>
          <p:cNvPr id="15" name="Picture 10" descr="Resultado de imagen de pegatina gluten free 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210687">
            <a:off x="415490" y="1915696"/>
            <a:ext cx="830087" cy="830087"/>
          </a:xfrm>
          <a:prstGeom prst="ellipse">
            <a:avLst/>
          </a:prstGeom>
          <a:noFill/>
        </p:spPr>
      </p:pic>
      <p:pic>
        <p:nvPicPr>
          <p:cNvPr id="20495" name="Imagen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96188" y="42863"/>
            <a:ext cx="1809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2" descr="Resultado de imagen de fondo madera blan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2 Rectángulo"/>
          <p:cNvSpPr>
            <a:spLocks noChangeArrowheads="1"/>
          </p:cNvSpPr>
          <p:nvPr/>
        </p:nvSpPr>
        <p:spPr bwMode="auto">
          <a:xfrm>
            <a:off x="0" y="0"/>
            <a:ext cx="6719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400">
                <a:latin typeface="Broadway" pitchFamily="82" charset="0"/>
              </a:rPr>
              <a:t>PRODUCCIÓN PROPIA</a:t>
            </a:r>
            <a:endParaRPr lang="es-ES" sz="4400">
              <a:latin typeface="Calibri" pitchFamily="34" charset="0"/>
            </a:endParaRPr>
          </a:p>
        </p:txBody>
      </p:sp>
      <p:sp>
        <p:nvSpPr>
          <p:cNvPr id="21507" name="AutoShape 2" descr="https://mail.google.com/mail/u/0/?ui=2&amp;ik=e049bb1b9c&amp;view=fimg&amp;th=162431379c5114df&amp;attid=0.1&amp;disp=emb&amp;realattid=60e06c742d76bfda_0.1.1&amp;attbid=ANGjdJ9-_LxelIgyR6P23ZmIdjmFDGpbn7Xvuf7OFXcSvjlTg6ZYHDksR3d5vIwClv8NW2jSYruq4kUKx0Id-k7aEF6um6gFpmLZgBrvuycsJNDcXQpVGWmv45Fa-VE&amp;sz=s0-l75-ft&amp;ats=1521544376765&amp;rm=162431379c5114df&amp;zw&amp;atsh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_tradnl">
              <a:latin typeface="Calibri" pitchFamily="34" charset="0"/>
            </a:endParaRPr>
          </a:p>
        </p:txBody>
      </p:sp>
      <p:pic>
        <p:nvPicPr>
          <p:cNvPr id="21508" name="4 Imagen" descr="ECOCORCH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857375"/>
            <a:ext cx="37417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6 Rectángulo"/>
          <p:cNvSpPr>
            <a:spLocks noChangeArrowheads="1"/>
          </p:cNvSpPr>
          <p:nvPr/>
        </p:nvSpPr>
        <p:spPr bwMode="auto">
          <a:xfrm>
            <a:off x="900113" y="1341438"/>
            <a:ext cx="27352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Broadway" pitchFamily="82" charset="0"/>
              </a:rPr>
              <a:t>ECOCORCHO</a:t>
            </a:r>
            <a:endParaRPr lang="es-ES">
              <a:latin typeface="Calibri" pitchFamily="34" charset="0"/>
            </a:endParaRPr>
          </a:p>
        </p:txBody>
      </p:sp>
      <p:sp>
        <p:nvSpPr>
          <p:cNvPr id="21510" name="7 Rectángulo"/>
          <p:cNvSpPr>
            <a:spLocks noChangeArrowheads="1"/>
          </p:cNvSpPr>
          <p:nvPr/>
        </p:nvSpPr>
        <p:spPr bwMode="auto">
          <a:xfrm>
            <a:off x="500063" y="4929188"/>
            <a:ext cx="3857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Calibri" pitchFamily="34" charset="0"/>
              </a:rPr>
              <a:t>Imanes decorativos con un toque rural y minimalista. </a:t>
            </a:r>
          </a:p>
          <a:p>
            <a:pPr algn="ctr"/>
            <a:r>
              <a:rPr lang="es-ES" sz="1600" b="1">
                <a:latin typeface="Calibri" pitchFamily="34" charset="0"/>
              </a:rPr>
              <a:t>Ref. PP-26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21511" name="8 Rectángulo"/>
          <p:cNvSpPr>
            <a:spLocks noChangeArrowheads="1"/>
          </p:cNvSpPr>
          <p:nvPr/>
        </p:nvSpPr>
        <p:spPr bwMode="auto">
          <a:xfrm>
            <a:off x="1763713" y="5805488"/>
            <a:ext cx="159385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1€</a:t>
            </a:r>
          </a:p>
        </p:txBody>
      </p:sp>
      <p:pic>
        <p:nvPicPr>
          <p:cNvPr id="21512" name="Imagen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1857375"/>
            <a:ext cx="3929062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ángulo 5"/>
          <p:cNvSpPr>
            <a:spLocks noChangeArrowheads="1"/>
          </p:cNvSpPr>
          <p:nvPr/>
        </p:nvSpPr>
        <p:spPr bwMode="auto">
          <a:xfrm>
            <a:off x="5940425" y="1341438"/>
            <a:ext cx="18716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>
                <a:latin typeface="Broadway" pitchFamily="82" charset="0"/>
              </a:rPr>
              <a:t>TAZAS</a:t>
            </a:r>
            <a:endParaRPr lang="es-ES" sz="2800">
              <a:latin typeface="Calibri" pitchFamily="34" charset="0"/>
            </a:endParaRPr>
          </a:p>
        </p:txBody>
      </p:sp>
      <p:sp>
        <p:nvSpPr>
          <p:cNvPr id="21514" name="Rectángulo 9"/>
          <p:cNvSpPr>
            <a:spLocks noChangeArrowheads="1"/>
          </p:cNvSpPr>
          <p:nvPr/>
        </p:nvSpPr>
        <p:spPr bwMode="auto">
          <a:xfrm>
            <a:off x="4610100" y="5067300"/>
            <a:ext cx="457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Calibri" pitchFamily="34" charset="0"/>
              </a:rPr>
              <a:t>Tazas pintadas a mano. </a:t>
            </a:r>
          </a:p>
          <a:p>
            <a:pPr algn="ctr"/>
            <a:r>
              <a:rPr lang="es-ES" sz="1600" b="1">
                <a:latin typeface="Calibri" pitchFamily="34" charset="0"/>
              </a:rPr>
              <a:t>Ref. PP-27</a:t>
            </a:r>
            <a:endParaRPr lang="es-ES" sz="1600">
              <a:latin typeface="Calibri" pitchFamily="34" charset="0"/>
            </a:endParaRPr>
          </a:p>
        </p:txBody>
      </p:sp>
      <p:sp>
        <p:nvSpPr>
          <p:cNvPr id="21515" name="Rectángulo 10"/>
          <p:cNvSpPr>
            <a:spLocks noChangeArrowheads="1"/>
          </p:cNvSpPr>
          <p:nvPr/>
        </p:nvSpPr>
        <p:spPr bwMode="auto">
          <a:xfrm>
            <a:off x="6011863" y="5805488"/>
            <a:ext cx="18002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Calibri" pitchFamily="34" charset="0"/>
              </a:rPr>
              <a:t>Precio: 5,50€</a:t>
            </a:r>
          </a:p>
        </p:txBody>
      </p:sp>
      <p:pic>
        <p:nvPicPr>
          <p:cNvPr id="21516" name="Imagen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42863"/>
            <a:ext cx="1809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550</Words>
  <Application>Microsoft Macintosh PowerPoint</Application>
  <PresentationFormat>Presentación en pantalla (4:3)</PresentationFormat>
  <Paragraphs>117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Broadway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Company>hcenergia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hcenergia</dc:creator>
  <cp:lastModifiedBy>WinuE</cp:lastModifiedBy>
  <cp:revision>31</cp:revision>
  <dcterms:created xsi:type="dcterms:W3CDTF">2018-03-09T13:00:47Z</dcterms:created>
  <dcterms:modified xsi:type="dcterms:W3CDTF">2018-03-25T16:17:21Z</dcterms:modified>
</cp:coreProperties>
</file>