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FEB6C-87D6-4296-961C-05222D903D0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2CF699-4DD5-4A51-83DC-E6201D405063}" type="pres">
      <dgm:prSet presAssocID="{91CFEB6C-87D6-4296-961C-05222D903D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D948469E-0975-41C5-9276-EC6CF38292F2}" type="presOf" srcId="{91CFEB6C-87D6-4296-961C-05222D903D0C}" destId="{BC2CF699-4DD5-4A51-83DC-E6201D405063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29211-3BBF-4F65-8E2C-2D9CD4C2D9C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7F6560-60E9-4430-8912-374448E6FFF0}">
      <dgm:prSet phldrT="[Texto]" custT="1"/>
      <dgm:spPr/>
      <dgm:t>
        <a:bodyPr/>
        <a:lstStyle/>
        <a:p>
          <a:r>
            <a:rPr lang="es-ES" sz="2800" dirty="0" smtClean="0"/>
            <a:t>Blanco lechoso</a:t>
          </a:r>
          <a:endParaRPr lang="es-ES" sz="2800" dirty="0"/>
        </a:p>
      </dgm:t>
    </dgm:pt>
    <dgm:pt modelId="{3FAC56DB-F71F-410D-B382-65C1BA665FA9}" type="parTrans" cxnId="{43BBFF1D-6930-4244-88FB-AED3A7A58B24}">
      <dgm:prSet/>
      <dgm:spPr/>
      <dgm:t>
        <a:bodyPr/>
        <a:lstStyle/>
        <a:p>
          <a:endParaRPr lang="es-ES"/>
        </a:p>
      </dgm:t>
    </dgm:pt>
    <dgm:pt modelId="{16FFC27E-94F9-4DC3-8548-C5A2B2D2F3E6}" type="sibTrans" cxnId="{43BBFF1D-6930-4244-88FB-AED3A7A58B24}">
      <dgm:prSet/>
      <dgm:spPr/>
      <dgm:t>
        <a:bodyPr/>
        <a:lstStyle/>
        <a:p>
          <a:endParaRPr lang="es-ES"/>
        </a:p>
      </dgm:t>
    </dgm:pt>
    <dgm:pt modelId="{00F96562-9F3B-4CC0-93D1-B790D0378D96}">
      <dgm:prSet phldrT="[Texto]" custT="1"/>
      <dgm:spPr/>
      <dgm:t>
        <a:bodyPr/>
        <a:lstStyle/>
        <a:p>
          <a:r>
            <a:rPr lang="es-ES" sz="2000" dirty="0" smtClean="0"/>
            <a:t>Refª.01 Garbanzo de surcos profundos y muy esponjosos. PVP 2,95 €/kg</a:t>
          </a:r>
          <a:endParaRPr lang="es-ES" sz="2000" dirty="0"/>
        </a:p>
      </dgm:t>
    </dgm:pt>
    <dgm:pt modelId="{56A758D8-6CF2-4DB8-98C8-C92B45375D44}" type="parTrans" cxnId="{91741696-97AC-4080-A15D-66A7EFDC67BF}">
      <dgm:prSet/>
      <dgm:spPr/>
      <dgm:t>
        <a:bodyPr/>
        <a:lstStyle/>
        <a:p>
          <a:endParaRPr lang="es-ES"/>
        </a:p>
      </dgm:t>
    </dgm:pt>
    <dgm:pt modelId="{1029FEF1-5A20-4F95-A4CB-573474AB618C}" type="sibTrans" cxnId="{91741696-97AC-4080-A15D-66A7EFDC67BF}">
      <dgm:prSet/>
      <dgm:spPr/>
      <dgm:t>
        <a:bodyPr/>
        <a:lstStyle/>
        <a:p>
          <a:endParaRPr lang="es-ES"/>
        </a:p>
      </dgm:t>
    </dgm:pt>
    <dgm:pt modelId="{398E6EEB-B5DB-4DD8-A3F6-30CFBE0787D5}">
      <dgm:prSet phldrT="[Texto]" custT="1"/>
      <dgm:spPr/>
      <dgm:t>
        <a:bodyPr/>
        <a:lstStyle/>
        <a:p>
          <a:r>
            <a:rPr lang="es-ES" sz="2000" dirty="0" err="1" smtClean="0"/>
            <a:t>Pedrosillano</a:t>
          </a:r>
          <a:endParaRPr lang="es-ES" sz="2000" dirty="0"/>
        </a:p>
      </dgm:t>
    </dgm:pt>
    <dgm:pt modelId="{E54A667B-51EF-482C-A124-CCD4562B6CF9}" type="parTrans" cxnId="{261F833F-3A73-4110-9EF7-5061E1598A80}">
      <dgm:prSet/>
      <dgm:spPr/>
      <dgm:t>
        <a:bodyPr/>
        <a:lstStyle/>
        <a:p>
          <a:endParaRPr lang="es-ES"/>
        </a:p>
      </dgm:t>
    </dgm:pt>
    <dgm:pt modelId="{048E69F4-6127-4937-92C3-B2937705EB9B}" type="sibTrans" cxnId="{261F833F-3A73-4110-9EF7-5061E1598A80}">
      <dgm:prSet/>
      <dgm:spPr/>
      <dgm:t>
        <a:bodyPr/>
        <a:lstStyle/>
        <a:p>
          <a:endParaRPr lang="es-ES"/>
        </a:p>
      </dgm:t>
    </dgm:pt>
    <dgm:pt modelId="{B8C65AD1-28C7-4D71-B62B-3DD9D0D9EC99}">
      <dgm:prSet phldrT="[Texto]" custT="1"/>
      <dgm:spPr/>
      <dgm:t>
        <a:bodyPr/>
        <a:lstStyle/>
        <a:p>
          <a:r>
            <a:rPr lang="es-ES" sz="2000" dirty="0" smtClean="0"/>
            <a:t>Refª.02 Garbanzo pequeño, con una piel fina e inapreciable, y una textura muy agradable. PVP 1,90 €/kg</a:t>
          </a:r>
          <a:endParaRPr lang="es-ES" sz="2000" dirty="0"/>
        </a:p>
      </dgm:t>
    </dgm:pt>
    <dgm:pt modelId="{E5A9ACB5-4BCF-468F-B6C0-57FCB84323A1}" type="parTrans" cxnId="{2FB33F7C-354D-444A-8A89-389AD89136FE}">
      <dgm:prSet/>
      <dgm:spPr/>
      <dgm:t>
        <a:bodyPr/>
        <a:lstStyle/>
        <a:p>
          <a:endParaRPr lang="es-ES"/>
        </a:p>
      </dgm:t>
    </dgm:pt>
    <dgm:pt modelId="{D99C06CB-5AB7-4FF7-80BE-748A01996DA2}" type="sibTrans" cxnId="{2FB33F7C-354D-444A-8A89-389AD89136FE}">
      <dgm:prSet/>
      <dgm:spPr/>
      <dgm:t>
        <a:bodyPr/>
        <a:lstStyle/>
        <a:p>
          <a:endParaRPr lang="es-ES"/>
        </a:p>
      </dgm:t>
    </dgm:pt>
    <dgm:pt modelId="{E5AA33F2-1640-4201-826A-F4BC1CE55AEA}">
      <dgm:prSet phldrT="[Texto]" custT="1"/>
      <dgm:spPr/>
      <dgm:t>
        <a:bodyPr/>
        <a:lstStyle/>
        <a:p>
          <a:r>
            <a:rPr lang="es-ES" sz="2400" dirty="0" smtClean="0"/>
            <a:t>Castellano</a:t>
          </a:r>
          <a:endParaRPr lang="es-ES" sz="2400" dirty="0"/>
        </a:p>
      </dgm:t>
    </dgm:pt>
    <dgm:pt modelId="{AEF24D37-7132-46B9-B3D1-D37AA52AB26E}" type="parTrans" cxnId="{EDBE518D-FE21-40FE-99E6-E6BBBBB7CA16}">
      <dgm:prSet/>
      <dgm:spPr/>
      <dgm:t>
        <a:bodyPr/>
        <a:lstStyle/>
        <a:p>
          <a:endParaRPr lang="es-ES"/>
        </a:p>
      </dgm:t>
    </dgm:pt>
    <dgm:pt modelId="{46C8BBE2-A3D9-4819-80A9-51A10E78FA35}" type="sibTrans" cxnId="{EDBE518D-FE21-40FE-99E6-E6BBBBB7CA16}">
      <dgm:prSet/>
      <dgm:spPr/>
      <dgm:t>
        <a:bodyPr/>
        <a:lstStyle/>
        <a:p>
          <a:endParaRPr lang="es-ES"/>
        </a:p>
      </dgm:t>
    </dgm:pt>
    <dgm:pt modelId="{319E859C-F6C6-4CA0-8DB1-62FEC6BC6E7E}">
      <dgm:prSet phldrT="[Texto]" custT="1"/>
      <dgm:spPr/>
      <dgm:t>
        <a:bodyPr/>
        <a:lstStyle/>
        <a:p>
          <a:r>
            <a:rPr lang="es-ES" sz="2000" dirty="0" smtClean="0"/>
            <a:t>Refª.03 Garbanzo muy popular, fino al paladar, delicioso en la mesa. PVP 2,50 €/kg</a:t>
          </a:r>
          <a:endParaRPr lang="es-ES" sz="2000" dirty="0"/>
        </a:p>
      </dgm:t>
    </dgm:pt>
    <dgm:pt modelId="{39E50A1C-B78F-4F7B-84C6-AF246C8FE971}" type="parTrans" cxnId="{38DC7C3D-8821-4546-8827-E7363B2EE304}">
      <dgm:prSet/>
      <dgm:spPr/>
      <dgm:t>
        <a:bodyPr/>
        <a:lstStyle/>
        <a:p>
          <a:endParaRPr lang="es-ES"/>
        </a:p>
      </dgm:t>
    </dgm:pt>
    <dgm:pt modelId="{35BD9F60-0125-4788-8157-8E7A782E39F3}" type="sibTrans" cxnId="{38DC7C3D-8821-4546-8827-E7363B2EE304}">
      <dgm:prSet/>
      <dgm:spPr/>
      <dgm:t>
        <a:bodyPr/>
        <a:lstStyle/>
        <a:p>
          <a:endParaRPr lang="es-ES"/>
        </a:p>
      </dgm:t>
    </dgm:pt>
    <dgm:pt modelId="{25F20896-CD51-4F05-80D0-1355EC75E5A3}" type="pres">
      <dgm:prSet presAssocID="{18029211-3BBF-4F65-8E2C-2D9CD4C2D9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D2D600-D33E-445F-9110-EC14AD9C5E42}" type="pres">
      <dgm:prSet presAssocID="{5B7F6560-60E9-4430-8912-374448E6FFF0}" presName="composite" presStyleCnt="0"/>
      <dgm:spPr/>
    </dgm:pt>
    <dgm:pt modelId="{F9316125-9C96-4327-8563-32A11393F2CA}" type="pres">
      <dgm:prSet presAssocID="{5B7F6560-60E9-4430-8912-374448E6FF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9C2129-0612-4EAC-A454-71ADF0D04D7D}" type="pres">
      <dgm:prSet presAssocID="{5B7F6560-60E9-4430-8912-374448E6FFF0}" presName="descendantText" presStyleLbl="alignAcc1" presStyleIdx="0" presStyleCnt="3" custLinFactNeighborX="-1048" custLinFactNeighborY="2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D5BD4-8962-43B0-909A-01A24F3EF561}" type="pres">
      <dgm:prSet presAssocID="{16FFC27E-94F9-4DC3-8548-C5A2B2D2F3E6}" presName="sp" presStyleCnt="0"/>
      <dgm:spPr/>
    </dgm:pt>
    <dgm:pt modelId="{F966FD86-C9E6-48FF-A3DB-E9A2BB7979A8}" type="pres">
      <dgm:prSet presAssocID="{398E6EEB-B5DB-4DD8-A3F6-30CFBE0787D5}" presName="composite" presStyleCnt="0"/>
      <dgm:spPr/>
    </dgm:pt>
    <dgm:pt modelId="{36EBA171-FCBB-45BB-8822-9A0F4EA6D09D}" type="pres">
      <dgm:prSet presAssocID="{398E6EEB-B5DB-4DD8-A3F6-30CFBE0787D5}" presName="parentText" presStyleLbl="alignNode1" presStyleIdx="1" presStyleCnt="3" custLinFactNeighborX="2970" custLinFactNeighborY="-486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4E502-8F08-4E56-A724-333828BAFA36}" type="pres">
      <dgm:prSet presAssocID="{398E6EEB-B5DB-4DD8-A3F6-30CFBE0787D5}" presName="descendantText" presStyleLbl="alignAcc1" presStyleIdx="1" presStyleCnt="3" custLinFactNeighborX="0" custLinFactNeighborY="-5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DDDE9E-1077-480B-B14A-9B206A2766BF}" type="pres">
      <dgm:prSet presAssocID="{048E69F4-6127-4937-92C3-B2937705EB9B}" presName="sp" presStyleCnt="0"/>
      <dgm:spPr/>
    </dgm:pt>
    <dgm:pt modelId="{636DBA64-9E45-4C4C-A72C-6C5BD8C71AA1}" type="pres">
      <dgm:prSet presAssocID="{E5AA33F2-1640-4201-826A-F4BC1CE55AEA}" presName="composite" presStyleCnt="0"/>
      <dgm:spPr/>
    </dgm:pt>
    <dgm:pt modelId="{F4B4B1B1-1ACD-4277-AB40-E4DDB6AFD916}" type="pres">
      <dgm:prSet presAssocID="{E5AA33F2-1640-4201-826A-F4BC1CE55AEA}" presName="parentText" presStyleLbl="alignNode1" presStyleIdx="2" presStyleCnt="3" custLinFactNeighborX="-6508" custLinFactNeighborY="2982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EEA12-4AA5-4400-BA36-D0CB1513B749}" type="pres">
      <dgm:prSet presAssocID="{E5AA33F2-1640-4201-826A-F4BC1CE55AEA}" presName="descendantText" presStyleLbl="alignAcc1" presStyleIdx="2" presStyleCnt="3" custLinFactNeighborX="-1008" custLinFactNeighborY="5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DC7C3D-8821-4546-8827-E7363B2EE304}" srcId="{E5AA33F2-1640-4201-826A-F4BC1CE55AEA}" destId="{319E859C-F6C6-4CA0-8DB1-62FEC6BC6E7E}" srcOrd="0" destOrd="0" parTransId="{39E50A1C-B78F-4F7B-84C6-AF246C8FE971}" sibTransId="{35BD9F60-0125-4788-8157-8E7A782E39F3}"/>
    <dgm:cxn modelId="{570BD823-0FCD-40C9-8FCC-B2257B1E1059}" type="presOf" srcId="{E5AA33F2-1640-4201-826A-F4BC1CE55AEA}" destId="{F4B4B1B1-1ACD-4277-AB40-E4DDB6AFD916}" srcOrd="0" destOrd="0" presId="urn:microsoft.com/office/officeart/2005/8/layout/chevron2"/>
    <dgm:cxn modelId="{C3466691-3FE9-4F5E-A73D-665047A49D20}" type="presOf" srcId="{398E6EEB-B5DB-4DD8-A3F6-30CFBE0787D5}" destId="{36EBA171-FCBB-45BB-8822-9A0F4EA6D09D}" srcOrd="0" destOrd="0" presId="urn:microsoft.com/office/officeart/2005/8/layout/chevron2"/>
    <dgm:cxn modelId="{307EE4C4-E785-4CDB-8C45-648193D86C8C}" type="presOf" srcId="{B8C65AD1-28C7-4D71-B62B-3DD9D0D9EC99}" destId="{DA14E502-8F08-4E56-A724-333828BAFA36}" srcOrd="0" destOrd="0" presId="urn:microsoft.com/office/officeart/2005/8/layout/chevron2"/>
    <dgm:cxn modelId="{EDBE518D-FE21-40FE-99E6-E6BBBBB7CA16}" srcId="{18029211-3BBF-4F65-8E2C-2D9CD4C2D9CB}" destId="{E5AA33F2-1640-4201-826A-F4BC1CE55AEA}" srcOrd="2" destOrd="0" parTransId="{AEF24D37-7132-46B9-B3D1-D37AA52AB26E}" sibTransId="{46C8BBE2-A3D9-4819-80A9-51A10E78FA35}"/>
    <dgm:cxn modelId="{43BBFF1D-6930-4244-88FB-AED3A7A58B24}" srcId="{18029211-3BBF-4F65-8E2C-2D9CD4C2D9CB}" destId="{5B7F6560-60E9-4430-8912-374448E6FFF0}" srcOrd="0" destOrd="0" parTransId="{3FAC56DB-F71F-410D-B382-65C1BA665FA9}" sibTransId="{16FFC27E-94F9-4DC3-8548-C5A2B2D2F3E6}"/>
    <dgm:cxn modelId="{EE529F2F-D63D-4733-8AC1-116E6547A3A6}" type="presOf" srcId="{18029211-3BBF-4F65-8E2C-2D9CD4C2D9CB}" destId="{25F20896-CD51-4F05-80D0-1355EC75E5A3}" srcOrd="0" destOrd="0" presId="urn:microsoft.com/office/officeart/2005/8/layout/chevron2"/>
    <dgm:cxn modelId="{261F833F-3A73-4110-9EF7-5061E1598A80}" srcId="{18029211-3BBF-4F65-8E2C-2D9CD4C2D9CB}" destId="{398E6EEB-B5DB-4DD8-A3F6-30CFBE0787D5}" srcOrd="1" destOrd="0" parTransId="{E54A667B-51EF-482C-A124-CCD4562B6CF9}" sibTransId="{048E69F4-6127-4937-92C3-B2937705EB9B}"/>
    <dgm:cxn modelId="{83F89FF0-CB22-4645-9CAF-A6C210223A5A}" type="presOf" srcId="{00F96562-9F3B-4CC0-93D1-B790D0378D96}" destId="{A89C2129-0612-4EAC-A454-71ADF0D04D7D}" srcOrd="0" destOrd="0" presId="urn:microsoft.com/office/officeart/2005/8/layout/chevron2"/>
    <dgm:cxn modelId="{2FB33F7C-354D-444A-8A89-389AD89136FE}" srcId="{398E6EEB-B5DB-4DD8-A3F6-30CFBE0787D5}" destId="{B8C65AD1-28C7-4D71-B62B-3DD9D0D9EC99}" srcOrd="0" destOrd="0" parTransId="{E5A9ACB5-4BCF-468F-B6C0-57FCB84323A1}" sibTransId="{D99C06CB-5AB7-4FF7-80BE-748A01996DA2}"/>
    <dgm:cxn modelId="{6CE3F9BF-9678-4628-8DCC-8D4590B3DCF0}" type="presOf" srcId="{5B7F6560-60E9-4430-8912-374448E6FFF0}" destId="{F9316125-9C96-4327-8563-32A11393F2CA}" srcOrd="0" destOrd="0" presId="urn:microsoft.com/office/officeart/2005/8/layout/chevron2"/>
    <dgm:cxn modelId="{5014751B-5973-4F8B-A7D5-57A9E2466F8A}" type="presOf" srcId="{319E859C-F6C6-4CA0-8DB1-62FEC6BC6E7E}" destId="{82CEEA12-4AA5-4400-BA36-D0CB1513B749}" srcOrd="0" destOrd="0" presId="urn:microsoft.com/office/officeart/2005/8/layout/chevron2"/>
    <dgm:cxn modelId="{91741696-97AC-4080-A15D-66A7EFDC67BF}" srcId="{5B7F6560-60E9-4430-8912-374448E6FFF0}" destId="{00F96562-9F3B-4CC0-93D1-B790D0378D96}" srcOrd="0" destOrd="0" parTransId="{56A758D8-6CF2-4DB8-98C8-C92B45375D44}" sibTransId="{1029FEF1-5A20-4F95-A4CB-573474AB618C}"/>
    <dgm:cxn modelId="{FEBC8543-732C-442E-8F8B-9FED4DCD494C}" type="presParOf" srcId="{25F20896-CD51-4F05-80D0-1355EC75E5A3}" destId="{D0D2D600-D33E-445F-9110-EC14AD9C5E42}" srcOrd="0" destOrd="0" presId="urn:microsoft.com/office/officeart/2005/8/layout/chevron2"/>
    <dgm:cxn modelId="{3A44A8DA-1D2A-438A-A9E6-2C527515E4DF}" type="presParOf" srcId="{D0D2D600-D33E-445F-9110-EC14AD9C5E42}" destId="{F9316125-9C96-4327-8563-32A11393F2CA}" srcOrd="0" destOrd="0" presId="urn:microsoft.com/office/officeart/2005/8/layout/chevron2"/>
    <dgm:cxn modelId="{212BBDB0-02F1-4B0E-8A50-60835A96D071}" type="presParOf" srcId="{D0D2D600-D33E-445F-9110-EC14AD9C5E42}" destId="{A89C2129-0612-4EAC-A454-71ADF0D04D7D}" srcOrd="1" destOrd="0" presId="urn:microsoft.com/office/officeart/2005/8/layout/chevron2"/>
    <dgm:cxn modelId="{ADBB1FCC-5F3A-4440-BB1A-56C7B4FB4B26}" type="presParOf" srcId="{25F20896-CD51-4F05-80D0-1355EC75E5A3}" destId="{339D5BD4-8962-43B0-909A-01A24F3EF561}" srcOrd="1" destOrd="0" presId="urn:microsoft.com/office/officeart/2005/8/layout/chevron2"/>
    <dgm:cxn modelId="{BD345503-5262-4730-95F2-6C45A07DAB5E}" type="presParOf" srcId="{25F20896-CD51-4F05-80D0-1355EC75E5A3}" destId="{F966FD86-C9E6-48FF-A3DB-E9A2BB7979A8}" srcOrd="2" destOrd="0" presId="urn:microsoft.com/office/officeart/2005/8/layout/chevron2"/>
    <dgm:cxn modelId="{686B8252-9932-480C-A99E-A221FB927B00}" type="presParOf" srcId="{F966FD86-C9E6-48FF-A3DB-E9A2BB7979A8}" destId="{36EBA171-FCBB-45BB-8822-9A0F4EA6D09D}" srcOrd="0" destOrd="0" presId="urn:microsoft.com/office/officeart/2005/8/layout/chevron2"/>
    <dgm:cxn modelId="{41652A23-993F-4203-AB09-2F808115743E}" type="presParOf" srcId="{F966FD86-C9E6-48FF-A3DB-E9A2BB7979A8}" destId="{DA14E502-8F08-4E56-A724-333828BAFA36}" srcOrd="1" destOrd="0" presId="urn:microsoft.com/office/officeart/2005/8/layout/chevron2"/>
    <dgm:cxn modelId="{C114D364-9079-441A-BE52-4AE134D511EA}" type="presParOf" srcId="{25F20896-CD51-4F05-80D0-1355EC75E5A3}" destId="{43DDDE9E-1077-480B-B14A-9B206A2766BF}" srcOrd="3" destOrd="0" presId="urn:microsoft.com/office/officeart/2005/8/layout/chevron2"/>
    <dgm:cxn modelId="{E377CF84-18CC-4305-B9DD-93C81B1566CD}" type="presParOf" srcId="{25F20896-CD51-4F05-80D0-1355EC75E5A3}" destId="{636DBA64-9E45-4C4C-A72C-6C5BD8C71AA1}" srcOrd="4" destOrd="0" presId="urn:microsoft.com/office/officeart/2005/8/layout/chevron2"/>
    <dgm:cxn modelId="{30076204-EE18-4A85-BF24-130EE2DAA1E5}" type="presParOf" srcId="{636DBA64-9E45-4C4C-A72C-6C5BD8C71AA1}" destId="{F4B4B1B1-1ACD-4277-AB40-E4DDB6AFD916}" srcOrd="0" destOrd="0" presId="urn:microsoft.com/office/officeart/2005/8/layout/chevron2"/>
    <dgm:cxn modelId="{134ACF9F-8A8B-4211-8F0F-3726713BA6C9}" type="presParOf" srcId="{636DBA64-9E45-4C4C-A72C-6C5BD8C71AA1}" destId="{82CEEA12-4AA5-4400-BA36-D0CB1513B7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16125-9C96-4327-8563-32A11393F2CA}">
      <dsp:nvSpPr>
        <dsp:cNvPr id="0" name=""/>
        <dsp:cNvSpPr/>
      </dsp:nvSpPr>
      <dsp:spPr>
        <a:xfrm rot="5400000">
          <a:off x="-331503" y="338555"/>
          <a:ext cx="2210025" cy="15470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Blanco lechoso</a:t>
          </a:r>
          <a:endParaRPr lang="es-ES" sz="2800" kern="1200" dirty="0"/>
        </a:p>
      </dsp:txBody>
      <dsp:txXfrm rot="-5400000">
        <a:off x="2" y="780560"/>
        <a:ext cx="1547017" cy="663008"/>
      </dsp:txXfrm>
    </dsp:sp>
    <dsp:sp modelId="{A89C2129-0612-4EAC-A454-71ADF0D04D7D}">
      <dsp:nvSpPr>
        <dsp:cNvPr id="0" name=""/>
        <dsp:cNvSpPr/>
      </dsp:nvSpPr>
      <dsp:spPr>
        <a:xfrm rot="5400000">
          <a:off x="2786546" y="-1243698"/>
          <a:ext cx="1437271" cy="4000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Refª.01 Garbanzo de surcos profundos y muy esponjosos. PVP 2,95 €/kg</a:t>
          </a:r>
          <a:endParaRPr lang="es-ES" sz="2000" kern="1200" dirty="0"/>
        </a:p>
      </dsp:txBody>
      <dsp:txXfrm rot="-5400000">
        <a:off x="1505095" y="107915"/>
        <a:ext cx="3930011" cy="1296947"/>
      </dsp:txXfrm>
    </dsp:sp>
    <dsp:sp modelId="{36EBA171-FCBB-45BB-8822-9A0F4EA6D09D}">
      <dsp:nvSpPr>
        <dsp:cNvPr id="0" name=""/>
        <dsp:cNvSpPr/>
      </dsp:nvSpPr>
      <dsp:spPr>
        <a:xfrm rot="5400000">
          <a:off x="-285557" y="2252071"/>
          <a:ext cx="2210025" cy="15470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Pedrosillano</a:t>
          </a:r>
          <a:endParaRPr lang="es-ES" sz="2000" kern="1200" dirty="0"/>
        </a:p>
      </dsp:txBody>
      <dsp:txXfrm rot="-5400000">
        <a:off x="45948" y="2694076"/>
        <a:ext cx="1547017" cy="663008"/>
      </dsp:txXfrm>
    </dsp:sp>
    <dsp:sp modelId="{DA14E502-8F08-4E56-A724-333828BAFA36}">
      <dsp:nvSpPr>
        <dsp:cNvPr id="0" name=""/>
        <dsp:cNvSpPr/>
      </dsp:nvSpPr>
      <dsp:spPr>
        <a:xfrm rot="5400000">
          <a:off x="2828846" y="672759"/>
          <a:ext cx="1436516" cy="4000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Refª.02 Garbanzo pequeño, con una piel fina e inapreciable, y una textura muy agradable. PVP 1,90 €/kg</a:t>
          </a:r>
          <a:endParaRPr lang="es-ES" sz="2000" kern="1200" dirty="0"/>
        </a:p>
      </dsp:txBody>
      <dsp:txXfrm rot="-5400000">
        <a:off x="1547018" y="2024713"/>
        <a:ext cx="3930048" cy="1296266"/>
      </dsp:txXfrm>
    </dsp:sp>
    <dsp:sp modelId="{F4B4B1B1-1ACD-4277-AB40-E4DDB6AFD916}">
      <dsp:nvSpPr>
        <dsp:cNvPr id="0" name=""/>
        <dsp:cNvSpPr/>
      </dsp:nvSpPr>
      <dsp:spPr>
        <a:xfrm rot="5400000">
          <a:off x="-331503" y="4387807"/>
          <a:ext cx="2210025" cy="15470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Castellano</a:t>
          </a:r>
          <a:endParaRPr lang="es-ES" sz="2400" kern="1200" dirty="0"/>
        </a:p>
      </dsp:txBody>
      <dsp:txXfrm rot="-5400000">
        <a:off x="2" y="4829812"/>
        <a:ext cx="1547017" cy="663008"/>
      </dsp:txXfrm>
    </dsp:sp>
    <dsp:sp modelId="{82CEEA12-4AA5-4400-BA36-D0CB1513B749}">
      <dsp:nvSpPr>
        <dsp:cNvPr id="0" name=""/>
        <dsp:cNvSpPr/>
      </dsp:nvSpPr>
      <dsp:spPr>
        <a:xfrm rot="5400000">
          <a:off x="2788524" y="2844162"/>
          <a:ext cx="1436516" cy="4000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Refª.03 Garbanzo muy popular, fino al paladar, delicioso en la mesa. PVP 2,50 €/kg</a:t>
          </a:r>
          <a:endParaRPr lang="es-ES" sz="2000" kern="1200" dirty="0"/>
        </a:p>
      </dsp:txBody>
      <dsp:txXfrm rot="-5400000">
        <a:off x="1506696" y="4196116"/>
        <a:ext cx="3930048" cy="129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24BB-81EB-4443-8152-000619CF1269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A02F-996A-4262-BB9C-AEEA228158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5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05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23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18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24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6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9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6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82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4283" y="2343151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1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04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3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74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8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30A1-91FB-4945-AD08-79DAE4959147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931AB7-A87B-497C-825C-6273933E5E1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3" y="98454"/>
            <a:ext cx="1093074" cy="10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asmadrid@outlook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3" y="1577653"/>
            <a:ext cx="6410937" cy="4630908"/>
          </a:xfrm>
        </p:spPr>
      </p:pic>
      <p:sp>
        <p:nvSpPr>
          <p:cNvPr id="4" name="Rectángulo 3"/>
          <p:cNvSpPr/>
          <p:nvPr/>
        </p:nvSpPr>
        <p:spPr>
          <a:xfrm>
            <a:off x="1436974" y="173594"/>
            <a:ext cx="780115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Cooperativa MasMadrid</a:t>
            </a:r>
            <a:endParaRPr lang="es-ES" sz="7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64" y="5832"/>
            <a:ext cx="8596668" cy="74855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>Caramelos violetas </a:t>
            </a:r>
            <a:br>
              <a:rPr lang="es-ES" sz="4400" dirty="0" smtClean="0"/>
            </a:br>
            <a:r>
              <a:rPr lang="es-ES" sz="2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 un caramelo elaborado con esencias de violeta</a:t>
            </a:r>
            <a:endParaRPr lang="es-E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986">
            <a:off x="1770988" y="1533072"/>
            <a:ext cx="2996371" cy="2324504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326">
            <a:off x="4980061" y="1445989"/>
            <a:ext cx="2782613" cy="2498672"/>
          </a:xfrm>
        </p:spPr>
      </p:pic>
      <p:sp>
        <p:nvSpPr>
          <p:cNvPr id="9" name="Pergamino horizontal 8"/>
          <p:cNvSpPr/>
          <p:nvPr/>
        </p:nvSpPr>
        <p:spPr>
          <a:xfrm>
            <a:off x="2214981" y="4710925"/>
            <a:ext cx="5541084" cy="182514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Cuenta la leyenda que el rey Alfonso XIII compraba estas ¨violetas¨ tanto para su esposa como para su amante.</a:t>
            </a:r>
          </a:p>
        </p:txBody>
      </p:sp>
      <p:sp>
        <p:nvSpPr>
          <p:cNvPr id="11" name="Esquina doblada 10"/>
          <p:cNvSpPr/>
          <p:nvPr/>
        </p:nvSpPr>
        <p:spPr>
          <a:xfrm>
            <a:off x="8284898" y="1545600"/>
            <a:ext cx="2687900" cy="229944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Refª.17 Bolsa violetas </a:t>
            </a:r>
          </a:p>
          <a:p>
            <a:pPr algn="ctr"/>
            <a:r>
              <a:rPr lang="es-ES" dirty="0" smtClean="0"/>
              <a:t>200 Gr.(Sin gluten)</a:t>
            </a:r>
          </a:p>
          <a:p>
            <a:pPr algn="ctr"/>
            <a:r>
              <a:rPr lang="es-ES" dirty="0" smtClean="0"/>
              <a:t> PVP 2,75 €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Refª.18 Caja violetas 100 Gr.(Sin gluten)</a:t>
            </a:r>
          </a:p>
          <a:p>
            <a:pPr algn="ctr"/>
            <a:r>
              <a:rPr lang="es-ES" dirty="0" smtClean="0"/>
              <a:t> PVP 1,95 €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6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1595814"/>
            <a:ext cx="6260697" cy="33918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592" y="270657"/>
            <a:ext cx="9004548" cy="802341"/>
          </a:xfrm>
        </p:spPr>
        <p:txBody>
          <a:bodyPr/>
          <a:lstStyle/>
          <a:p>
            <a:pPr algn="ctr"/>
            <a:r>
              <a:rPr lang="es-ES" dirty="0" smtClean="0"/>
              <a:t>Sacos térmicos de Alba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469637" y="5230906"/>
            <a:ext cx="6360458" cy="11161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Los sacos térmicos actúan bajo las propiedades de la termoterapia, es decir, mediante la aplicación del calor o frío, ayudan a aliviar o calmar diferentes dolores.</a:t>
            </a:r>
          </a:p>
        </p:txBody>
      </p:sp>
      <p:sp>
        <p:nvSpPr>
          <p:cNvPr id="6" name="Documento 5"/>
          <p:cNvSpPr/>
          <p:nvPr/>
        </p:nvSpPr>
        <p:spPr>
          <a:xfrm>
            <a:off x="8283388" y="270657"/>
            <a:ext cx="3724836" cy="1694329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Son elaborados de forma totalmente artesanal con semillas y telas 100% algodón. Además, hay diferentes </a:t>
            </a:r>
            <a:r>
              <a:rPr lang="es-ES" dirty="0" smtClean="0"/>
              <a:t>aromas.</a:t>
            </a:r>
            <a:endParaRPr lang="es-ES" dirty="0"/>
          </a:p>
        </p:txBody>
      </p:sp>
      <p:sp>
        <p:nvSpPr>
          <p:cNvPr id="8" name="Flecha izquierda 7"/>
          <p:cNvSpPr/>
          <p:nvPr/>
        </p:nvSpPr>
        <p:spPr>
          <a:xfrm>
            <a:off x="8074958" y="2366682"/>
            <a:ext cx="3818965" cy="239357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Refª.19</a:t>
            </a:r>
          </a:p>
          <a:p>
            <a:pPr algn="ctr"/>
            <a:r>
              <a:rPr lang="es-ES" dirty="0" smtClean="0"/>
              <a:t> Unidad / 4,50 €</a:t>
            </a:r>
          </a:p>
          <a:p>
            <a:pPr algn="ctr"/>
            <a:r>
              <a:rPr lang="es-ES" dirty="0" smtClean="0"/>
              <a:t>Más de 30 unidades / 3,40 €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0710" y="134470"/>
            <a:ext cx="7579161" cy="793378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Propiedades</a:t>
            </a:r>
            <a:endParaRPr lang="es-ES" sz="44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779369" y="1506071"/>
            <a:ext cx="3294529" cy="2407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CALIENTE:</a:t>
            </a:r>
          </a:p>
          <a:p>
            <a:pPr algn="ctr"/>
            <a:r>
              <a:rPr lang="es-ES" dirty="0" smtClean="0"/>
              <a:t>Cervicales – Lumbares</a:t>
            </a:r>
          </a:p>
          <a:p>
            <a:pPr algn="ctr"/>
            <a:r>
              <a:rPr lang="es-ES" dirty="0" smtClean="0"/>
              <a:t>Cólicos – Enfriamientos </a:t>
            </a:r>
          </a:p>
          <a:p>
            <a:pPr algn="ctr"/>
            <a:r>
              <a:rPr lang="es-ES" dirty="0" smtClean="0"/>
              <a:t>Dolores musculares</a:t>
            </a:r>
          </a:p>
          <a:p>
            <a:pPr algn="ctr"/>
            <a:r>
              <a:rPr lang="es-ES" dirty="0" smtClean="0"/>
              <a:t>Dolores óseos – Tirones</a:t>
            </a:r>
          </a:p>
          <a:p>
            <a:pPr algn="ctr"/>
            <a:r>
              <a:rPr lang="es-ES" dirty="0" smtClean="0"/>
              <a:t>Pinzamientos – Contracturas…</a:t>
            </a:r>
          </a:p>
          <a:p>
            <a:pPr algn="ctr"/>
            <a:r>
              <a:rPr lang="es-ES" dirty="0" smtClean="0"/>
              <a:t>Dolores menstruales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010836" y="1506071"/>
            <a:ext cx="3375212" cy="2407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FRIO:</a:t>
            </a:r>
          </a:p>
          <a:p>
            <a:pPr algn="ctr"/>
            <a:r>
              <a:rPr lang="es-ES" dirty="0" smtClean="0"/>
              <a:t>Torceduras – Golpes</a:t>
            </a:r>
          </a:p>
          <a:p>
            <a:pPr algn="ctr"/>
            <a:r>
              <a:rPr lang="es-ES" dirty="0" smtClean="0"/>
              <a:t>Migrañas – Inflamaciones</a:t>
            </a:r>
          </a:p>
          <a:p>
            <a:pPr algn="ctr"/>
            <a:r>
              <a:rPr lang="es-ES" dirty="0" smtClean="0"/>
              <a:t>Dolores de cabeza</a:t>
            </a:r>
          </a:p>
          <a:p>
            <a:pPr algn="ctr"/>
            <a:r>
              <a:rPr lang="es-ES" dirty="0" smtClean="0"/>
              <a:t>Fiebre – Esguinces…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21" y="4071378"/>
            <a:ext cx="3456454" cy="25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0028" y="174812"/>
            <a:ext cx="8596668" cy="733612"/>
          </a:xfrm>
        </p:spPr>
        <p:txBody>
          <a:bodyPr/>
          <a:lstStyle/>
          <a:p>
            <a:pPr algn="ctr"/>
            <a:r>
              <a:rPr lang="es-ES" dirty="0" smtClean="0"/>
              <a:t>Velas de miel artesanales</a:t>
            </a:r>
            <a:endParaRPr lang="es-ES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84" y="3949947"/>
            <a:ext cx="2167339" cy="2603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5" y="1085155"/>
            <a:ext cx="1813399" cy="242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oceso alternativo 8"/>
          <p:cNvSpPr/>
          <p:nvPr/>
        </p:nvSpPr>
        <p:spPr>
          <a:xfrm>
            <a:off x="3913094" y="1416142"/>
            <a:ext cx="4168588" cy="15422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Vela mediana de cera de abeja</a:t>
            </a:r>
          </a:p>
          <a:p>
            <a:pPr algn="ctr"/>
            <a:r>
              <a:rPr lang="es-ES" dirty="0" smtClean="0"/>
              <a:t>Refª.20</a:t>
            </a:r>
          </a:p>
          <a:p>
            <a:pPr algn="ctr"/>
            <a:r>
              <a:rPr lang="es-ES" dirty="0" smtClean="0"/>
              <a:t>PVP 1,25 €</a:t>
            </a:r>
          </a:p>
          <a:p>
            <a:pPr algn="ctr"/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020670" y="4546772"/>
            <a:ext cx="4061012" cy="14102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Velas grandes de cera de abeja</a:t>
            </a:r>
          </a:p>
          <a:p>
            <a:pPr algn="ctr"/>
            <a:r>
              <a:rPr lang="es-ES" dirty="0" smtClean="0"/>
              <a:t>Refª.21</a:t>
            </a:r>
          </a:p>
          <a:p>
            <a:pPr algn="ctr"/>
            <a:r>
              <a:rPr lang="es-ES" dirty="0" smtClean="0"/>
              <a:t>PVP 2,45 €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6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20270" y="3101883"/>
            <a:ext cx="8736120" cy="225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Esperamos que les haya gustado nuestro catálogo y estaremos encantados de recibir vuestros pedidos.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1600" dirty="0" smtClean="0"/>
              <a:t>Contacte con nosotros en nuestro correo: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masmadrid@outlook.es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Todos nuestros precios llevan el IVA incluido.</a:t>
            </a:r>
            <a:endParaRPr lang="es-E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51428" y="591672"/>
            <a:ext cx="7297285" cy="1317812"/>
          </a:xfrm>
        </p:spPr>
        <p:txBody>
          <a:bodyPr>
            <a:noAutofit/>
          </a:bodyPr>
          <a:lstStyle/>
          <a:p>
            <a:pPr algn="ctr"/>
            <a:r>
              <a:rPr lang="es-E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MasMadrid</a:t>
            </a:r>
            <a:endParaRPr lang="es-E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9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4024" y="1770625"/>
            <a:ext cx="8596668" cy="49394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ALIMENTACION </a:t>
            </a:r>
          </a:p>
          <a:p>
            <a:pPr marL="100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Garbanzos</a:t>
            </a:r>
          </a:p>
          <a:p>
            <a:pPr marL="100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Quesos</a:t>
            </a:r>
          </a:p>
          <a:p>
            <a:pPr marL="100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Aceites</a:t>
            </a:r>
          </a:p>
          <a:p>
            <a:pPr marL="100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Miel</a:t>
            </a:r>
          </a:p>
          <a:p>
            <a:pPr marL="100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Chocolates</a:t>
            </a:r>
          </a:p>
          <a:p>
            <a:pPr marL="100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Caramelos Violetas</a:t>
            </a:r>
            <a:endParaRPr lang="es-ES" dirty="0"/>
          </a:p>
          <a:p>
            <a:pPr marL="93663" indent="180975">
              <a:buFont typeface="Wingdings" panose="05000000000000000000" pitchFamily="2" charset="2"/>
              <a:buChar char="v"/>
            </a:pPr>
            <a:r>
              <a:rPr lang="es-ES" dirty="0" smtClean="0"/>
              <a:t> SACOS TERMICOS</a:t>
            </a:r>
          </a:p>
          <a:p>
            <a:pPr marL="93663" indent="180975"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smtClean="0"/>
              <a:t>VELAS DE MIEL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64024" y="153893"/>
            <a:ext cx="859267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P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roductos</a:t>
            </a:r>
            <a:r>
              <a:rPr lang="es-ES" sz="5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s-ES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0392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542" y="243423"/>
            <a:ext cx="8596668" cy="1320800"/>
          </a:xfrm>
        </p:spPr>
        <p:txBody>
          <a:bodyPr/>
          <a:lstStyle/>
          <a:p>
            <a:r>
              <a:rPr lang="es-ES" dirty="0" smtClean="0"/>
              <a:t>Garbanzo, producto típico madrileño.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8" y="2357459"/>
            <a:ext cx="5066958" cy="3492012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91" y="2357459"/>
            <a:ext cx="3492011" cy="3492011"/>
          </a:xfrm>
        </p:spPr>
      </p:pic>
    </p:spTree>
    <p:extLst>
      <p:ext uri="{BB962C8B-B14F-4D97-AF65-F5344CB8AC3E}">
        <p14:creationId xmlns:p14="http://schemas.microsoft.com/office/powerpoint/2010/main" val="2686471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90630287"/>
              </p:ext>
            </p:extLst>
          </p:nvPr>
        </p:nvGraphicFramePr>
        <p:xfrm>
          <a:off x="761175" y="2424625"/>
          <a:ext cx="163127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02945602"/>
              </p:ext>
            </p:extLst>
          </p:nvPr>
        </p:nvGraphicFramePr>
        <p:xfrm>
          <a:off x="4767269" y="188259"/>
          <a:ext cx="5547191" cy="626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4 Marcador de contenido" descr="C:\Users\manuelg\Desktop\20150411_183304[1].jpg"/>
          <p:cNvPicPr>
            <a:picLocks noGr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1404005" y="3175623"/>
            <a:ext cx="2631611" cy="251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5709" y="119759"/>
            <a:ext cx="2788204" cy="24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8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471" y="1"/>
            <a:ext cx="7652216" cy="10705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Quesos artesanos de oveja de la Sierra de Guadarrama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989" y="1070591"/>
            <a:ext cx="4185623" cy="834283"/>
          </a:xfrm>
        </p:spPr>
        <p:txBody>
          <a:bodyPr/>
          <a:lstStyle/>
          <a:p>
            <a:pPr algn="ctr"/>
            <a:r>
              <a:rPr lang="es-ES" dirty="0" err="1" smtClean="0"/>
              <a:t>Semicurado</a:t>
            </a:r>
            <a:r>
              <a:rPr lang="es-ES" dirty="0" smtClean="0"/>
              <a:t>, maduración de 2 a 3 meses.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32877" y="1171829"/>
            <a:ext cx="4196810" cy="759061"/>
          </a:xfrm>
        </p:spPr>
        <p:txBody>
          <a:bodyPr/>
          <a:lstStyle/>
          <a:p>
            <a:pPr algn="ctr"/>
            <a:r>
              <a:rPr lang="es-ES" dirty="0" smtClean="0"/>
              <a:t>Curado, maduración de 6 a 12 meses.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8" y="2044001"/>
            <a:ext cx="4068764" cy="2659013"/>
          </a:xfrm>
        </p:spPr>
      </p:pic>
      <p:pic>
        <p:nvPicPr>
          <p:cNvPr id="12" name="Marcador de contenido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39" y="2044001"/>
            <a:ext cx="4181615" cy="2793318"/>
          </a:xfrm>
        </p:spPr>
      </p:pic>
      <p:sp>
        <p:nvSpPr>
          <p:cNvPr id="17" name="Rectángulo redondeado 16"/>
          <p:cNvSpPr/>
          <p:nvPr/>
        </p:nvSpPr>
        <p:spPr>
          <a:xfrm>
            <a:off x="378021" y="4979187"/>
            <a:ext cx="3733558" cy="14559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Refª04 Cuñas 250 g aprox. PVP 3,25 €</a:t>
            </a:r>
          </a:p>
          <a:p>
            <a:pPr algn="ctr"/>
            <a:r>
              <a:rPr lang="es-ES" sz="2400" dirty="0" smtClean="0"/>
              <a:t>(13€/kg)</a:t>
            </a:r>
            <a:endParaRPr lang="es-ES" sz="24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4947772" y="4979187"/>
            <a:ext cx="4310528" cy="14559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Refª05 Cuñas 250 g aprox. PVP 3,65 € </a:t>
            </a:r>
          </a:p>
          <a:p>
            <a:pPr algn="ctr"/>
            <a:r>
              <a:rPr lang="es-ES" sz="2400" dirty="0" smtClean="0"/>
              <a:t>(14,50€/kg)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865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698" y="0"/>
            <a:ext cx="8759078" cy="1788459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Aceite virgen extra de </a:t>
            </a:r>
            <a:r>
              <a:rPr lang="es-ES" sz="4000" dirty="0" smtClean="0"/>
              <a:t>Carabaña</a:t>
            </a:r>
            <a:r>
              <a:rPr lang="es-ES" dirty="0" smtClean="0"/>
              <a:t> (Madrid)</a:t>
            </a:r>
            <a:r>
              <a:rPr lang="es-ES" dirty="0"/>
              <a:t/>
            </a:r>
            <a:br>
              <a:rPr lang="es-ES" dirty="0"/>
            </a:br>
            <a:r>
              <a:rPr lang="es-E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s-E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btenido directamente de aceitunas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</a:rPr>
              <a:t>cornicabra</a:t>
            </a:r>
            <a:r>
              <a:rPr lang="es-E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 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</a:rPr>
              <a:t>redondilla</a:t>
            </a:r>
            <a:r>
              <a:rPr lang="es-E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s-E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1788459"/>
            <a:ext cx="3808546" cy="3052882"/>
          </a:xfrm>
        </p:spPr>
      </p:pic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67" y="1878671"/>
            <a:ext cx="3615783" cy="3100606"/>
          </a:xfrm>
        </p:spPr>
      </p:pic>
      <p:sp>
        <p:nvSpPr>
          <p:cNvPr id="13" name="Rectángulo redondeado 12"/>
          <p:cNvSpPr/>
          <p:nvPr/>
        </p:nvSpPr>
        <p:spPr>
          <a:xfrm>
            <a:off x="1232086" y="5223071"/>
            <a:ext cx="6916604" cy="16349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 smtClean="0"/>
              <a:t>Refª06 Botella cristal 750 ml. PVP 6,05 €</a:t>
            </a:r>
          </a:p>
          <a:p>
            <a:r>
              <a:rPr lang="es-ES" sz="2400" dirty="0" smtClean="0"/>
              <a:t>Refª07</a:t>
            </a:r>
            <a:r>
              <a:rPr lang="es-ES" sz="2400" dirty="0"/>
              <a:t> </a:t>
            </a:r>
            <a:r>
              <a:rPr lang="es-ES" sz="2400" dirty="0" smtClean="0"/>
              <a:t>Botella cristal 500 ml. PVP 4,95 €</a:t>
            </a:r>
            <a:endParaRPr lang="es-ES" sz="2400" dirty="0"/>
          </a:p>
          <a:p>
            <a:r>
              <a:rPr lang="es-ES" sz="2400" dirty="0" smtClean="0"/>
              <a:t>Refª08 Botella cristal 250 ml. PVP 2,50 €</a:t>
            </a:r>
          </a:p>
          <a:p>
            <a:r>
              <a:rPr lang="es-ES" sz="2400" dirty="0" smtClean="0"/>
              <a:t>Refª09 Botella cristal 125 ml. PVP 1,40 €</a:t>
            </a:r>
          </a:p>
        </p:txBody>
      </p:sp>
    </p:spTree>
    <p:extLst>
      <p:ext uri="{BB962C8B-B14F-4D97-AF65-F5344CB8AC3E}">
        <p14:creationId xmlns:p14="http://schemas.microsoft.com/office/powerpoint/2010/main" val="3222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299" y="134468"/>
            <a:ext cx="8596668" cy="158675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Aceite de oliva Campo Real (Madrid)</a:t>
            </a:r>
            <a:br>
              <a:rPr lang="es-ES" dirty="0" smtClean="0"/>
            </a:br>
            <a:r>
              <a:rPr lang="es-E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s-E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 </a:t>
            </a:r>
            <a:r>
              <a:rPr lang="es-E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agricultor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recolecta las aceitunas a mano</a:t>
            </a:r>
            <a:r>
              <a:rPr lang="es-E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sin golpes, con esmerado cuidado para que lleguen en perfectas condiciones a las </a:t>
            </a:r>
            <a:r>
              <a:rPr lang="es-E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fábricas.</a:t>
            </a:r>
            <a:r>
              <a:rPr lang="es-E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" y="1559857"/>
            <a:ext cx="3491255" cy="5137133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332208" y="3328323"/>
            <a:ext cx="4751279" cy="17615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smtClean="0"/>
              <a:t>Refª10 </a:t>
            </a:r>
            <a:r>
              <a:rPr lang="es-ES" sz="2800" dirty="0" smtClean="0"/>
              <a:t>250 </a:t>
            </a:r>
            <a:r>
              <a:rPr lang="es-ES" sz="2800" dirty="0"/>
              <a:t>m</a:t>
            </a:r>
            <a:r>
              <a:rPr lang="es-ES" sz="2800" dirty="0" smtClean="0"/>
              <a:t>l</a:t>
            </a:r>
            <a:r>
              <a:rPr lang="es-ES" sz="2800" dirty="0"/>
              <a:t>. PVP  2,40 € </a:t>
            </a:r>
            <a:endParaRPr lang="es-ES" sz="2800" dirty="0" smtClean="0"/>
          </a:p>
          <a:p>
            <a:r>
              <a:rPr lang="es-ES" sz="2800" dirty="0" smtClean="0"/>
              <a:t>Refª11 </a:t>
            </a:r>
            <a:r>
              <a:rPr lang="es-ES" sz="2800" dirty="0"/>
              <a:t>500 </a:t>
            </a:r>
            <a:r>
              <a:rPr lang="es-ES" sz="2800" dirty="0" smtClean="0"/>
              <a:t>ml</a:t>
            </a:r>
            <a:r>
              <a:rPr lang="es-ES" sz="2800" dirty="0"/>
              <a:t>. PVP  3,60 € </a:t>
            </a:r>
            <a:endParaRPr lang="es-ES" sz="2800" dirty="0" smtClean="0"/>
          </a:p>
          <a:p>
            <a:r>
              <a:rPr lang="es-ES" sz="2800" dirty="0" smtClean="0"/>
              <a:t>Refª12 </a:t>
            </a:r>
            <a:r>
              <a:rPr lang="es-ES" sz="2800" dirty="0"/>
              <a:t>750 </a:t>
            </a:r>
            <a:r>
              <a:rPr lang="es-ES" sz="2800" dirty="0" smtClean="0"/>
              <a:t>ml</a:t>
            </a:r>
            <a:r>
              <a:rPr lang="es-ES" sz="2800" dirty="0"/>
              <a:t>. PVP  4,60 € </a:t>
            </a:r>
            <a:endParaRPr lang="es-ES" sz="2800" dirty="0"/>
          </a:p>
        </p:txBody>
      </p:sp>
      <p:sp>
        <p:nvSpPr>
          <p:cNvPr id="4" name="Nube 3"/>
          <p:cNvSpPr/>
          <p:nvPr/>
        </p:nvSpPr>
        <p:spPr>
          <a:xfrm>
            <a:off x="5392527" y="1559857"/>
            <a:ext cx="2742943" cy="148607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Virgen extra 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27" y="22936"/>
            <a:ext cx="9266766" cy="173971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Miel natural de elaboración artesana</a:t>
            </a:r>
            <a:br>
              <a:rPr lang="es-ES" sz="4000" dirty="0" smtClean="0"/>
            </a:b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Alimento natural, posee muchas propiedades que nos ayudan a mantenernos con buena salud frente a los resfriados, agotamiento físico/mental y crecimiento.</a:t>
            </a:r>
            <a:endParaRPr lang="es-E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663388" y="2030736"/>
            <a:ext cx="2377455" cy="1922467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Refª13 Mil flores</a:t>
            </a:r>
          </a:p>
          <a:p>
            <a:pPr algn="ctr"/>
            <a:r>
              <a:rPr lang="es-ES" sz="2400" dirty="0" smtClean="0"/>
              <a:t>½ kg</a:t>
            </a:r>
          </a:p>
          <a:p>
            <a:pPr algn="ctr"/>
            <a:r>
              <a:rPr lang="es-ES" sz="2400" dirty="0" smtClean="0"/>
              <a:t>PVP 4,51€</a:t>
            </a:r>
            <a:endParaRPr lang="es-ES" sz="2400" dirty="0"/>
          </a:p>
        </p:txBody>
      </p:sp>
      <p:sp>
        <p:nvSpPr>
          <p:cNvPr id="7" name="Hexágono 6"/>
          <p:cNvSpPr/>
          <p:nvPr/>
        </p:nvSpPr>
        <p:spPr>
          <a:xfrm>
            <a:off x="8544731" y="2165439"/>
            <a:ext cx="2612525" cy="218485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Refª14 Miel romero</a:t>
            </a:r>
          </a:p>
          <a:p>
            <a:pPr algn="ctr"/>
            <a:r>
              <a:rPr lang="es-ES" sz="2400" dirty="0" smtClean="0"/>
              <a:t>½ kg</a:t>
            </a:r>
          </a:p>
          <a:p>
            <a:pPr algn="ctr"/>
            <a:r>
              <a:rPr lang="es-ES" sz="2400" dirty="0" smtClean="0"/>
              <a:t>PVP 4,75 €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" y="1800345"/>
            <a:ext cx="1556678" cy="23832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0" y="4231744"/>
            <a:ext cx="3286927" cy="25540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58" t="-60253" r="107845" b="83036"/>
          <a:stretch/>
        </p:blipFill>
        <p:spPr>
          <a:xfrm>
            <a:off x="5459506" y="1680882"/>
            <a:ext cx="2635624" cy="26221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7" y="1844417"/>
            <a:ext cx="2635624" cy="27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0"/>
            <a:ext cx="9068155" cy="110013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</a:rPr>
              <a:t>CHOCOLATES ARTESANOS</a:t>
            </a:r>
            <a:endParaRPr lang="es-E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4" y="1408906"/>
            <a:ext cx="8738853" cy="198366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93251" y="3701340"/>
            <a:ext cx="4400550" cy="18522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Refª15 </a:t>
            </a:r>
            <a:r>
              <a:rPr lang="es-ES" sz="2000" u="sng" dirty="0" smtClean="0"/>
              <a:t>Tabletas 120g</a:t>
            </a:r>
          </a:p>
          <a:p>
            <a:pPr algn="ctr"/>
            <a:r>
              <a:rPr lang="es-ES" sz="2000" dirty="0" smtClean="0"/>
              <a:t>   Refª15/1 Blanco</a:t>
            </a:r>
          </a:p>
          <a:p>
            <a:pPr algn="ctr"/>
            <a:r>
              <a:rPr lang="es-ES" sz="2000" dirty="0" smtClean="0"/>
              <a:t>        Refª15/2 Con leche</a:t>
            </a:r>
          </a:p>
          <a:p>
            <a:pPr algn="ctr"/>
            <a:r>
              <a:rPr lang="es-ES" sz="2000" dirty="0" smtClean="0"/>
              <a:t>Refª15/3 Puro</a:t>
            </a:r>
          </a:p>
          <a:p>
            <a:pPr algn="ctr"/>
            <a:r>
              <a:rPr lang="es-ES" sz="2000" dirty="0" smtClean="0"/>
              <a:t>PVP 2,50€</a:t>
            </a:r>
            <a:endParaRPr lang="es-ES" sz="2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200649" y="3701339"/>
            <a:ext cx="4386263" cy="18522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Refª16 </a:t>
            </a:r>
            <a:r>
              <a:rPr lang="es-ES" sz="2000" u="sng" dirty="0" smtClean="0"/>
              <a:t>Lenguas de gato 120g</a:t>
            </a:r>
          </a:p>
          <a:p>
            <a:pPr algn="ctr"/>
            <a:r>
              <a:rPr lang="es-ES" sz="2000" dirty="0" smtClean="0"/>
              <a:t>   Refª16/1 Blanco</a:t>
            </a:r>
          </a:p>
          <a:p>
            <a:pPr algn="ctr"/>
            <a:r>
              <a:rPr lang="es-ES" sz="2000" dirty="0" smtClean="0"/>
              <a:t>        Refª16/2 Con leche</a:t>
            </a:r>
          </a:p>
          <a:p>
            <a:pPr algn="ctr"/>
            <a:r>
              <a:rPr lang="es-ES" sz="2000" dirty="0" smtClean="0"/>
              <a:t>Refª16/3 Puro</a:t>
            </a:r>
          </a:p>
          <a:p>
            <a:pPr algn="ctr"/>
            <a:r>
              <a:rPr lang="es-ES" sz="2000" dirty="0" smtClean="0"/>
              <a:t>PVP 3,10€</a:t>
            </a:r>
            <a:endParaRPr lang="es-ES" sz="2000" dirty="0" smtClean="0"/>
          </a:p>
          <a:p>
            <a:pPr algn="ctr"/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8559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466</Words>
  <Application>Microsoft Office PowerPoint</Application>
  <PresentationFormat>Panorámica</PresentationFormat>
  <Paragraphs>93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Edwardian Script ITC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Garbanzo, producto típico madrileño.</vt:lpstr>
      <vt:lpstr>Presentación de PowerPoint</vt:lpstr>
      <vt:lpstr>Quesos artesanos de oveja de la Sierra de Guadarrama</vt:lpstr>
      <vt:lpstr>Aceite virgen extra de Carabaña (Madrid) Obtenido directamente de aceitunas cornicabra y redondilla.</vt:lpstr>
      <vt:lpstr>Aceite de oliva Campo Real (Madrid) El agricultor recolecta las aceitunas a mano, sin golpes, con esmerado cuidado para que lleguen en perfectas condiciones a las fábricas. </vt:lpstr>
      <vt:lpstr>Miel natural de elaboración artesana Alimento natural, posee muchas propiedades que nos ayudan a mantenernos con buena salud frente a los resfriados, agotamiento físico/mental y crecimiento.</vt:lpstr>
      <vt:lpstr>Presentación de PowerPoint</vt:lpstr>
      <vt:lpstr>Caramelos violetas  Es un caramelo elaborado con esencias de violeta</vt:lpstr>
      <vt:lpstr>Sacos térmicos de Alba</vt:lpstr>
      <vt:lpstr>Propiedades</vt:lpstr>
      <vt:lpstr>Velas de miel artesanales</vt:lpstr>
      <vt:lpstr>MasMadrid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MASMADRID</dc:title>
  <dc:creator>1GAM</dc:creator>
  <cp:lastModifiedBy>1GAM</cp:lastModifiedBy>
  <cp:revision>82</cp:revision>
  <dcterms:created xsi:type="dcterms:W3CDTF">2017-02-01T09:01:25Z</dcterms:created>
  <dcterms:modified xsi:type="dcterms:W3CDTF">2017-03-07T09:58:50Z</dcterms:modified>
</cp:coreProperties>
</file>