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81B8-EAD9-4DFB-9FCB-6DFC99833F75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4476-F5B5-4FD2-A918-229A7745A16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4476-F5B5-4FD2-A918-229A7745A16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1C4F3-7297-4133-A117-8CD869851D2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B011-F141-497A-858D-59E2BCBD8E9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794C9E-530A-4581-833F-DE57C9D752D6}" type="datetimeFigureOut">
              <a:rPr lang="es-ES" smtClean="0"/>
              <a:pPr/>
              <a:t>04/03/2017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05F04A-55B9-472A-ABE6-C9744165D46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152128"/>
          </a:xfrm>
        </p:spPr>
        <p:txBody>
          <a:bodyPr/>
          <a:lstStyle/>
          <a:p>
            <a:r>
              <a:rPr lang="es-ES" i="1" dirty="0" smtClean="0"/>
              <a:t>Siente el sabor de Asturias</a:t>
            </a:r>
            <a:endParaRPr lang="es-ES" i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4000" b="1" cap="all" dirty="0" smtClean="0">
                <a:ln w="0"/>
                <a:solidFill>
                  <a:schemeClr val="accent6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CATÁLOGO DE PRODUCTOS ASTURIANOS</a:t>
            </a:r>
            <a:endParaRPr lang="es-ES" sz="4000" b="1" cap="all" dirty="0">
              <a:ln w="0"/>
              <a:solidFill>
                <a:schemeClr val="accent6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268" name="AutoShape 4" descr="Resultado de imagen de bandera de españa"/>
          <p:cNvSpPr>
            <a:spLocks noChangeAspect="1" noChangeArrowheads="1"/>
          </p:cNvSpPr>
          <p:nvPr/>
        </p:nvSpPr>
        <p:spPr bwMode="auto">
          <a:xfrm>
            <a:off x="155575" y="-2841625"/>
            <a:ext cx="10534650" cy="592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Resultado de imagen de bandera de españa"/>
          <p:cNvSpPr>
            <a:spLocks noChangeAspect="1" noChangeArrowheads="1"/>
          </p:cNvSpPr>
          <p:nvPr/>
        </p:nvSpPr>
        <p:spPr bwMode="auto">
          <a:xfrm>
            <a:off x="155575" y="-2841625"/>
            <a:ext cx="10534650" cy="592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501008"/>
            <a:ext cx="3478108" cy="2448272"/>
          </a:xfrm>
          <a:prstGeom prst="rect">
            <a:avLst/>
          </a:prstGeom>
          <a:noFill/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01008"/>
            <a:ext cx="3384376" cy="245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14396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Chorizo de ciervo</a:t>
            </a:r>
            <a:endParaRPr lang="es-E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lumno\Desktop\í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2825098" cy="3786214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214678" y="5000636"/>
          <a:ext cx="5715000" cy="882017"/>
        </p:xfrm>
        <a:graphic>
          <a:graphicData uri="http://schemas.openxmlformats.org/drawingml/2006/table">
            <a:tbl>
              <a:tblPr/>
              <a:tblGrid>
                <a:gridCol w="1676400"/>
                <a:gridCol w="4038600"/>
              </a:tblGrid>
              <a:tr h="16668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-857288" y="1643050"/>
          <a:ext cx="4563442" cy="3500462"/>
        </p:xfrm>
        <a:graphic>
          <a:graphicData uri="http://schemas.openxmlformats.org/drawingml/2006/table">
            <a:tbl>
              <a:tblPr/>
              <a:tblGrid>
                <a:gridCol w="1338609"/>
                <a:gridCol w="3224833"/>
              </a:tblGrid>
              <a:tr h="3500462">
                <a:tc>
                  <a:txBody>
                    <a:bodyPr/>
                    <a:lstStyle/>
                    <a:p>
                      <a:pPr algn="l"/>
                      <a:endParaRPr lang="es-ES" sz="1600" dirty="0" smtClean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Embutido auténtico de la región, elaborado a la manera tradicional, de la misma forma que sus antepasados.</a:t>
                      </a:r>
                      <a:br>
                        <a:rPr lang="es-ES" sz="1600" dirty="0" smtClean="0"/>
                      </a:br>
                      <a:r>
                        <a:rPr lang="es-ES" sz="1600" dirty="0" smtClean="0"/>
                        <a:t/>
                      </a:r>
                      <a:br>
                        <a:rPr lang="es-ES" sz="1600" dirty="0" smtClean="0"/>
                      </a:br>
                      <a:r>
                        <a:rPr lang="es-ES" sz="1600" dirty="0" smtClean="0"/>
                        <a:t>Embutido natural, sin conservantes, ahumado con leña de roble y curado en un microclima especial, el cual le confiere ese sabor tan peculiar que lo hace inigualable.</a:t>
                      </a:r>
                      <a:endParaRPr lang="es-ES" sz="1600" dirty="0"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28596" y="521495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Precio:3,50€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Peso</a:t>
            </a:r>
            <a:r>
              <a:rPr lang="es-ES" dirty="0" smtClean="0">
                <a:latin typeface="Calibri" pitchFamily="34" charset="0"/>
              </a:rPr>
              <a:t>: 300gr/unidad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CHORIZOS DE JABALÍ EMBUAS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3071834" cy="3068145"/>
          </a:xfrm>
          <a:prstGeom prst="rect">
            <a:avLst/>
          </a:prstGeom>
          <a:noFill/>
        </p:spPr>
      </p:pic>
      <p:sp>
        <p:nvSpPr>
          <p:cNvPr id="1030" name="AutoShape 6" descr="Resultado de imagen de CHORIZOS DE JABAL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Resultado de imagen de CHORIZOS DE JABAL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Resultado de imagen de CHORIZOS DE JABAL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Resultado de imagen de CHORIZOS DE CIER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Resultado de imagen de CHORIZOS DE CIER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Resultado de imagen de CHORIZOS DE CIER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42910" y="521495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/>
              <a:t>Precio:3,50€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Peso: </a:t>
            </a:r>
            <a:r>
              <a:rPr lang="es-ES" sz="1400" dirty="0" smtClean="0"/>
              <a:t>300gr/unidad</a:t>
            </a:r>
            <a:endParaRPr lang="es-ES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000232" y="57148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Chorizo de jabalí</a:t>
            </a:r>
            <a:endParaRPr lang="es-E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21468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 Natural, elaborado artesanalmente sin conservantes 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Su sabor fuerte y salvaje da a estos embutidos un sabor distinto y  difícil de igualar. 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SUSPIROS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4038600" cy="4681728"/>
          </a:xfrm>
        </p:spPr>
        <p:txBody>
          <a:bodyPr/>
          <a:lstStyle/>
          <a:p>
            <a:r>
              <a:rPr lang="es-ES" dirty="0" smtClean="0"/>
              <a:t>Caja de galletas con forma de luna llena, típicas de Grado desde 1829, ideales para acompañar con café.</a:t>
            </a:r>
          </a:p>
          <a:p>
            <a:r>
              <a:rPr lang="es-ES" dirty="0" smtClean="0"/>
              <a:t>Peso 700g /Caja.</a:t>
            </a:r>
          </a:p>
          <a:p>
            <a:r>
              <a:rPr lang="es-ES" dirty="0" smtClean="0"/>
              <a:t>Precio 2,50€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1500174"/>
            <a:ext cx="2786082" cy="203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Imagen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643314"/>
            <a:ext cx="2320583" cy="248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MIEL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4038600" cy="4681728"/>
          </a:xfrm>
        </p:spPr>
        <p:txBody>
          <a:bodyPr/>
          <a:lstStyle/>
          <a:p>
            <a:r>
              <a:rPr lang="es-ES" dirty="0" smtClean="0">
                <a:latin typeface="David" pitchFamily="34" charset="-79"/>
                <a:cs typeface="David" pitchFamily="34" charset="-79"/>
              </a:rPr>
              <a:t>Miel  procedente del néctar de las flores del brezo, de la zarza y del castaño de bosques autóctonos. </a:t>
            </a:r>
          </a:p>
          <a:p>
            <a:r>
              <a:rPr lang="es-ES" dirty="0" smtClean="0">
                <a:latin typeface="David" pitchFamily="34" charset="-79"/>
                <a:cs typeface="David" pitchFamily="34" charset="-79"/>
              </a:rPr>
              <a:t>De color ámbar oscura , con aromas florales e intensos, y con un sabor dulce.</a:t>
            </a:r>
          </a:p>
          <a:p>
            <a:r>
              <a:rPr lang="es-ES" dirty="0" smtClean="0">
                <a:latin typeface="David" pitchFamily="34" charset="-79"/>
                <a:cs typeface="David" pitchFamily="34" charset="-79"/>
              </a:rPr>
              <a:t>4,50€</a:t>
            </a:r>
          </a:p>
          <a:p>
            <a:r>
              <a:rPr lang="es-ES" dirty="0" smtClean="0">
                <a:latin typeface="David" pitchFamily="34" charset="-79"/>
                <a:cs typeface="David" pitchFamily="34" charset="-79"/>
              </a:rPr>
              <a:t>350g.</a:t>
            </a:r>
          </a:p>
          <a:p>
            <a:endParaRPr lang="es-ES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5 Marcador de contenido" descr="miel-bosque-asturiano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072066" y="1857364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alibri" pitchFamily="34" charset="0"/>
              </a:rPr>
              <a:t>Corbata de Unquera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038600" cy="4681728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tx1"/>
                </a:solidFill>
                <a:latin typeface="+mj-lt"/>
              </a:rPr>
              <a:t>Este dulce de hojaldre es típico de Unquera, pequeña localidad al este de Cantabria , fronteriza con Asturias.</a:t>
            </a:r>
          </a:p>
          <a:p>
            <a:r>
              <a:rPr lang="es-ES" sz="2000" dirty="0" smtClean="0">
                <a:solidFill>
                  <a:schemeClr val="tx1"/>
                </a:solidFill>
                <a:latin typeface="+mj-lt"/>
              </a:rPr>
              <a:t>Se trata de un pastel de hojaldre con forma de corbata hecho con mantequilla , azúcar, huevos, harina de trigo y almendra, y recubierto con una capa de azúcar con almendras.</a:t>
            </a:r>
          </a:p>
          <a:p>
            <a:r>
              <a:rPr lang="es-ES" sz="2000" dirty="0" smtClean="0">
                <a:latin typeface="+mj-lt"/>
              </a:rPr>
              <a:t>330g.</a:t>
            </a:r>
          </a:p>
          <a:p>
            <a:r>
              <a:rPr lang="es-ES" sz="2000" dirty="0" smtClean="0">
                <a:solidFill>
                  <a:schemeClr val="tx1"/>
                </a:solidFill>
                <a:latin typeface="+mj-lt"/>
              </a:rPr>
              <a:t>4,00€</a:t>
            </a:r>
          </a:p>
          <a:p>
            <a:endParaRPr lang="es-ES" dirty="0"/>
          </a:p>
        </p:txBody>
      </p:sp>
      <p:pic>
        <p:nvPicPr>
          <p:cNvPr id="5" name="4 Marcador de contenido" descr="Imagen relacionad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71744"/>
            <a:ext cx="3358133" cy="284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429684" cy="4668839"/>
          </a:xfrm>
        </p:spPr>
        <p:txBody>
          <a:bodyPr/>
          <a:lstStyle/>
          <a:p>
            <a:pPr lvl="0">
              <a:buNone/>
            </a:pPr>
            <a:r>
              <a:rPr lang="es-ES" sz="1600" dirty="0" smtClean="0">
                <a:latin typeface="+mj-lt"/>
              </a:rPr>
              <a:t>                                                                                        </a:t>
            </a:r>
            <a:r>
              <a:rPr lang="es-ES" sz="1200" dirty="0" smtClean="0">
                <a:latin typeface="+mj-lt"/>
              </a:rPr>
              <a:t>Chocolates de alta calidad elaborados artesanalmente</a:t>
            </a:r>
            <a:endParaRPr lang="es-ES" sz="1600" dirty="0" smtClean="0">
              <a:latin typeface="+mj-lt"/>
            </a:endParaRPr>
          </a:p>
          <a:p>
            <a:pPr lvl="0"/>
            <a:endParaRPr lang="es-ES" sz="1600" dirty="0" smtClean="0"/>
          </a:p>
          <a:p>
            <a:pPr lvl="0"/>
            <a:endParaRPr lang="es-ES" sz="1600" dirty="0" smtClean="0"/>
          </a:p>
          <a:p>
            <a:pPr lvl="0"/>
            <a:r>
              <a:rPr lang="es-ES" sz="1600" dirty="0" smtClean="0"/>
              <a:t>Chocolate con leche y almendras</a:t>
            </a:r>
          </a:p>
          <a:p>
            <a:pPr lvl="0"/>
            <a:r>
              <a:rPr lang="es-ES" sz="1600" dirty="0" smtClean="0"/>
              <a:t>Peso: 300gr</a:t>
            </a:r>
          </a:p>
          <a:p>
            <a:r>
              <a:rPr lang="es-ES" sz="1600" dirty="0" smtClean="0"/>
              <a:t>Precio:5,50 euros.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1400" dirty="0" smtClean="0"/>
          </a:p>
          <a:p>
            <a:r>
              <a:rPr lang="es-ES" sz="1400" dirty="0" smtClean="0"/>
              <a:t>Chocolate negro 75% de cacao </a:t>
            </a:r>
            <a:r>
              <a:rPr lang="es-ES" sz="1400" smtClean="0"/>
              <a:t>con almendras</a:t>
            </a:r>
            <a:endParaRPr lang="es-ES" sz="1400" dirty="0" smtClean="0"/>
          </a:p>
          <a:p>
            <a:r>
              <a:rPr lang="es-ES" sz="1600" dirty="0" smtClean="0"/>
              <a:t>Peso:</a:t>
            </a:r>
            <a:r>
              <a:rPr lang="es-ES" sz="1300" dirty="0" smtClean="0"/>
              <a:t> 300gr</a:t>
            </a:r>
          </a:p>
          <a:p>
            <a:r>
              <a:rPr lang="es-ES" sz="1600" dirty="0" smtClean="0"/>
              <a:t>Precio</a:t>
            </a:r>
            <a:r>
              <a:rPr lang="es-ES" sz="1300" dirty="0" smtClean="0"/>
              <a:t>:</a:t>
            </a:r>
            <a:r>
              <a:rPr lang="es-ES" sz="1600" dirty="0" smtClean="0"/>
              <a:t>5,50 euros.</a:t>
            </a:r>
            <a:endParaRPr lang="es-ES" sz="1100" dirty="0" smtClean="0"/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000240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2000240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500570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4500570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Chocolates de ‘‘LA TIERRA DEL ARTESANO’’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Anagrama-FUNDACION-ISABEL-GEM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643050"/>
            <a:ext cx="4870100" cy="1000132"/>
          </a:xfrm>
        </p:spPr>
      </p:pic>
      <p:sp>
        <p:nvSpPr>
          <p:cNvPr id="10" name="9 CuadroTexto"/>
          <p:cNvSpPr txBox="1"/>
          <p:nvPr/>
        </p:nvSpPr>
        <p:spPr>
          <a:xfrm>
            <a:off x="428596" y="3071810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ES" sz="2000" dirty="0"/>
              <a:t>N</a:t>
            </a:r>
            <a:r>
              <a:rPr lang="es-ES" sz="2000" dirty="0" smtClean="0"/>
              <a:t>ace en 2008 con el objetivo de contribuir a acelerar la investigación en las Distrofias Musculares, otras Enfermedades Neuromusculares y Enfermedades Raras.</a:t>
            </a:r>
          </a:p>
          <a:p>
            <a:pPr fontAlgn="t"/>
            <a:r>
              <a:rPr lang="es-ES" sz="2000" dirty="0" smtClean="0"/>
              <a:t>La Fundación Isabel Gemio centra todos sus esfuerzos en financiar </a:t>
            </a:r>
            <a:r>
              <a:rPr lang="es-ES" sz="2000" b="1" dirty="0" smtClean="0"/>
              <a:t>Proyectos de Investigación Científica</a:t>
            </a:r>
            <a:r>
              <a:rPr lang="es-ES" sz="2000" dirty="0" smtClean="0"/>
              <a:t> que buscan el tratamiento o cura para las </a:t>
            </a:r>
            <a:r>
              <a:rPr lang="es-ES" sz="2000" b="1" dirty="0" smtClean="0"/>
              <a:t>Enfermedades Minoritarias</a:t>
            </a:r>
            <a:r>
              <a:rPr lang="es-ES" sz="2000" dirty="0" smtClean="0"/>
              <a:t>, conocidas como “raras”, apoyando </a:t>
            </a:r>
            <a:r>
              <a:rPr lang="es-ES" sz="2000" b="1" dirty="0" smtClean="0"/>
              <a:t>la investigación</a:t>
            </a:r>
            <a:r>
              <a:rPr lang="es-ES" sz="2000" dirty="0" smtClean="0"/>
              <a:t> biomédica básica, clínica y </a:t>
            </a:r>
            <a:r>
              <a:rPr lang="es-ES" sz="2000" dirty="0" err="1" smtClean="0"/>
              <a:t>traslacional</a:t>
            </a:r>
            <a:r>
              <a:rPr lang="es-ES" sz="2000" dirty="0" smtClean="0"/>
              <a:t> </a:t>
            </a:r>
            <a:r>
              <a:rPr lang="es-ES" sz="2000" dirty="0"/>
              <a:t>.</a:t>
            </a:r>
            <a:endParaRPr lang="es-ES" sz="20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500298" y="42860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</a:rPr>
              <a:t>Productos solidarios</a:t>
            </a:r>
            <a:endParaRPr lang="es-E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70223_2156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4643446"/>
            <a:ext cx="1629930" cy="1643074"/>
          </a:xfrm>
          <a:prstGeom prst="rect">
            <a:avLst/>
          </a:prstGeom>
        </p:spPr>
      </p:pic>
      <p:pic>
        <p:nvPicPr>
          <p:cNvPr id="5" name="4 Imagen" descr="20170223_2157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678" y="3071810"/>
            <a:ext cx="2314425" cy="1832557"/>
          </a:xfrm>
          <a:prstGeom prst="rect">
            <a:avLst/>
          </a:prstGeom>
        </p:spPr>
      </p:pic>
      <p:pic>
        <p:nvPicPr>
          <p:cNvPr id="6" name="5 Imagen" descr="20170223_2157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077687"/>
            <a:ext cx="2284544" cy="1851511"/>
          </a:xfrm>
          <a:prstGeom prst="rect">
            <a:avLst/>
          </a:prstGeom>
        </p:spPr>
      </p:pic>
      <p:pic>
        <p:nvPicPr>
          <p:cNvPr id="7" name="6 Imagen" descr="20170223_2158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2571744"/>
            <a:ext cx="2412432" cy="129500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643834" y="5000636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Yu Mincho Demibold" pitchFamily="18" charset="-128"/>
                <a:ea typeface="Yu Mincho Demibold" pitchFamily="18" charset="-128"/>
              </a:rPr>
              <a:t>Broches personalizados</a:t>
            </a:r>
            <a:endParaRPr lang="es-ES" sz="1400" dirty="0">
              <a:latin typeface="Yu Mincho Demibold" pitchFamily="18" charset="-128"/>
              <a:ea typeface="Yu Mincho Demibold" pitchFamily="18" charset="-128"/>
            </a:endParaRPr>
          </a:p>
          <a:p>
            <a:r>
              <a:rPr lang="es-ES" sz="1600" dirty="0" smtClean="0">
                <a:latin typeface="Yu Mincho Demibold" pitchFamily="18" charset="-128"/>
                <a:ea typeface="Yu Mincho Demibold" pitchFamily="18" charset="-128"/>
              </a:rPr>
              <a:t>1,50€/unidad</a:t>
            </a:r>
          </a:p>
          <a:p>
            <a:endParaRPr lang="es-ES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260648"/>
            <a:ext cx="509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solidFill>
                <a:schemeClr val="accent3">
                  <a:lumMod val="75000"/>
                </a:schemeClr>
              </a:solidFill>
              <a:latin typeface="Yu Mincho Demibold" pitchFamily="18" charset="-128"/>
              <a:ea typeface="Yu Mincho Demibold" pitchFamily="18" charset="-128"/>
            </a:endParaRPr>
          </a:p>
          <a:p>
            <a:pPr algn="ctr"/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Yu Mincho Demibold" pitchFamily="18" charset="-128"/>
                <a:ea typeface="Yu Mincho Demibold" pitchFamily="18" charset="-128"/>
              </a:rPr>
              <a:t>Productos solidarios(Con la compra de estos productos colabora con la fundación Isabel Gemio)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472" y="4929198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Yu Mincho Demibold" pitchFamily="18" charset="-128"/>
                <a:ea typeface="Yu Mincho Demibold" pitchFamily="18" charset="-128"/>
              </a:rPr>
              <a:t>Broches </a:t>
            </a:r>
          </a:p>
          <a:p>
            <a:r>
              <a:rPr lang="es-ES" dirty="0" smtClean="0">
                <a:latin typeface="Yu Mincho Demibold" pitchFamily="18" charset="-128"/>
                <a:ea typeface="Yu Mincho Demibold" pitchFamily="18" charset="-128"/>
              </a:rPr>
              <a:t>1,50€/unidad</a:t>
            </a:r>
            <a:endParaRPr lang="es-ES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14678" y="485776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Yu Mincho Demibold" pitchFamily="18" charset="-128"/>
                <a:ea typeface="Yu Mincho Demibold" pitchFamily="18" charset="-128"/>
              </a:rPr>
              <a:t>Llaveros </a:t>
            </a:r>
          </a:p>
          <a:p>
            <a:r>
              <a:rPr lang="es-ES" sz="1600" dirty="0" smtClean="0">
                <a:latin typeface="Yu Mincho Demibold" pitchFamily="18" charset="-128"/>
                <a:ea typeface="Yu Mincho Demibold" pitchFamily="18" charset="-128"/>
              </a:rPr>
              <a:t>1,50€/unidad</a:t>
            </a:r>
            <a:endParaRPr lang="es-ES" sz="1600" dirty="0">
              <a:latin typeface="Yu Mincho Demibold" pitchFamily="18" charset="-128"/>
              <a:ea typeface="Yu Mincho Demibold" pitchFamily="18" charset="-12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00760" y="3857628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Yu Mincho Demibold" pitchFamily="18" charset="-128"/>
                <a:ea typeface="Yu Mincho Demibold" pitchFamily="18" charset="-128"/>
              </a:rPr>
              <a:t>Pulseras </a:t>
            </a:r>
          </a:p>
          <a:p>
            <a:r>
              <a:rPr lang="es-ES" sz="1600" dirty="0" smtClean="0">
                <a:latin typeface="Yu Mincho Demibold" pitchFamily="18" charset="-128"/>
                <a:ea typeface="Yu Mincho Demibold" pitchFamily="18" charset="-128"/>
              </a:rPr>
              <a:t>1,50€/unidad</a:t>
            </a:r>
            <a:endParaRPr lang="es-ES" sz="1600" dirty="0">
              <a:latin typeface="Yu Mincho Demibold" pitchFamily="18" charset="-128"/>
              <a:ea typeface="Yu Mincho Demibold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Mermeladas asturianas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72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1600" dirty="0" smtClean="0"/>
              <a:t>  </a:t>
            </a:r>
            <a:endParaRPr lang="es-ES" dirty="0" smtClean="0"/>
          </a:p>
          <a:p>
            <a:pPr>
              <a:buNone/>
            </a:pPr>
            <a:r>
              <a:rPr lang="es-ES" sz="3300" dirty="0" smtClean="0"/>
              <a:t>Mermeladas artesanales elaboradas con materias primas naturales sin colorantes, ni conservantes, ni pectinas.</a:t>
            </a:r>
            <a:endParaRPr lang="es-ES" dirty="0" smtClean="0"/>
          </a:p>
          <a:p>
            <a:pPr>
              <a:buNone/>
            </a:pPr>
            <a:endParaRPr lang="es-ES" sz="2900" dirty="0" smtClean="0"/>
          </a:p>
          <a:p>
            <a:pPr>
              <a:buNone/>
            </a:pPr>
            <a:endParaRPr lang="es-ES" sz="2900" dirty="0" smtClean="0"/>
          </a:p>
          <a:p>
            <a:pPr>
              <a:buNone/>
            </a:pPr>
            <a:endParaRPr lang="es-ES" sz="2900" dirty="0" smtClean="0"/>
          </a:p>
          <a:p>
            <a:pPr>
              <a:buNone/>
            </a:pPr>
            <a:r>
              <a:rPr lang="es-ES" sz="2900" dirty="0" smtClean="0"/>
              <a:t>Sabores :</a:t>
            </a:r>
          </a:p>
          <a:p>
            <a:r>
              <a:rPr lang="es-ES" sz="2900" dirty="0" smtClean="0"/>
              <a:t>MERMELADA DE MANZANA CON SIDRA.</a:t>
            </a:r>
          </a:p>
          <a:p>
            <a:r>
              <a:rPr lang="es-ES" sz="2900" dirty="0" smtClean="0"/>
              <a:t>MERMELADA DE FRAMBUESA. </a:t>
            </a:r>
          </a:p>
          <a:p>
            <a:r>
              <a:rPr lang="es-ES" sz="2900" dirty="0" smtClean="0"/>
              <a:t>MERMELADA DE ARÁNDANOS.</a:t>
            </a:r>
          </a:p>
          <a:p>
            <a:r>
              <a:rPr lang="es-ES" sz="2900" dirty="0" smtClean="0"/>
              <a:t>MERMELADA DE LIMÓN.</a:t>
            </a:r>
          </a:p>
          <a:p>
            <a:r>
              <a:rPr lang="es-ES" sz="2900" dirty="0" smtClean="0"/>
              <a:t>MERMELADA DE CIRUELA.  </a:t>
            </a:r>
          </a:p>
          <a:p>
            <a:r>
              <a:rPr lang="es-ES" sz="2900" dirty="0" smtClean="0"/>
              <a:t>MERMELADA DE HIGOS SECOS.   </a:t>
            </a:r>
          </a:p>
          <a:p>
            <a:endParaRPr lang="es-ES" sz="2900" dirty="0" smtClean="0"/>
          </a:p>
          <a:p>
            <a:r>
              <a:rPr lang="es-ES" sz="2900" dirty="0" smtClean="0"/>
              <a:t>Peso : 250 g</a:t>
            </a:r>
          </a:p>
          <a:p>
            <a:r>
              <a:rPr lang="es-ES" sz="2900" dirty="0" smtClean="0"/>
              <a:t>Precio : 2,50  euros 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 </a:t>
            </a:r>
          </a:p>
          <a:p>
            <a:pPr>
              <a:buNone/>
            </a:pPr>
            <a:r>
              <a:rPr lang="es-ES" sz="1600" dirty="0" smtClean="0"/>
              <a:t>                                                                                      </a:t>
            </a:r>
          </a:p>
        </p:txBody>
      </p:sp>
      <p:pic>
        <p:nvPicPr>
          <p:cNvPr id="1026" name="Picture 2" descr="C:\Users\alumno_2\Desktop\hig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2973756" cy="2071702"/>
          </a:xfrm>
          <a:prstGeom prst="rect">
            <a:avLst/>
          </a:prstGeom>
          <a:noFill/>
        </p:spPr>
      </p:pic>
      <p:pic>
        <p:nvPicPr>
          <p:cNvPr id="1027" name="Picture 3" descr="C:\Users\alumno_2\Desktop\mermelada_sidra_ramiro_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000396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del pedido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El precio de los productos no incluye los gastos de transporte, que correrán a cuenta del comprador</a:t>
            </a:r>
          </a:p>
          <a:p>
            <a:r>
              <a:rPr lang="es-ES" dirty="0" smtClean="0"/>
              <a:t>Los pedidos deben de hacerse con una antelación mínima de 15 días.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Casadiellas</a:t>
            </a:r>
            <a:endParaRPr lang="es-ES" dirty="0"/>
          </a:p>
        </p:txBody>
      </p:sp>
      <p:pic>
        <p:nvPicPr>
          <p:cNvPr id="8" name="7 Marcador de contenido" descr="pasteleria-casadielles-monasterio-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571612"/>
            <a:ext cx="3857652" cy="3044833"/>
          </a:xfrm>
        </p:spPr>
      </p:pic>
      <p:sp>
        <p:nvSpPr>
          <p:cNvPr id="9" name="8 CuadroTexto"/>
          <p:cNvSpPr txBox="1"/>
          <p:nvPr/>
        </p:nvSpPr>
        <p:spPr>
          <a:xfrm>
            <a:off x="4857752" y="1928802"/>
            <a:ext cx="32861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</a:t>
            </a:r>
            <a:r>
              <a:rPr lang="es-ES" sz="2400" dirty="0" err="1" smtClean="0"/>
              <a:t>casadiellas</a:t>
            </a:r>
            <a:r>
              <a:rPr lang="es-ES" sz="2400" dirty="0" smtClean="0"/>
              <a:t> son un postre típico asturiano elaboradas con una masa de trigo, agua y mantequilla, y rellenas de nueces, avellanas, anís y recubiertas con azúcar.</a:t>
            </a:r>
          </a:p>
          <a:p>
            <a:endParaRPr lang="es-ES" sz="2800" dirty="0" smtClean="0"/>
          </a:p>
          <a:p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472" y="4786322"/>
            <a:ext cx="3286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Precio:3,50€/caja        de 6 unidades</a:t>
            </a:r>
          </a:p>
          <a:p>
            <a:r>
              <a:rPr lang="es-ES" sz="2600" dirty="0" smtClean="0"/>
              <a:t>Peso: 300 gr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contacto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JEA, s.coop</a:t>
            </a:r>
          </a:p>
          <a:p>
            <a:r>
              <a:rPr lang="es-ES" dirty="0" smtClean="0"/>
              <a:t>IES César Rodríguez</a:t>
            </a:r>
          </a:p>
          <a:p>
            <a:r>
              <a:rPr lang="es-ES" dirty="0" smtClean="0"/>
              <a:t>Avd. Villabella</a:t>
            </a:r>
            <a:r>
              <a:rPr lang="es-ES" dirty="0"/>
              <a:t> </a:t>
            </a:r>
            <a:r>
              <a:rPr lang="es-ES" dirty="0" smtClean="0"/>
              <a:t>s/n</a:t>
            </a:r>
          </a:p>
          <a:p>
            <a:r>
              <a:rPr lang="es-ES" dirty="0" smtClean="0"/>
              <a:t>33820 Grado,Asturias </a:t>
            </a:r>
          </a:p>
          <a:p>
            <a:r>
              <a:rPr lang="es-ES" dirty="0" smtClean="0"/>
              <a:t>Telf. 985750152</a:t>
            </a:r>
          </a:p>
          <a:p>
            <a:r>
              <a:rPr lang="es-ES" dirty="0" smtClean="0"/>
              <a:t>Correo electrónico: jeagrado@gmail.com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Dulce de manzana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038600" cy="468172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Dulce de manzana El Gaitero, elaborado a partir de pulpa de manzana y envasado en caliente, es un dulce artesano, de corte limpio y sin ningún tipo de tropiezo. Ideal para acompañar con quesos curados y frescos</a:t>
            </a:r>
            <a:r>
              <a:rPr lang="es-ES" sz="2600" dirty="0" smtClean="0"/>
              <a:t>.</a:t>
            </a:r>
          </a:p>
        </p:txBody>
      </p:sp>
      <p:pic>
        <p:nvPicPr>
          <p:cNvPr id="5" name="4 Marcador de contenido" descr="dulce-manzana-el-gaite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383601" cy="2071702"/>
          </a:xfrm>
        </p:spPr>
      </p:pic>
      <p:sp>
        <p:nvSpPr>
          <p:cNvPr id="7" name="6 CuadroTexto"/>
          <p:cNvSpPr txBox="1"/>
          <p:nvPr/>
        </p:nvSpPr>
        <p:spPr>
          <a:xfrm>
            <a:off x="5000628" y="4214818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Precio: 2€</a:t>
            </a:r>
          </a:p>
          <a:p>
            <a:r>
              <a:rPr lang="es-ES" sz="2800" dirty="0" smtClean="0"/>
              <a:t>Peso: 400 gr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 afuega’l pitu (blanco)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3657600" cy="4663440"/>
          </a:xfrm>
        </p:spPr>
        <p:style>
          <a:lnRef idx="2">
            <a:schemeClr val="accent4"/>
          </a:lnRef>
          <a:fillRef idx="1003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ES" sz="2400" dirty="0" smtClean="0">
                <a:latin typeface="+mj-lt"/>
              </a:rPr>
              <a:t>El queso afuega´l pitu es un queso típico asturiano, hecho a base de leche de vaca pasteurizada.</a:t>
            </a:r>
          </a:p>
          <a:p>
            <a:r>
              <a:rPr lang="es-ES" sz="2400" dirty="0" smtClean="0">
                <a:latin typeface="+mj-lt"/>
              </a:rPr>
              <a:t>Cuenta la leyenda que el nombre Afuega'l Pitu (</a:t>
            </a:r>
            <a:r>
              <a:rPr lang="es-ES" sz="2400" i="1" dirty="0" smtClean="0">
                <a:latin typeface="+mj-lt"/>
              </a:rPr>
              <a:t>"ahogar la garganta"</a:t>
            </a:r>
            <a:r>
              <a:rPr lang="es-ES" sz="2400" dirty="0" smtClean="0">
                <a:latin typeface="+mj-lt"/>
              </a:rPr>
              <a:t> en asturiano) proviene de su mayor peculiaridad : resulta pastoso al pasar por la garganta.</a:t>
            </a:r>
          </a:p>
          <a:p>
            <a:r>
              <a:rPr lang="es-ES" sz="2400" dirty="0" smtClean="0">
                <a:latin typeface="+mj-lt"/>
              </a:rPr>
              <a:t>Peso neto: 300 gramos</a:t>
            </a:r>
          </a:p>
          <a:p>
            <a:r>
              <a:rPr lang="es-ES" sz="2400" dirty="0" smtClean="0">
                <a:latin typeface="+mj-lt"/>
              </a:rPr>
              <a:t>Precio: 3,70 €</a:t>
            </a:r>
          </a:p>
          <a:p>
            <a:endParaRPr lang="es-ES" sz="2000" dirty="0" smtClean="0">
              <a:latin typeface="Calibri Light" pitchFamily="34" charset="0"/>
            </a:endParaRPr>
          </a:p>
          <a:p>
            <a:endParaRPr lang="es-ES" sz="2000" dirty="0" smtClean="0">
              <a:latin typeface="Calibri Light" pitchFamily="34" charset="0"/>
            </a:endParaRPr>
          </a:p>
          <a:p>
            <a:pPr>
              <a:buNone/>
            </a:pPr>
            <a:endParaRPr lang="es-ES" sz="1600" dirty="0">
              <a:latin typeface="Calibri Light" pitchFamily="34" charset="0"/>
            </a:endParaRPr>
          </a:p>
        </p:txBody>
      </p:sp>
      <p:pic>
        <p:nvPicPr>
          <p:cNvPr id="2050" name="Picture 2" descr="http://www.doafuegalpitu.com/sites/afuegalpitu/files/galeria/10-AFU-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571612"/>
            <a:ext cx="36004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Queso afuega’l pitu (rojo)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4038600" cy="3500462"/>
          </a:xfrm>
        </p:spPr>
        <p:style>
          <a:lnRef idx="2">
            <a:schemeClr val="accent4"/>
          </a:lnRef>
          <a:fillRef idx="1003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 smtClean="0">
                <a:latin typeface="+mj-lt"/>
              </a:rPr>
              <a:t>A diferencia del blanco, al rojo se le añade el pimentón lo que le hace presentar un sabor ligeramente ácido y picante.</a:t>
            </a:r>
          </a:p>
          <a:p>
            <a:r>
              <a:rPr lang="es-ES" sz="2400" dirty="0" smtClean="0">
                <a:latin typeface="+mj-lt"/>
              </a:rPr>
              <a:t>Peso neto: 300 gramos</a:t>
            </a:r>
          </a:p>
          <a:p>
            <a:r>
              <a:rPr lang="es-ES" sz="2400" dirty="0" smtClean="0">
                <a:latin typeface="+mj-lt"/>
              </a:rPr>
              <a:t>Precio: 4,00€</a:t>
            </a:r>
            <a:endParaRPr lang="es-ES" sz="2400" dirty="0">
              <a:latin typeface="+mj-lt"/>
            </a:endParaRPr>
          </a:p>
        </p:txBody>
      </p:sp>
      <p:sp>
        <p:nvSpPr>
          <p:cNvPr id="1028" name="AutoShape 4" descr="Resultado de imagen de queso afuega'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0" name="AutoShape 6" descr="Resultado de imagen de queso afuega'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32" name="AutoShape 8" descr="Resultado de imagen de queso afuega'l p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6" name="Picture 12" descr="http://www.doafuegalpitu.com/sites/afuegalpitu/files/galeria/04-AFU-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571612"/>
            <a:ext cx="36724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Tocinillo de cielo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2844" y="2000240"/>
            <a:ext cx="3824286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000" dirty="0" smtClean="0"/>
              <a:t>     El tocinillo de cielo es un postre típico de la villa de Grado, Asturias. Elaborados artesanalmente desde hace mas de un siglo. Se encuentran en las mejores tiendas.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28596" y="3929066"/>
            <a:ext cx="4357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cada paquete hay 4 unidades.</a:t>
            </a:r>
          </a:p>
          <a:p>
            <a:endParaRPr lang="es-ES" dirty="0" smtClean="0"/>
          </a:p>
        </p:txBody>
      </p:sp>
      <p:pic>
        <p:nvPicPr>
          <p:cNvPr id="21" name="20 Imagen" descr="tocinillo-de-cielo-tejeiro-4-uds-de-60-g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857364"/>
            <a:ext cx="4190996" cy="419099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500034" y="471488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3€</a:t>
            </a:r>
          </a:p>
          <a:p>
            <a:r>
              <a:rPr lang="es-ES" dirty="0" smtClean="0"/>
              <a:t>Peso: 60 gr por unidad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mno\Desktop\pate-de-centollo-agrom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3071810"/>
            <a:ext cx="2786082" cy="278608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14414" y="78579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3">
                    <a:lumMod val="75000"/>
                  </a:schemeClr>
                </a:solidFill>
              </a:rPr>
              <a:t>Paté de centollo</a:t>
            </a:r>
            <a:endParaRPr lang="es-E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2910" y="300037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Paté elaborado con la carne del centollo. Muy fresco y de textura agradable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34" y="435769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Precio:2,40 euros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Peso: 100 gramos/lata redonda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Paté de cabracho</a:t>
            </a:r>
            <a:endParaRPr lang="es-ES" dirty="0"/>
          </a:p>
        </p:txBody>
      </p:sp>
      <p:pic>
        <p:nvPicPr>
          <p:cNvPr id="4" name="3 Marcador de contenido" descr="C:\Users\alumno\Desktop\0200102700044000g01011.jpg"/>
          <p:cNvPicPr>
            <a:picLocks noGrp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357818" y="2285992"/>
            <a:ext cx="3232950" cy="309880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5720" y="2214554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+mj-lt"/>
              </a:rPr>
              <a:t>Exquisito paté fresco elaborado con la fina carne del cabracho hecho al horno y tras ello enfriado en la nevera.</a:t>
            </a:r>
          </a:p>
          <a:p>
            <a:endParaRPr lang="es-E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+mj-lt"/>
              </a:rPr>
              <a:t> Precio:2,30 euros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+mj-lt"/>
              </a:rPr>
              <a:t> Peso:100 gramos/lata      redonda</a:t>
            </a:r>
            <a:endParaRPr lang="es-E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3822576" cy="4320480"/>
          </a:xfrm>
        </p:spPr>
        <p:txBody>
          <a:bodyPr>
            <a:normAutofit fontScale="92500"/>
          </a:bodyPr>
          <a:lstStyle/>
          <a:p>
            <a:r>
              <a:rPr lang="es-ES" sz="24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Los carajitos son unos dulces típicos asturianos hechos con avellanas . Hechos a mano en la pastelería del Monasterio de </a:t>
            </a:r>
            <a:r>
              <a:rPr lang="es-ES" sz="2400" dirty="0" err="1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Cornellana</a:t>
            </a:r>
            <a:r>
              <a:rPr lang="es-ES" sz="24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, famosos por su sabor dulce y crujiente tacto. </a:t>
            </a:r>
          </a:p>
          <a:p>
            <a:pPr>
              <a:buNone/>
            </a:pPr>
            <a:endParaRPr lang="es-ES" sz="2400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s-ES" sz="24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r>
              <a:rPr lang="es-ES" sz="24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El precio de venta llegaría a la pequeña cantidad de </a:t>
            </a:r>
            <a:r>
              <a:rPr lang="es-ES" sz="24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4,50€ por </a:t>
            </a:r>
            <a:r>
              <a:rPr lang="es-ES" sz="240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</a:rPr>
              <a:t>una caja de 12 unidades.</a:t>
            </a:r>
            <a:endParaRPr lang="es-ES" sz="2400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endParaRPr lang="es-ES" sz="1600" dirty="0" smtClean="0">
              <a:solidFill>
                <a:schemeClr val="bg1">
                  <a:lumMod val="1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026" name="Picture 2" descr="Resultado de imagen de carajitos del profes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500306"/>
            <a:ext cx="3629394" cy="292895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500298" y="21429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accent3">
                    <a:lumMod val="75000"/>
                  </a:schemeClr>
                </a:solidFill>
              </a:rPr>
              <a:t>Carajitos</a:t>
            </a:r>
            <a:endParaRPr lang="es-E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802</Words>
  <Application>Microsoft Office PowerPoint</Application>
  <PresentationFormat>Presentación en pantalla (4:3)</PresentationFormat>
  <Paragraphs>128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Civil</vt:lpstr>
      <vt:lpstr>CATÁLOGO DE PRODUCTOS ASTURIANOS</vt:lpstr>
      <vt:lpstr>Casadiellas</vt:lpstr>
      <vt:lpstr>Dulce de manzana</vt:lpstr>
      <vt:lpstr>Queso afuega’l pitu (blanco)</vt:lpstr>
      <vt:lpstr>Queso afuega’l pitu (rojo)</vt:lpstr>
      <vt:lpstr>Tocinillo de cielo</vt:lpstr>
      <vt:lpstr>Diapositiva 7</vt:lpstr>
      <vt:lpstr> Paté de cabracho</vt:lpstr>
      <vt:lpstr>Diapositiva 9</vt:lpstr>
      <vt:lpstr>Chorizo de ciervo</vt:lpstr>
      <vt:lpstr>Diapositiva 11</vt:lpstr>
      <vt:lpstr>SUSPIROS </vt:lpstr>
      <vt:lpstr>MIEL </vt:lpstr>
      <vt:lpstr>Corbata de Unquera</vt:lpstr>
      <vt:lpstr>Chocolates de ‘‘LA TIERRA DEL ARTESANO’’</vt:lpstr>
      <vt:lpstr>Diapositiva 16</vt:lpstr>
      <vt:lpstr>Diapositiva 17</vt:lpstr>
      <vt:lpstr>Mermeladas asturianas</vt:lpstr>
      <vt:lpstr>Condiciones del pedido</vt:lpstr>
      <vt:lpstr>Datos de contacto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Casadiellas</dc:title>
  <dc:creator>alumno_2</dc:creator>
  <cp:lastModifiedBy>alumno_2</cp:lastModifiedBy>
  <cp:revision>43</cp:revision>
  <dcterms:created xsi:type="dcterms:W3CDTF">2017-01-20T23:52:07Z</dcterms:created>
  <dcterms:modified xsi:type="dcterms:W3CDTF">2017-03-04T00:18:21Z</dcterms:modified>
</cp:coreProperties>
</file>