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06/04/17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06/04/17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06/04/17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06/04/17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06/04/17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06/04/17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06/04/17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06/04/17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06/04/17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06/04/17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06/04/17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847CFC-816F-41D0-AAC0-9BF4FEBC753E}" type="datetimeFigureOut">
              <a:rPr lang="es-ES" smtClean="0"/>
              <a:t>06/04/17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07704" y="3212976"/>
            <a:ext cx="5723468" cy="1324034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Algerian" panose="04020705040A02060702" pitchFamily="82" charset="0"/>
              </a:rPr>
              <a:t>CATÁLOGO</a:t>
            </a:r>
            <a:br>
              <a:rPr lang="es-ES" sz="3600" dirty="0" smtClean="0">
                <a:latin typeface="Algerian" panose="04020705040A02060702" pitchFamily="82" charset="0"/>
              </a:rPr>
            </a:br>
            <a:r>
              <a:rPr lang="es-ES" sz="3600" dirty="0" smtClean="0">
                <a:latin typeface="Algerian" panose="04020705040A02060702" pitchFamily="82" charset="0"/>
              </a:rPr>
              <a:t>DE PRODUCTOS</a:t>
            </a:r>
            <a:endParaRPr lang="es-ES" sz="3600" dirty="0">
              <a:latin typeface="Algerian" panose="04020705040A02060702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7" y="1628800"/>
            <a:ext cx="3600399" cy="152400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COOPERATIVA YATEKOMPRO</a:t>
            </a:r>
            <a:endParaRPr lang="es-E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628800"/>
            <a:ext cx="2160240" cy="132620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91680" y="5157192"/>
            <a:ext cx="591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MUY IMPORTANTE: Los precios no incluyen gastos de envío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559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1129203" y="863336"/>
            <a:ext cx="3064827" cy="1583934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>
                <a:latin typeface="Arial Black" panose="020B0A04020102020204" pitchFamily="34" charset="0"/>
              </a:rPr>
              <a:t>09</a:t>
            </a:r>
            <a:br>
              <a:rPr lang="es-ES" sz="2800" b="1" dirty="0" smtClean="0">
                <a:latin typeface="Arial Black" panose="020B0A04020102020204" pitchFamily="34" charset="0"/>
              </a:rPr>
            </a:br>
            <a:r>
              <a:rPr lang="es-ES" sz="2800" b="1" dirty="0" smtClean="0">
                <a:latin typeface="Arial Black" panose="020B0A04020102020204" pitchFamily="34" charset="0"/>
              </a:rPr>
              <a:t>Cuenco de cerámica negra</a:t>
            </a:r>
            <a:endParaRPr lang="es-ES" sz="2800" b="1" dirty="0">
              <a:latin typeface="Arial Black" panose="020B0A04020102020204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281156" y="2735334"/>
            <a:ext cx="3048891" cy="2493085"/>
          </a:xfrm>
        </p:spPr>
        <p:txBody>
          <a:bodyPr>
            <a:normAutofit/>
          </a:bodyPr>
          <a:lstStyle/>
          <a:p>
            <a:endParaRPr lang="es-ES" sz="2000" dirty="0" smtClean="0"/>
          </a:p>
          <a:p>
            <a:r>
              <a:rPr lang="es-ES" sz="2000" dirty="0" smtClean="0"/>
              <a:t>· </a:t>
            </a:r>
            <a:r>
              <a:rPr lang="es-ES" sz="2000" dirty="0"/>
              <a:t>Precio</a:t>
            </a:r>
            <a:r>
              <a:rPr lang="es-ES" sz="2000" dirty="0" smtClean="0"/>
              <a:t>: 6.50 €</a:t>
            </a:r>
            <a:endParaRPr lang="es-ES" sz="2000" dirty="0"/>
          </a:p>
          <a:p>
            <a:r>
              <a:rPr lang="es-ES" sz="2000" dirty="0"/>
              <a:t>· </a:t>
            </a:r>
            <a:r>
              <a:rPr lang="es-ES" sz="2000" dirty="0" smtClean="0"/>
              <a:t>Cantidad: 1 unidad</a:t>
            </a:r>
          </a:p>
          <a:p>
            <a:r>
              <a:rPr lang="es-ES" sz="2000" dirty="0" smtClean="0"/>
              <a:t>· Llamas de </a:t>
            </a:r>
            <a:r>
              <a:rPr lang="es-ES" sz="2000" dirty="0" err="1" smtClean="0"/>
              <a:t>Mouro</a:t>
            </a:r>
            <a:endParaRPr lang="es-ES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556792"/>
            <a:ext cx="26642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548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1129203" y="863336"/>
            <a:ext cx="3064827" cy="1583934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Arial Black" panose="020B0A04020102020204" pitchFamily="34" charset="0"/>
              </a:rPr>
              <a:t>10</a:t>
            </a:r>
            <a:br>
              <a:rPr lang="es-ES" sz="2800" b="1" dirty="0" smtClean="0">
                <a:latin typeface="Arial Black" panose="020B0A04020102020204" pitchFamily="34" charset="0"/>
              </a:rPr>
            </a:br>
            <a:r>
              <a:rPr lang="es-ES" sz="2800" b="1" dirty="0" smtClean="0">
                <a:latin typeface="Arial Black" panose="020B0A04020102020204" pitchFamily="34" charset="0"/>
              </a:rPr>
              <a:t>Hórreo rústico con corredor</a:t>
            </a:r>
            <a:endParaRPr lang="es-ES" sz="2800" b="1" dirty="0">
              <a:latin typeface="Arial Black" panose="020B0A04020102020204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281156" y="2735334"/>
            <a:ext cx="3048891" cy="2493085"/>
          </a:xfrm>
        </p:spPr>
        <p:txBody>
          <a:bodyPr>
            <a:normAutofit/>
          </a:bodyPr>
          <a:lstStyle/>
          <a:p>
            <a:endParaRPr lang="es-ES" sz="2000" dirty="0" smtClean="0"/>
          </a:p>
          <a:p>
            <a:r>
              <a:rPr lang="es-ES" sz="2000" dirty="0" smtClean="0"/>
              <a:t>· </a:t>
            </a:r>
            <a:r>
              <a:rPr lang="es-ES" sz="2000" dirty="0"/>
              <a:t>Precio</a:t>
            </a:r>
            <a:r>
              <a:rPr lang="es-ES" sz="2000" dirty="0" smtClean="0"/>
              <a:t>: 6.95 €</a:t>
            </a:r>
            <a:endParaRPr lang="es-ES" sz="2000" dirty="0"/>
          </a:p>
          <a:p>
            <a:r>
              <a:rPr lang="es-ES" sz="2000" dirty="0"/>
              <a:t>· </a:t>
            </a:r>
            <a:r>
              <a:rPr lang="es-ES" sz="2000" dirty="0" smtClean="0"/>
              <a:t>Cantidad: 1 unidad</a:t>
            </a:r>
          </a:p>
          <a:p>
            <a:r>
              <a:rPr lang="es-ES" sz="2000" dirty="0" smtClean="0"/>
              <a:t>· La construcción arquitectónica más </a:t>
            </a:r>
            <a:r>
              <a:rPr lang="es-ES" sz="2000" dirty="0" err="1" smtClean="0"/>
              <a:t>tipica</a:t>
            </a:r>
            <a:r>
              <a:rPr lang="es-ES" sz="2000" dirty="0" smtClean="0"/>
              <a:t> de Asturias.</a:t>
            </a:r>
            <a:endParaRPr lang="es-ES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340768"/>
            <a:ext cx="276917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872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1056491" y="1007358"/>
            <a:ext cx="3064827" cy="1503037"/>
          </a:xfrm>
        </p:spPr>
        <p:txBody>
          <a:bodyPr>
            <a:normAutofit fontScale="90000"/>
          </a:bodyPr>
          <a:lstStyle/>
          <a:p>
            <a:r>
              <a:rPr lang="es-ES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01</a:t>
            </a:r>
            <a:br>
              <a:rPr lang="es-ES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s-ES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Queso </a:t>
            </a:r>
            <a:br>
              <a:rPr lang="es-ES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s-ES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Cabrales</a:t>
            </a:r>
            <a:endParaRPr lang="es-ES" sz="32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139046" y="2663311"/>
            <a:ext cx="3048891" cy="2711589"/>
          </a:xfrm>
        </p:spPr>
        <p:txBody>
          <a:bodyPr>
            <a:noAutofit/>
          </a:bodyPr>
          <a:lstStyle/>
          <a:p>
            <a:r>
              <a:rPr lang="es-ES" sz="2000" dirty="0" smtClean="0"/>
              <a:t>· Precio: 5.50€ </a:t>
            </a:r>
          </a:p>
          <a:p>
            <a:r>
              <a:rPr lang="es-ES" sz="2000" dirty="0" smtClean="0"/>
              <a:t>· Cantidad: 350 gr.</a:t>
            </a:r>
          </a:p>
          <a:p>
            <a:r>
              <a:rPr lang="es-ES" sz="2000" dirty="0" smtClean="0"/>
              <a:t>· Variedad de queso más conocida de Asturias, ideal para acompañar con pan.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289143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64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3008313" cy="1162050"/>
          </a:xfrm>
        </p:spPr>
        <p:txBody>
          <a:bodyPr>
            <a:noAutofit/>
          </a:bodyPr>
          <a:lstStyle/>
          <a:p>
            <a:r>
              <a:rPr lang="es-ES" sz="29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02</a:t>
            </a:r>
            <a:br>
              <a:rPr lang="es-ES" sz="2900" dirty="0" smtClean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s-ES" sz="29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Pote asturiano</a:t>
            </a:r>
            <a:endParaRPr lang="es-ES" sz="29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43608" y="2636912"/>
            <a:ext cx="3008313" cy="4691063"/>
          </a:xfrm>
        </p:spPr>
        <p:txBody>
          <a:bodyPr>
            <a:normAutofit/>
          </a:bodyPr>
          <a:lstStyle/>
          <a:p>
            <a:r>
              <a:rPr lang="es-ES" sz="2000" dirty="0"/>
              <a:t>· Precio: </a:t>
            </a:r>
            <a:r>
              <a:rPr lang="es-ES" sz="2000" dirty="0" smtClean="0"/>
              <a:t>7.50</a:t>
            </a:r>
            <a:r>
              <a:rPr lang="es-ES" sz="2000" dirty="0"/>
              <a:t>€ </a:t>
            </a:r>
          </a:p>
          <a:p>
            <a:r>
              <a:rPr lang="es-ES" sz="2000" dirty="0"/>
              <a:t>· Cantidad: 4</a:t>
            </a:r>
            <a:r>
              <a:rPr lang="es-ES" sz="2000" dirty="0" smtClean="0"/>
              <a:t>50 </a:t>
            </a:r>
            <a:r>
              <a:rPr lang="es-ES" sz="2000" dirty="0"/>
              <a:t>gr.</a:t>
            </a:r>
          </a:p>
          <a:p>
            <a:r>
              <a:rPr lang="es-ES" sz="2000" dirty="0"/>
              <a:t>· </a:t>
            </a:r>
            <a:r>
              <a:rPr lang="es-ES" sz="2000" dirty="0" smtClean="0"/>
              <a:t>Todos los ingredientes para cocinar un auténtico pote de berzas.</a:t>
            </a:r>
            <a:endParaRPr lang="es-ES" sz="2000" dirty="0"/>
          </a:p>
          <a:p>
            <a:endParaRPr lang="es-ES" sz="28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297383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1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1123954" y="1079406"/>
            <a:ext cx="3064827" cy="982125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Arial Black" panose="020B0A04020102020204" pitchFamily="34" charset="0"/>
              </a:rPr>
              <a:t>03</a:t>
            </a:r>
            <a:br>
              <a:rPr lang="es-ES" sz="2800" b="1" dirty="0" smtClean="0">
                <a:latin typeface="Arial Black" panose="020B0A04020102020204" pitchFamily="34" charset="0"/>
              </a:rPr>
            </a:br>
            <a:r>
              <a:rPr lang="es-ES" sz="2800" b="1" dirty="0" smtClean="0">
                <a:latin typeface="Arial Black" panose="020B0A04020102020204" pitchFamily="34" charset="0"/>
              </a:rPr>
              <a:t>Fabada</a:t>
            </a:r>
            <a:endParaRPr lang="es-ES" sz="2800" b="1" dirty="0">
              <a:latin typeface="Arial Black" panose="020B0A04020102020204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281783" y="2447297"/>
            <a:ext cx="3048891" cy="2565082"/>
          </a:xfrm>
        </p:spPr>
        <p:txBody>
          <a:bodyPr>
            <a:noAutofit/>
          </a:bodyPr>
          <a:lstStyle/>
          <a:p>
            <a:r>
              <a:rPr lang="es-ES" sz="2000" dirty="0"/>
              <a:t>· Precio: </a:t>
            </a:r>
            <a:r>
              <a:rPr lang="es-ES" sz="2000" dirty="0" smtClean="0"/>
              <a:t>8.55€ </a:t>
            </a:r>
            <a:endParaRPr lang="es-ES" sz="2000" dirty="0"/>
          </a:p>
          <a:p>
            <a:r>
              <a:rPr lang="es-ES" sz="2000" dirty="0"/>
              <a:t>· </a:t>
            </a:r>
            <a:r>
              <a:rPr lang="es-ES" sz="2000" dirty="0" smtClean="0"/>
              <a:t>·Estuche con todo lo necesario (fabes y compango), para elaborar el plato más conocido de la gastronomía asturiana.</a:t>
            </a:r>
            <a:endParaRPr lang="es-E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156348" cy="305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694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1121204" y="1196401"/>
            <a:ext cx="3064827" cy="1297202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>
                <a:latin typeface="Arial Black" panose="020B0A04020102020204" pitchFamily="34" charset="0"/>
              </a:rPr>
              <a:t>04</a:t>
            </a:r>
            <a:br>
              <a:rPr lang="es-ES" sz="2800" b="1" dirty="0" smtClean="0">
                <a:latin typeface="Arial Black" panose="020B0A04020102020204" pitchFamily="34" charset="0"/>
              </a:rPr>
            </a:br>
            <a:r>
              <a:rPr lang="es-ES" sz="2800" b="1" dirty="0" smtClean="0">
                <a:latin typeface="Arial Black" panose="020B0A04020102020204" pitchFamily="34" charset="0"/>
              </a:rPr>
              <a:t>Fabes de la granja</a:t>
            </a:r>
            <a:endParaRPr lang="es-ES" sz="2800" b="1" dirty="0">
              <a:latin typeface="Arial Black" panose="020B0A04020102020204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277729" y="2735365"/>
            <a:ext cx="3048891" cy="2100400"/>
          </a:xfrm>
        </p:spPr>
        <p:txBody>
          <a:bodyPr>
            <a:normAutofit/>
          </a:bodyPr>
          <a:lstStyle/>
          <a:p>
            <a:r>
              <a:rPr lang="es-ES" sz="2000" dirty="0"/>
              <a:t>· Precio: </a:t>
            </a:r>
            <a:r>
              <a:rPr lang="es-ES" sz="2000" dirty="0" smtClean="0"/>
              <a:t>12€ </a:t>
            </a:r>
            <a:endParaRPr lang="es-ES" sz="2000" dirty="0"/>
          </a:p>
          <a:p>
            <a:r>
              <a:rPr lang="es-ES" sz="2000" dirty="0"/>
              <a:t>· </a:t>
            </a:r>
            <a:r>
              <a:rPr lang="es-ES" sz="2000" dirty="0" smtClean="0"/>
              <a:t>Cantidad: 1 kg.</a:t>
            </a:r>
          </a:p>
          <a:p>
            <a:r>
              <a:rPr lang="es-ES" sz="2000" dirty="0" smtClean="0"/>
              <a:t>· Producto estrella. Fabes de la mayor calidad para cocinar fabada asturiana (solo fabes, sin compango)</a:t>
            </a:r>
            <a:endParaRPr lang="es-ES" sz="20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772816"/>
            <a:ext cx="3254799" cy="320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6533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1122449" y="1196390"/>
            <a:ext cx="3064827" cy="1439940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>
                <a:latin typeface="Arial Black" panose="020B0A04020102020204" pitchFamily="34" charset="0"/>
              </a:rPr>
              <a:t>05</a:t>
            </a:r>
            <a:br>
              <a:rPr lang="es-ES" sz="2800" b="1" dirty="0" smtClean="0">
                <a:latin typeface="Arial Black" panose="020B0A04020102020204" pitchFamily="34" charset="0"/>
              </a:rPr>
            </a:br>
            <a:r>
              <a:rPr lang="es-ES" sz="2800" b="1" dirty="0" smtClean="0">
                <a:latin typeface="Arial Black" panose="020B0A04020102020204" pitchFamily="34" charset="0"/>
              </a:rPr>
              <a:t>Queso puro de cabra </a:t>
            </a:r>
            <a:r>
              <a:rPr lang="es-ES" sz="2800" b="1" dirty="0" err="1" smtClean="0">
                <a:latin typeface="Arial Black" panose="020B0A04020102020204" pitchFamily="34" charset="0"/>
              </a:rPr>
              <a:t>Taramundi</a:t>
            </a:r>
            <a:endParaRPr lang="es-ES" sz="2800" b="1" dirty="0">
              <a:latin typeface="Arial Black" panose="020B0A04020102020204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277729" y="2735365"/>
            <a:ext cx="3048891" cy="2100400"/>
          </a:xfrm>
        </p:spPr>
        <p:txBody>
          <a:bodyPr>
            <a:normAutofit/>
          </a:bodyPr>
          <a:lstStyle/>
          <a:p>
            <a:r>
              <a:rPr lang="es-ES" sz="2000" dirty="0"/>
              <a:t>· Precio: </a:t>
            </a:r>
            <a:r>
              <a:rPr lang="es-ES" sz="2000" dirty="0" smtClean="0"/>
              <a:t>9.5€</a:t>
            </a:r>
            <a:endParaRPr lang="es-ES" sz="2000" dirty="0"/>
          </a:p>
          <a:p>
            <a:r>
              <a:rPr lang="es-ES" sz="2000" dirty="0"/>
              <a:t>· </a:t>
            </a:r>
            <a:r>
              <a:rPr lang="es-ES" sz="2000" dirty="0" smtClean="0"/>
              <a:t>Cantidad: 1 unidad</a:t>
            </a:r>
          </a:p>
          <a:p>
            <a:r>
              <a:rPr lang="es-ES" sz="2000" dirty="0" smtClean="0"/>
              <a:t>· Queso suave y delicioso para comer solo o acompañado de pan.</a:t>
            </a:r>
            <a:endParaRPr lang="es-ES" sz="2000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1772816"/>
            <a:ext cx="33842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211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1122449" y="1196390"/>
            <a:ext cx="3064827" cy="1439940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>
                <a:latin typeface="Arial Black" panose="020B0A04020102020204" pitchFamily="34" charset="0"/>
              </a:rPr>
              <a:t>06</a:t>
            </a:r>
            <a:br>
              <a:rPr lang="es-ES" sz="2800" b="1" dirty="0" smtClean="0">
                <a:latin typeface="Arial Black" panose="020B0A04020102020204" pitchFamily="34" charset="0"/>
              </a:rPr>
            </a:br>
            <a:r>
              <a:rPr lang="es-ES" sz="2800" b="1" dirty="0" smtClean="0">
                <a:latin typeface="Arial Black" panose="020B0A04020102020204" pitchFamily="34" charset="0"/>
              </a:rPr>
              <a:t>Paté de bacalao (con pimientos de piquillo)</a:t>
            </a:r>
            <a:endParaRPr lang="es-ES" sz="2800" b="1" dirty="0">
              <a:latin typeface="Arial Black" panose="020B0A04020102020204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277729" y="2735365"/>
            <a:ext cx="3048891" cy="2100400"/>
          </a:xfrm>
        </p:spPr>
        <p:txBody>
          <a:bodyPr>
            <a:normAutofit/>
          </a:bodyPr>
          <a:lstStyle/>
          <a:p>
            <a:r>
              <a:rPr lang="es-ES" sz="2000" dirty="0"/>
              <a:t>· Precio: </a:t>
            </a:r>
            <a:r>
              <a:rPr lang="es-ES" sz="2000" dirty="0" smtClean="0"/>
              <a:t>2.20€</a:t>
            </a:r>
            <a:endParaRPr lang="es-ES" sz="2000" dirty="0"/>
          </a:p>
          <a:p>
            <a:r>
              <a:rPr lang="es-ES" sz="2000" dirty="0"/>
              <a:t>· </a:t>
            </a:r>
            <a:r>
              <a:rPr lang="es-ES" sz="2000" dirty="0" smtClean="0"/>
              <a:t>Cantidad: 1 lata</a:t>
            </a:r>
          </a:p>
          <a:p>
            <a:r>
              <a:rPr lang="es-ES" sz="2000" dirty="0" smtClean="0"/>
              <a:t>· Mezcla irresistible de sabores a un precio imbatible.</a:t>
            </a:r>
            <a:endParaRPr lang="es-ES" sz="2000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07663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175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1122449" y="1196390"/>
            <a:ext cx="3064827" cy="143994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Arial Black" panose="020B0A04020102020204" pitchFamily="34" charset="0"/>
              </a:rPr>
              <a:t>07</a:t>
            </a:r>
            <a:br>
              <a:rPr lang="es-ES" sz="2800" b="1" dirty="0" smtClean="0">
                <a:latin typeface="Arial Black" panose="020B0A04020102020204" pitchFamily="34" charset="0"/>
              </a:rPr>
            </a:br>
            <a:r>
              <a:rPr lang="es-ES" sz="2800" b="1" dirty="0" smtClean="0">
                <a:latin typeface="Arial Black" panose="020B0A04020102020204" pitchFamily="34" charset="0"/>
              </a:rPr>
              <a:t>Llavero de </a:t>
            </a:r>
            <a:r>
              <a:rPr lang="es-ES" sz="2800" b="1" dirty="0" err="1" smtClean="0">
                <a:latin typeface="Arial Black" panose="020B0A04020102020204" pitchFamily="34" charset="0"/>
              </a:rPr>
              <a:t>quiastolita</a:t>
            </a:r>
            <a:endParaRPr lang="es-ES" sz="2800" b="1" dirty="0">
              <a:latin typeface="Arial Black" panose="020B0A04020102020204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281156" y="2735334"/>
            <a:ext cx="3048891" cy="2493085"/>
          </a:xfrm>
        </p:spPr>
        <p:txBody>
          <a:bodyPr>
            <a:normAutofit/>
          </a:bodyPr>
          <a:lstStyle/>
          <a:p>
            <a:r>
              <a:rPr lang="es-ES" sz="2000" dirty="0"/>
              <a:t>· Precio</a:t>
            </a:r>
            <a:r>
              <a:rPr lang="es-ES" sz="2000" dirty="0" smtClean="0"/>
              <a:t>: 7.50 €</a:t>
            </a:r>
            <a:endParaRPr lang="es-ES" sz="2000" dirty="0"/>
          </a:p>
          <a:p>
            <a:r>
              <a:rPr lang="es-ES" sz="2000" dirty="0"/>
              <a:t>· </a:t>
            </a:r>
            <a:r>
              <a:rPr lang="es-ES" sz="2000" dirty="0" smtClean="0"/>
              <a:t>Cantidad: 1 unidad</a:t>
            </a:r>
          </a:p>
          <a:p>
            <a:r>
              <a:rPr lang="es-ES" sz="2000" dirty="0" smtClean="0"/>
              <a:t>· Tus llaves acompañadas de un mineral enigmático de Asturias, al que se le atribuyen muchas propiedades</a:t>
            </a:r>
            <a:endParaRPr lang="es-ES" sz="2000" dirty="0"/>
          </a:p>
        </p:txBody>
      </p:sp>
      <p:pic>
        <p:nvPicPr>
          <p:cNvPr id="5" name="3 Imagen" descr="Llavero con Quiastolita 4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1988840"/>
            <a:ext cx="28083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1122449" y="1196390"/>
            <a:ext cx="3064827" cy="143994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Arial Black" panose="020B0A04020102020204" pitchFamily="34" charset="0"/>
              </a:rPr>
              <a:t>08</a:t>
            </a:r>
            <a:br>
              <a:rPr lang="es-ES" sz="2800" b="1" dirty="0" smtClean="0">
                <a:latin typeface="Arial Black" panose="020B0A04020102020204" pitchFamily="34" charset="0"/>
              </a:rPr>
            </a:br>
            <a:r>
              <a:rPr lang="es-ES" sz="2800" b="1" dirty="0" smtClean="0">
                <a:latin typeface="Arial Black" panose="020B0A04020102020204" pitchFamily="34" charset="0"/>
              </a:rPr>
              <a:t>Llavero Cruz de la Victoria</a:t>
            </a:r>
            <a:endParaRPr lang="es-ES" sz="2800" b="1" dirty="0">
              <a:latin typeface="Arial Black" panose="020B0A04020102020204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281156" y="2735334"/>
            <a:ext cx="3048891" cy="2493085"/>
          </a:xfrm>
        </p:spPr>
        <p:txBody>
          <a:bodyPr>
            <a:normAutofit/>
          </a:bodyPr>
          <a:lstStyle/>
          <a:p>
            <a:r>
              <a:rPr lang="es-ES" sz="2000" dirty="0"/>
              <a:t>· Precio</a:t>
            </a:r>
            <a:r>
              <a:rPr lang="es-ES" sz="2000" dirty="0" smtClean="0"/>
              <a:t>: 12 €</a:t>
            </a:r>
            <a:endParaRPr lang="es-ES" sz="2000" dirty="0"/>
          </a:p>
          <a:p>
            <a:r>
              <a:rPr lang="es-ES" sz="2000" dirty="0"/>
              <a:t>· </a:t>
            </a:r>
            <a:r>
              <a:rPr lang="es-ES" sz="2000" dirty="0" smtClean="0"/>
              <a:t>Cantidad: 1 unidad</a:t>
            </a:r>
          </a:p>
          <a:p>
            <a:r>
              <a:rPr lang="es-ES" sz="2000" dirty="0" smtClean="0"/>
              <a:t>· Símbolo emblemático de Asturias de plata, con piedra de azabache incrustada.</a:t>
            </a:r>
            <a:endParaRPr lang="es-ES" sz="2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021013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089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</TotalTime>
  <Words>260</Words>
  <Application>Microsoft Macintosh PowerPoint</Application>
  <PresentationFormat>Presentación en pantalla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Chincheta</vt:lpstr>
      <vt:lpstr>CATÁLOGO DE PRODUCTOS</vt:lpstr>
      <vt:lpstr>01 Queso  Cabrales</vt:lpstr>
      <vt:lpstr>02 Pote asturiano</vt:lpstr>
      <vt:lpstr>03 Fabada</vt:lpstr>
      <vt:lpstr>04 Fabes de la granja</vt:lpstr>
      <vt:lpstr>05 Queso puro de cabra Taramundi</vt:lpstr>
      <vt:lpstr>06 Paté de bacalao (con pimientos de piquillo)</vt:lpstr>
      <vt:lpstr>07 Llavero de quiastolita</vt:lpstr>
      <vt:lpstr>08 Llavero Cruz de la Victoria</vt:lpstr>
      <vt:lpstr>09 Cuenco de cerámica negra</vt:lpstr>
      <vt:lpstr>10 Hórreo rústico con corredor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TIC</dc:creator>
  <cp:lastModifiedBy>Ángel  Miguel García</cp:lastModifiedBy>
  <cp:revision>10</cp:revision>
  <dcterms:created xsi:type="dcterms:W3CDTF">2017-03-29T09:27:11Z</dcterms:created>
  <dcterms:modified xsi:type="dcterms:W3CDTF">2017-04-06T15:29:41Z</dcterms:modified>
</cp:coreProperties>
</file>