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268" r:id="rId5"/>
    <p:sldId id="262" r:id="rId6"/>
    <p:sldId id="257" r:id="rId7"/>
    <p:sldId id="264" r:id="rId8"/>
    <p:sldId id="270" r:id="rId9"/>
    <p:sldId id="265" r:id="rId10"/>
    <p:sldId id="261" r:id="rId11"/>
    <p:sldId id="269" r:id="rId12"/>
    <p:sldId id="259" r:id="rId13"/>
    <p:sldId id="260" r:id="rId14"/>
    <p:sldId id="266" r:id="rId15"/>
    <p:sldId id="272" r:id="rId16"/>
    <p:sldId id="271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7" autoAdjust="0"/>
    <p:restoredTop sz="94717" autoAdjust="0"/>
  </p:normalViewPr>
  <p:slideViewPr>
    <p:cSldViewPr>
      <p:cViewPr>
        <p:scale>
          <a:sx n="90" d="100"/>
          <a:sy n="90" d="100"/>
        </p:scale>
        <p:origin x="-49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5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7" name="6 Rectángulo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9D0068-120F-4502-A08D-80763C14E340}" type="datetimeFigureOut">
              <a:rPr lang="ca-ES" smtClean="0"/>
              <a:pPr/>
              <a:t>22/03/2017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5100AD-7990-4E75-8CD5-03EBD6145A0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Municipal 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d’Ocupació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Salvador Seguí.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CATÁLOGO MARRACOP 16/17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609329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PTT Auxiliar de ventas y atención al cliente</a:t>
            </a:r>
            <a:endParaRPr lang="ca-ES" dirty="0"/>
          </a:p>
        </p:txBody>
      </p:sp>
      <p:pic>
        <p:nvPicPr>
          <p:cNvPr id="2050" name="Picture 2" descr="C:\Users\alumne\Desktop\_img062014.jpg"/>
          <p:cNvPicPr>
            <a:picLocks noChangeAspect="1" noChangeArrowheads="1"/>
          </p:cNvPicPr>
          <p:nvPr/>
        </p:nvPicPr>
        <p:blipFill>
          <a:blip r:embed="rId2" cstate="print"/>
          <a:srcRect l="28954" t="12566"/>
          <a:stretch>
            <a:fillRect/>
          </a:stretch>
        </p:blipFill>
        <p:spPr bwMode="auto">
          <a:xfrm>
            <a:off x="2915816" y="1412776"/>
            <a:ext cx="3024336" cy="30334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Mermelada Cal Valls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009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dirty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 mermelada de melocotón de Cal Valls es una mermelada procedente de la agricultura ecológica.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375 </a:t>
            </a:r>
            <a:r>
              <a:rPr lang="es-ES" dirty="0">
                <a:latin typeface="Arial" pitchFamily="34" charset="0"/>
                <a:cs typeface="Arial" pitchFamily="34" charset="0"/>
              </a:rPr>
              <a:t>gramos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2,20€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Imagen 1" descr="Resultado de imagen de mermelada cal v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5"/>
            <a:ext cx="2541291" cy="41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dirty="0" smtClean="0">
                <a:latin typeface="Arial Black" pitchFamily="34" charset="0"/>
              </a:rPr>
              <a:t>Carquiñoles </a:t>
            </a:r>
            <a:r>
              <a:rPr lang="es-ES" sz="6000" dirty="0" err="1" smtClean="0">
                <a:latin typeface="Arial Black" pitchFamily="34" charset="0"/>
              </a:rPr>
              <a:t>Rifacli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010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Son una pasta seca, produciendo un pan tostado dulce, con almendras.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1400 </a:t>
            </a:r>
            <a:r>
              <a:rPr lang="es-ES" dirty="0">
                <a:latin typeface="Arial" pitchFamily="34" charset="0"/>
                <a:cs typeface="Arial" pitchFamily="34" charset="0"/>
              </a:rPr>
              <a:t>gramos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80320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10,60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alumne\Desktop\Thumbnail.png"/>
          <p:cNvPicPr>
            <a:picLocks noChangeAspect="1" noChangeArrowheads="1"/>
          </p:cNvPicPr>
          <p:nvPr/>
        </p:nvPicPr>
        <p:blipFill>
          <a:blip r:embed="rId2" cstate="print"/>
          <a:srcRect l="26188" r="26424"/>
          <a:stretch>
            <a:fillRect/>
          </a:stretch>
        </p:blipFill>
        <p:spPr bwMode="auto">
          <a:xfrm>
            <a:off x="611560" y="1988840"/>
            <a:ext cx="273630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3_2405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628800"/>
            <a:ext cx="39604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>
                <a:latin typeface="Arial Black" pitchFamily="34" charset="0"/>
              </a:rPr>
              <a:t>Piñones </a:t>
            </a:r>
            <a:r>
              <a:rPr lang="es-ES" sz="6000" dirty="0" err="1" smtClean="0">
                <a:latin typeface="Arial Black" pitchFamily="34" charset="0"/>
              </a:rPr>
              <a:t>BonÀrea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011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dirty="0">
                <a:latin typeface="Arial" pitchFamily="34" charset="0"/>
                <a:cs typeface="Arial" pitchFamily="34" charset="0"/>
              </a:rPr>
              <a:t>: Producto natural del bosque mediterráneo. Puede servir de aperitivo, acompañamiento de postres y para cocinar.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50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2,15€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ca-ES" b="1" dirty="0" err="1">
                <a:latin typeface="Arial Black" pitchFamily="34" charset="0"/>
              </a:rPr>
              <a:t>Stevia</a:t>
            </a:r>
            <a:r>
              <a:rPr lang="ca-ES" b="1" dirty="0">
                <a:latin typeface="Arial Black" pitchFamily="34" charset="0"/>
              </a:rPr>
              <a:t> Negro con </a:t>
            </a:r>
            <a:r>
              <a:rPr lang="ca-ES" b="1" dirty="0" err="1">
                <a:latin typeface="Arial Black" pitchFamily="34" charset="0"/>
              </a:rPr>
              <a:t>frutas</a:t>
            </a:r>
            <a:r>
              <a:rPr lang="ca-ES" b="1" dirty="0">
                <a:latin typeface="Arial Black" pitchFamily="34" charset="0"/>
              </a:rPr>
              <a:t> del </a:t>
            </a:r>
            <a:r>
              <a:rPr lang="ca-ES" b="1" dirty="0" err="1">
                <a:latin typeface="Arial Black" pitchFamily="34" charset="0"/>
              </a:rPr>
              <a:t>bosque</a:t>
            </a:r>
            <a:endParaRPr lang="ca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59228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012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Es un chocolate dulce por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Stevia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pero a la vez tiene el sabor amargo del chocolate negro.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r>
              <a:rPr lang="ca-ES" dirty="0">
                <a:latin typeface="Arial" pitchFamily="34" charset="0"/>
                <a:cs typeface="Arial" pitchFamily="34" charset="0"/>
              </a:rPr>
              <a:t>125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148064" y="5373217"/>
            <a:ext cx="2736304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2,25€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0 Imagen" descr="42.jpg"/>
          <p:cNvPicPr>
            <a:picLocks noChangeAspect="1" noChangeArrowheads="1"/>
          </p:cNvPicPr>
          <p:nvPr/>
        </p:nvPicPr>
        <p:blipFill>
          <a:blip r:embed="rId2" cstate="print"/>
          <a:srcRect l="10183" t="3485" r="8566" b="5275"/>
          <a:stretch>
            <a:fillRect/>
          </a:stretch>
        </p:blipFill>
        <p:spPr bwMode="auto">
          <a:xfrm>
            <a:off x="251520" y="836712"/>
            <a:ext cx="2592288" cy="55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3913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 err="1" smtClean="0">
                <a:latin typeface="Arial Black" pitchFamily="34" charset="0"/>
              </a:rPr>
              <a:t>Fuet</a:t>
            </a:r>
            <a:r>
              <a:rPr lang="es-ES" sz="6000" dirty="0" smtClean="0">
                <a:latin typeface="Arial Black" pitchFamily="34" charset="0"/>
              </a:rPr>
              <a:t> </a:t>
            </a:r>
            <a:r>
              <a:rPr lang="es-ES" sz="6000" dirty="0" err="1" smtClean="0">
                <a:latin typeface="Arial Black" pitchFamily="34" charset="0"/>
              </a:rPr>
              <a:t>BonÀrea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1268760"/>
            <a:ext cx="3096344" cy="1512168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013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dirty="0">
                <a:latin typeface="Arial" pitchFamily="34" charset="0"/>
                <a:cs typeface="Arial" pitchFamily="34" charset="0"/>
              </a:rPr>
              <a:t>Producto  curado elaborado con magros de cerdo embutidos en tripa natural. Producto para bocadillos, entremeses, aperitivos, etc.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100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32240" y="2492897"/>
            <a:ext cx="1296144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1,65€</a:t>
            </a:r>
            <a:endParaRPr kumimoji="0" lang="ca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Resultado de imagen de fuet Bon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5432">
            <a:off x="1405217" y="1054305"/>
            <a:ext cx="2144355" cy="2144356"/>
          </a:xfrm>
          <a:prstGeom prst="rect">
            <a:avLst/>
          </a:prstGeom>
          <a:noFill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427984" y="4653136"/>
            <a:ext cx="309634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REF: 013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Características: </a:t>
            </a:r>
            <a:r>
              <a:rPr lang="es-ES" sz="3300" dirty="0" smtClean="0">
                <a:latin typeface="Arial" pitchFamily="34" charset="0"/>
                <a:cs typeface="Arial" pitchFamily="34" charset="0"/>
              </a:rPr>
              <a:t>Producto curado  elaborado con magros de cerdo embutidos en tripa natural, y con forma plana. Ideal para bocadillos, aperitivos, entremeses, etc.</a:t>
            </a:r>
            <a:endParaRPr kumimoji="0" lang="es-E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210 gramos.</a:t>
            </a:r>
            <a:endParaRPr kumimoji="0" lang="ca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84168" y="5877273"/>
            <a:ext cx="1296144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1,95</a:t>
            </a:r>
            <a:r>
              <a:rPr kumimoji="0" lang="ca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€</a:t>
            </a:r>
          </a:p>
        </p:txBody>
      </p:sp>
      <p:pic>
        <p:nvPicPr>
          <p:cNvPr id="8" name="Picture 2" descr="Resultado de imagen de secallona bonarea"/>
          <p:cNvPicPr>
            <a:picLocks noChangeAspect="1" noChangeArrowheads="1"/>
          </p:cNvPicPr>
          <p:nvPr/>
        </p:nvPicPr>
        <p:blipFill>
          <a:blip r:embed="rId3" cstate="print"/>
          <a:srcRect l="11340" t="7560" r="9281" b="9281"/>
          <a:stretch>
            <a:fillRect/>
          </a:stretch>
        </p:blipFill>
        <p:spPr bwMode="auto">
          <a:xfrm>
            <a:off x="827586" y="4365104"/>
            <a:ext cx="2062047" cy="2160240"/>
          </a:xfrm>
          <a:prstGeom prst="rect">
            <a:avLst/>
          </a:prstGeom>
          <a:noFill/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187624" y="3429000"/>
            <a:ext cx="7139136" cy="778098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Secallona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s-E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BonÀrea</a:t>
            </a:r>
            <a:endParaRPr kumimoji="0" lang="ca-ES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796950"/>
          </a:xfrm>
        </p:spPr>
        <p:txBody>
          <a:bodyPr>
            <a:noAutofit/>
          </a:bodyPr>
          <a:lstStyle/>
          <a:p>
            <a:pPr algn="ctr" fontAlgn="base"/>
            <a:r>
              <a:rPr lang="ca-ES" b="1" dirty="0" err="1" smtClean="0">
                <a:latin typeface="Arial Black" pitchFamily="34" charset="0"/>
              </a:rPr>
              <a:t>Dulces</a:t>
            </a:r>
            <a:r>
              <a:rPr lang="ca-ES" b="1" dirty="0" smtClean="0">
                <a:latin typeface="Arial Black" pitchFamily="34" charset="0"/>
              </a:rPr>
              <a:t> </a:t>
            </a:r>
            <a:r>
              <a:rPr lang="ca-ES" b="1" dirty="0" err="1" smtClean="0">
                <a:latin typeface="Arial Black" pitchFamily="34" charset="0"/>
              </a:rPr>
              <a:t>Vda</a:t>
            </a:r>
            <a:r>
              <a:rPr lang="ca-ES" b="1" dirty="0" smtClean="0">
                <a:latin typeface="Arial Black" pitchFamily="34" charset="0"/>
              </a:rPr>
              <a:t>. </a:t>
            </a:r>
            <a:r>
              <a:rPr lang="ca-ES" b="1" dirty="0" err="1" smtClean="0">
                <a:latin typeface="Arial Black" pitchFamily="34" charset="0"/>
              </a:rPr>
              <a:t>Pifarré</a:t>
            </a:r>
            <a:endParaRPr lang="ca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59228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014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Son piruletas con sabor a frutas y un dibujo de cada cual.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1000 gramos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148064" y="5373217"/>
            <a:ext cx="2736304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9,20€</a:t>
            </a:r>
          </a:p>
        </p:txBody>
      </p:sp>
      <p:pic>
        <p:nvPicPr>
          <p:cNvPr id="2050" name="Picture 2" descr="C:\Users\alumne\Desktop\17474947_270285376754694_512622888_n.jpg"/>
          <p:cNvPicPr>
            <a:picLocks noChangeAspect="1" noChangeArrowheads="1"/>
          </p:cNvPicPr>
          <p:nvPr/>
        </p:nvPicPr>
        <p:blipFill>
          <a:blip r:embed="rId2" cstate="print"/>
          <a:srcRect t="11064"/>
          <a:stretch>
            <a:fillRect/>
          </a:stretch>
        </p:blipFill>
        <p:spPr bwMode="auto">
          <a:xfrm rot="5032455">
            <a:off x="-29883" y="2274224"/>
            <a:ext cx="4324044" cy="28842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809928" y="1628800"/>
            <a:ext cx="3334072" cy="1621160"/>
          </a:xfrm>
        </p:spPr>
        <p:txBody>
          <a:bodyPr>
            <a:normAutofit fontScale="62500" lnSpcReduction="20000"/>
          </a:bodyPr>
          <a:lstStyle/>
          <a:p>
            <a:r>
              <a:rPr lang="ca-ES" b="1" dirty="0" smtClean="0">
                <a:latin typeface="Arial" pitchFamily="34" charset="0"/>
                <a:cs typeface="Arial" pitchFamily="34" charset="0"/>
              </a:rPr>
              <a:t>Cooperativa </a:t>
            </a:r>
            <a:r>
              <a:rPr lang="ca-ES" b="1" dirty="0" err="1" smtClean="0">
                <a:latin typeface="Arial" pitchFamily="34" charset="0"/>
                <a:cs typeface="Arial" pitchFamily="34" charset="0"/>
              </a:rPr>
              <a:t>Marracop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C/ Pare Palau, 5, Lleida 25005, Lleida, España</a:t>
            </a: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marracop1617@</a:t>
            </a:r>
            <a:r>
              <a:rPr lang="ca-ES" dirty="0" err="1" smtClean="0">
                <a:latin typeface="Arial" pitchFamily="34" charset="0"/>
                <a:cs typeface="Arial" pitchFamily="34" charset="0"/>
              </a:rPr>
              <a:t>gmail.com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ca-ES" dirty="0" smtClean="0">
                <a:latin typeface="Arial" pitchFamily="34" charset="0"/>
                <a:cs typeface="Arial" pitchFamily="34" charset="0"/>
              </a:rPr>
              <a:t>Nº de </a:t>
            </a:r>
            <a:r>
              <a:rPr lang="ca-ES" dirty="0" err="1" smtClean="0">
                <a:latin typeface="Arial" pitchFamily="34" charset="0"/>
                <a:cs typeface="Arial" pitchFamily="34" charset="0"/>
              </a:rPr>
              <a:t>orden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: 002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Teléfono</a:t>
            </a:r>
            <a:r>
              <a:rPr lang="ca-ES" dirty="0" smtClean="0">
                <a:latin typeface="Arial" pitchFamily="34" charset="0"/>
                <a:cs typeface="Arial" pitchFamily="34" charset="0"/>
              </a:rPr>
              <a:t>: 973242000</a:t>
            </a:r>
          </a:p>
          <a:p>
            <a:endParaRPr lang="ca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9" y="1772817"/>
          <a:ext cx="5417870" cy="4434840"/>
        </p:xfrm>
        <a:graphic>
          <a:graphicData uri="http://schemas.openxmlformats.org/drawingml/2006/table">
            <a:tbl>
              <a:tblPr/>
              <a:tblGrid>
                <a:gridCol w="96497"/>
                <a:gridCol w="991616"/>
                <a:gridCol w="990475"/>
                <a:gridCol w="990475"/>
                <a:gridCol w="1217244"/>
                <a:gridCol w="1131563"/>
              </a:tblGrid>
              <a:tr h="548640"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s-ES" sz="1800" b="1" dirty="0">
                          <a:latin typeface="Calibri"/>
                          <a:ea typeface="Calibri"/>
                          <a:cs typeface="Times New Roman"/>
                        </a:rPr>
                        <a:t>HOJA DE PEDIDOS     </a:t>
                      </a:r>
                      <a:endParaRPr lang="ca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Código 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Producto 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Cantidad 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Precio/ unidad 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Precio  total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Condiciones de entrega: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ca-ES" sz="1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500">
                          <a:latin typeface="Calibri"/>
                          <a:ea typeface="Calibri"/>
                          <a:cs typeface="Times New Roman"/>
                        </a:rPr>
                        <a:t>Total Pedido:</a:t>
                      </a:r>
                      <a:endParaRPr lang="ca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31" marR="62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alumne\Desktop\_img062014.jpg"/>
          <p:cNvPicPr>
            <a:picLocks noChangeAspect="1" noChangeArrowheads="1"/>
          </p:cNvPicPr>
          <p:nvPr/>
        </p:nvPicPr>
        <p:blipFill>
          <a:blip r:embed="rId2" cstate="print"/>
          <a:srcRect l="28954" t="12566"/>
          <a:stretch>
            <a:fillRect/>
          </a:stretch>
        </p:blipFill>
        <p:spPr bwMode="auto">
          <a:xfrm>
            <a:off x="251520" y="188641"/>
            <a:ext cx="1512168" cy="151671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96136" y="3645025"/>
            <a:ext cx="3347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pitchFamily="34" charset="0"/>
                <a:cs typeface="Arial" pitchFamily="34" charset="0"/>
              </a:rPr>
              <a:t>LLEIDA ,____ de ____________ del 20__</a:t>
            </a: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  Datos Cliente: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Nombre: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Dirección: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Email de contacto:</a:t>
            </a:r>
            <a:endParaRPr lang="ca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Teléfono: (opcional)</a:t>
            </a:r>
            <a:endParaRPr lang="ca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Miel </a:t>
            </a:r>
            <a:r>
              <a:rPr lang="es-ES" sz="6000" dirty="0" err="1" smtClean="0">
                <a:latin typeface="Arial Black" pitchFamily="34" charset="0"/>
              </a:rPr>
              <a:t>Alemany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001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Tiene un olor floral y suave, se recolecta durante todo el año. Tiene un gran valor energético.</a:t>
            </a:r>
            <a:endParaRPr lang="es-ES" dirty="0" smtClean="0"/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500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4,90€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0 Imagen" descr="MEL DE MIL FLORS.jpg"/>
          <p:cNvPicPr>
            <a:picLocks noChangeAspect="1" noChangeArrowheads="1"/>
          </p:cNvPicPr>
          <p:nvPr/>
        </p:nvPicPr>
        <p:blipFill>
          <a:blip r:embed="rId2" cstate="print"/>
          <a:srcRect l="13611" r="14930"/>
          <a:stretch>
            <a:fillRect/>
          </a:stretch>
        </p:blipFill>
        <p:spPr bwMode="auto">
          <a:xfrm>
            <a:off x="827584" y="2060849"/>
            <a:ext cx="2232248" cy="35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76672"/>
            <a:ext cx="4896544" cy="1143000"/>
          </a:xfrm>
        </p:spPr>
        <p:txBody>
          <a:bodyPr>
            <a:noAutofit/>
          </a:bodyPr>
          <a:lstStyle/>
          <a:p>
            <a:pPr algn="ctr"/>
            <a:r>
              <a:rPr lang="es-ES" sz="5000" dirty="0" smtClean="0">
                <a:latin typeface="Arial Black" pitchFamily="34" charset="0"/>
              </a:rPr>
              <a:t>Aceitunas “</a:t>
            </a:r>
            <a:r>
              <a:rPr lang="es-ES" sz="5000" dirty="0" err="1" smtClean="0">
                <a:latin typeface="Arial Black" pitchFamily="34" charset="0"/>
              </a:rPr>
              <a:t>Germanor</a:t>
            </a:r>
            <a:r>
              <a:rPr lang="es-ES" sz="5000" dirty="0" smtClean="0">
                <a:latin typeface="Arial Black" pitchFamily="34" charset="0"/>
              </a:rPr>
              <a:t>”</a:t>
            </a:r>
            <a:endParaRPr lang="ca-ES" sz="5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002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dirty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Aceitunas arbequinas, conservadas en salmuera.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700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,20€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agen 1" descr="Resultado de imagen de olives germanor"/>
          <p:cNvPicPr>
            <a:picLocks noChangeAspect="1" noChangeArrowheads="1"/>
          </p:cNvPicPr>
          <p:nvPr/>
        </p:nvPicPr>
        <p:blipFill>
          <a:blip r:embed="rId2" cstate="print"/>
          <a:srcRect l="31654" t="17421" r="32738" b="16361"/>
          <a:stretch>
            <a:fillRect/>
          </a:stretch>
        </p:blipFill>
        <p:spPr bwMode="auto">
          <a:xfrm>
            <a:off x="899592" y="1628801"/>
            <a:ext cx="2304256" cy="42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Galletas Virginia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003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Galletas integrales, fuente de fibra, baja en sal y sin azúcares añadidos. Sin lactosa.</a:t>
            </a:r>
            <a:endParaRPr lang="es-ES" dirty="0" smtClean="0"/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480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3,20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Resultado de imagen de GALLETAS VIRGINIAS"/>
          <p:cNvPicPr/>
          <p:nvPr/>
        </p:nvPicPr>
        <p:blipFill>
          <a:blip r:embed="rId2" cstate="print"/>
          <a:srcRect r="3704"/>
          <a:stretch>
            <a:fillRect/>
          </a:stretch>
        </p:blipFill>
        <p:spPr bwMode="auto">
          <a:xfrm>
            <a:off x="179512" y="1916832"/>
            <a:ext cx="3744416" cy="38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1 Imagen" descr="Imagen1.jpg"/>
          <p:cNvPicPr>
            <a:picLocks noChangeAspect="1" noChangeArrowheads="1"/>
          </p:cNvPicPr>
          <p:nvPr/>
        </p:nvPicPr>
        <p:blipFill>
          <a:blip r:embed="rId2" cstate="print"/>
          <a:srcRect l="9586" t="14761" r="9753" b="10369"/>
          <a:stretch>
            <a:fillRect/>
          </a:stretch>
        </p:blipFill>
        <p:spPr bwMode="auto">
          <a:xfrm rot="18789767">
            <a:off x="28782" y="2853163"/>
            <a:ext cx="4174397" cy="188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Paté </a:t>
            </a:r>
            <a:r>
              <a:rPr lang="es-ES" sz="6000" dirty="0" err="1" smtClean="0">
                <a:latin typeface="Arial Black" pitchFamily="34" charset="0"/>
              </a:rPr>
              <a:t>Argal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004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dirty="0">
                <a:latin typeface="Arial" pitchFamily="34" charset="0"/>
                <a:cs typeface="Arial" pitchFamily="34" charset="0"/>
              </a:rPr>
              <a:t>: Es un paté con textura fina, con un suave toque de gusto a hígado de cerdo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240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1,60€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Chocolate Torras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005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Chocolate negro, sin azúcar, apto para diabéticos.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200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PREU: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2,30€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Resultado de imagen de chocolate tor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2376264" cy="4950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Queso de cabra Cal </a:t>
            </a:r>
            <a:r>
              <a:rPr lang="es-ES" sz="6000" dirty="0" err="1" smtClean="0">
                <a:latin typeface="Arial Black" pitchFamily="34" charset="0"/>
              </a:rPr>
              <a:t>Quitería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006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dirty="0">
                <a:latin typeface="Arial" pitchFamily="34" charset="0"/>
                <a:cs typeface="Arial" pitchFamily="34" charset="0"/>
              </a:rPr>
              <a:t>: Queso curado de cabra, 6 meses de maduración y leche pasteurizada.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450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8,50€</a:t>
            </a:r>
          </a:p>
        </p:txBody>
      </p:sp>
      <p:sp>
        <p:nvSpPr>
          <p:cNvPr id="10242" name="AutoShape 2" descr="Mostrando 20170321_1705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43" name="Picture 3" descr="C:\Users\alumne\Desktop\unnamed.jpg"/>
          <p:cNvPicPr>
            <a:picLocks noChangeAspect="1" noChangeArrowheads="1"/>
          </p:cNvPicPr>
          <p:nvPr/>
        </p:nvPicPr>
        <p:blipFill>
          <a:blip r:embed="rId2" cstate="print"/>
          <a:srcRect l="13847" t="10709" r="18683" b="5756"/>
          <a:stretch>
            <a:fillRect/>
          </a:stretch>
        </p:blipFill>
        <p:spPr bwMode="auto">
          <a:xfrm rot="21160936">
            <a:off x="324137" y="2135311"/>
            <a:ext cx="3590467" cy="25005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latin typeface="Arial Black" pitchFamily="34" charset="0"/>
              </a:rPr>
              <a:t>Abanicos </a:t>
            </a:r>
            <a:r>
              <a:rPr lang="es-ES" sz="6000" dirty="0" err="1" smtClean="0">
                <a:latin typeface="Arial Black" pitchFamily="34" charset="0"/>
              </a:rPr>
              <a:t>Rifacli</a:t>
            </a:r>
            <a:endParaRPr lang="ca-ES" sz="6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007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Es una hoja delgada de pasta con forma de abanico hecha con harina sin levadura y azúcar o miel.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1200 gramos.</a:t>
            </a: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076056" y="5373217"/>
            <a:ext cx="2952328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14,50€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alumne\Desktop\Thumbnail.png"/>
          <p:cNvPicPr>
            <a:picLocks noChangeAspect="1" noChangeArrowheads="1"/>
          </p:cNvPicPr>
          <p:nvPr/>
        </p:nvPicPr>
        <p:blipFill>
          <a:blip r:embed="rId2" cstate="print"/>
          <a:srcRect l="26786" r="25000"/>
          <a:stretch>
            <a:fillRect/>
          </a:stretch>
        </p:blipFill>
        <p:spPr bwMode="auto">
          <a:xfrm>
            <a:off x="683568" y="1700808"/>
            <a:ext cx="2592288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Arial Black" pitchFamily="34" charset="0"/>
              </a:rPr>
              <a:t>Chocolate “</a:t>
            </a:r>
            <a:r>
              <a:rPr lang="es-ES" dirty="0" err="1" smtClean="0">
                <a:latin typeface="Arial Black" pitchFamily="34" charset="0"/>
              </a:rPr>
              <a:t>Bitter</a:t>
            </a:r>
            <a:r>
              <a:rPr lang="es-ES" dirty="0" smtClean="0">
                <a:latin typeface="Arial Black" pitchFamily="34" charset="0"/>
              </a:rPr>
              <a:t>” con naranja</a:t>
            </a:r>
            <a:endParaRPr lang="ca-E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23928" y="2132856"/>
            <a:ext cx="5220072" cy="2808311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REF: 008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Características: Chocolate negro, amargo y dulce a la vez, pero con un toque cítrico por la naranja.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100 gramos.</a:t>
            </a:r>
            <a:endParaRPr lang="ca-E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a-ES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20072" y="5373217"/>
            <a:ext cx="2808312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PRECIO: </a:t>
            </a:r>
            <a:r>
              <a:rPr lang="ca-ES" sz="2800" dirty="0" smtClean="0">
                <a:latin typeface="Arial" pitchFamily="34" charset="0"/>
                <a:cs typeface="Arial" pitchFamily="34" charset="0"/>
              </a:rPr>
              <a:t>3,30</a:t>
            </a:r>
            <a:r>
              <a:rPr kumimoji="0" lang="ca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€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Resultat d'imatges de xocolata jolonch bitter de naran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9"/>
            <a:ext cx="30243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520</TotalTime>
  <Words>547</Words>
  <Application>Microsoft Office PowerPoint</Application>
  <PresentationFormat>Presentación en pantalla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Equidad</vt:lpstr>
      <vt:lpstr>CATÁLOGO MARRACOP 16/17</vt:lpstr>
      <vt:lpstr>Miel Alemany</vt:lpstr>
      <vt:lpstr>Aceitunas “Germanor”</vt:lpstr>
      <vt:lpstr>Galletas Virginia</vt:lpstr>
      <vt:lpstr>Paté Argal</vt:lpstr>
      <vt:lpstr>Chocolate Torras</vt:lpstr>
      <vt:lpstr>Queso de cabra Cal Quitería</vt:lpstr>
      <vt:lpstr>Abanicos Rifacli</vt:lpstr>
      <vt:lpstr>Chocolate “Bitter” con naranja</vt:lpstr>
      <vt:lpstr>Mermelada Cal Valls</vt:lpstr>
      <vt:lpstr>Carquiñoles Rifacli</vt:lpstr>
      <vt:lpstr>Piñones BonÀrea</vt:lpstr>
      <vt:lpstr>Stevia Negro con frutas del bosque</vt:lpstr>
      <vt:lpstr>Fuet BonÀrea</vt:lpstr>
      <vt:lpstr>Dulces Vda. Pifarré</vt:lpstr>
      <vt:lpstr>Diapositiva 16</vt:lpstr>
    </vt:vector>
  </TitlesOfParts>
  <Company>Institut Municipal d'Ocupació Salvador Seguí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MARRACOP 16/17</dc:title>
  <dc:creator>alumne</dc:creator>
  <cp:lastModifiedBy>alumne</cp:lastModifiedBy>
  <cp:revision>37</cp:revision>
  <dcterms:created xsi:type="dcterms:W3CDTF">2017-03-14T09:01:13Z</dcterms:created>
  <dcterms:modified xsi:type="dcterms:W3CDTF">2017-03-22T11:56:52Z</dcterms:modified>
</cp:coreProperties>
</file>