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  <p:sldId id="277" r:id="rId11"/>
    <p:sldId id="265" r:id="rId12"/>
    <p:sldId id="268" r:id="rId13"/>
    <p:sldId id="269" r:id="rId14"/>
    <p:sldId id="275" r:id="rId15"/>
    <p:sldId id="276" r:id="rId16"/>
    <p:sldId id="272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684" autoAdjust="0"/>
    <p:restoredTop sz="94660"/>
  </p:normalViewPr>
  <p:slideViewPr>
    <p:cSldViewPr>
      <p:cViewPr varScale="1">
        <p:scale>
          <a:sx n="115" d="100"/>
          <a:sy n="115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8ED2-1723-419A-A5E8-378409EDC50D}" type="datetimeFigureOut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BD17-384D-492C-B76E-7141768291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01D4-9518-4697-A539-B0AA1A188F7D}" type="datetimeFigureOut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E7EE-1B77-4B70-83B1-1AE2F8E99C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6BCF-79AB-4B65-B8BD-F51909D5FE7E}" type="datetimeFigureOut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BDB2-8311-4DBC-8633-017D2E6FED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4EBA-44BB-4AAD-9C06-85F71247B91E}" type="datetimeFigureOut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B81C-A410-4FE9-AD8D-152549D66A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5E95-7497-4EB5-8FA3-17B874CB7820}" type="datetimeFigureOut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97FB-D76F-4B42-BEBF-1ED1F2036C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AF9E-9014-409D-A5FE-63657536F2AB}" type="datetimeFigureOut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4B2FC-EABD-4FDF-A9F9-711F3B0B1C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7CDB-416A-4C8E-B978-A8AFE6A0B35E}" type="datetimeFigureOut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DEB50-8F82-46C2-B368-DBCD96EDE6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B460B-00E5-4007-AB9C-F3DBF39A4500}" type="datetimeFigureOut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062A-9DA0-4B64-9264-CC13559377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2CD1F-0DED-4066-AD09-44F056253CD4}" type="datetimeFigureOut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BDD0-DD8A-4B4F-83C9-AEA14109ED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E2930-AF9B-40D2-BFE6-4F47D879BB8A}" type="datetimeFigureOut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F73C6-34C4-4D1D-B797-74BE1FC94A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E2C76-7562-4722-B2F1-64BBC8E77A53}" type="datetimeFigureOut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7851B-89ED-4EA9-A517-0BA4D776C9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0F0798-1493-4DAB-9FB5-1CFC665278C1}" type="datetimeFigureOut">
              <a:rPr lang="es-ES"/>
              <a:pPr>
                <a:defRPr/>
              </a:pPr>
              <a:t>29/03/2017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709A5B-FB48-4EC0-BEB3-BF9717A919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3-page-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in títul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4 Subtítulo"/>
          <p:cNvSpPr>
            <a:spLocks noGrp="1"/>
          </p:cNvSpPr>
          <p:nvPr>
            <p:ph type="subTitle" idx="1"/>
          </p:nvPr>
        </p:nvSpPr>
        <p:spPr>
          <a:xfrm>
            <a:off x="1371600" y="5786438"/>
            <a:ext cx="6400800" cy="1071562"/>
          </a:xfrm>
        </p:spPr>
        <p:txBody>
          <a:bodyPr/>
          <a:lstStyle/>
          <a:p>
            <a:pPr eaLnBrk="1" hangingPunct="1"/>
            <a:r>
              <a:rPr lang="es-ES" sz="6000" smtClean="0">
                <a:solidFill>
                  <a:schemeClr val="bg1"/>
                </a:solidFill>
              </a:rPr>
              <a:t>Quesos</a:t>
            </a:r>
          </a:p>
        </p:txBody>
      </p:sp>
      <p:pic>
        <p:nvPicPr>
          <p:cNvPr id="10" name="9 Imagen" descr="queso-oveja-la-collad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7034" y="769074"/>
            <a:ext cx="3445167" cy="3445539"/>
          </a:xfrm>
          <a:prstGeom prst="roundRect">
            <a:avLst/>
          </a:prstGeom>
        </p:spPr>
      </p:pic>
      <p:pic>
        <p:nvPicPr>
          <p:cNvPr id="11" name="10 Imagen" descr="salsa-cabral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7513" y="839863"/>
            <a:ext cx="3014719" cy="2872338"/>
          </a:xfrm>
          <a:prstGeom prst="roundRect">
            <a:avLst/>
          </a:prstGeom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042988" y="4365625"/>
            <a:ext cx="266541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Queso de oveja “La Collada”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Se presenta envasado al vacío en piezas de 400 g.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7,50€ por unidad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ALIM-Q-11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219700" y="3860800"/>
            <a:ext cx="27368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Crema de cabrales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Sabrosa crema de consistencia untosa que presenta un sabor y aroma intensos. Se presenta cerrada al vacío en tarro de cristal.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Peso: 200 g. Precio: 3€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ALIM-Q-15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ermelad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4 Subtítulo"/>
          <p:cNvSpPr>
            <a:spLocks noGrp="1"/>
          </p:cNvSpPr>
          <p:nvPr>
            <p:ph type="subTitle" idx="1"/>
          </p:nvPr>
        </p:nvSpPr>
        <p:spPr>
          <a:xfrm>
            <a:off x="0" y="5643563"/>
            <a:ext cx="9144000" cy="1214437"/>
          </a:xfrm>
        </p:spPr>
        <p:txBody>
          <a:bodyPr/>
          <a:lstStyle/>
          <a:p>
            <a:pPr eaLnBrk="1" hangingPunct="1"/>
            <a:r>
              <a:rPr lang="es-ES" sz="6000" smtClean="0">
                <a:solidFill>
                  <a:schemeClr val="bg1"/>
                </a:solidFill>
              </a:rPr>
              <a:t>Mermeladas </a:t>
            </a:r>
            <a:r>
              <a:rPr lang="es-ES" sz="3600" smtClean="0">
                <a:solidFill>
                  <a:schemeClr val="bg1"/>
                </a:solidFill>
              </a:rPr>
              <a:t>(naturales)</a:t>
            </a:r>
            <a:endParaRPr lang="es-ES" sz="6000" smtClean="0">
              <a:solidFill>
                <a:schemeClr val="bg1"/>
              </a:solidFill>
            </a:endParaRPr>
          </a:p>
        </p:txBody>
      </p:sp>
      <p:pic>
        <p:nvPicPr>
          <p:cNvPr id="7" name="6 Imagen" descr="compota-asturiana.jpg"/>
          <p:cNvPicPr>
            <a:picLocks noChangeAspect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>
          <a:xfrm>
            <a:off x="357158" y="1785926"/>
            <a:ext cx="2571434" cy="3600000"/>
          </a:xfrm>
          <a:prstGeom prst="roundRect">
            <a:avLst>
              <a:gd name="adj" fmla="val 21239"/>
            </a:avLst>
          </a:prstGeom>
        </p:spPr>
      </p:pic>
      <p:pic>
        <p:nvPicPr>
          <p:cNvPr id="11" name="10 Imagen" descr="villa-melba-mermelada-de-kiwi-frasco-275-gr.jpg"/>
          <p:cNvPicPr>
            <a:picLocks noChangeAspect="1"/>
          </p:cNvPicPr>
          <p:nvPr/>
        </p:nvPicPr>
        <p:blipFill>
          <a:blip r:embed="rId4" cstate="email">
            <a:lum bright="-10000" contrast="30000"/>
          </a:blip>
          <a:srcRect/>
          <a:stretch>
            <a:fillRect/>
          </a:stretch>
        </p:blipFill>
        <p:spPr>
          <a:xfrm>
            <a:off x="5929322" y="428604"/>
            <a:ext cx="2554824" cy="3600000"/>
          </a:xfrm>
          <a:prstGeom prst="roundRect">
            <a:avLst/>
          </a:prstGeom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2987675" y="6207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1800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2987675" y="765175"/>
            <a:ext cx="2808288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Mermeladas “Villa Melba”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Variedades: Compota Asturiana,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manzana,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manzana con frutos del bosque,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 kiwi,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arándanos,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 mandarina,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 kiwi y plátano,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 lima con limón y menta,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 chocolate y fresa,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chocolate y naranja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 gelatina de sidra.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Se presenta cerrada al vacío en tarro de cristal de 275g.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1,65 €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ALIM-MER-24 al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ates y pastel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4 Subtítulo"/>
          <p:cNvSpPr>
            <a:spLocks noGrp="1"/>
          </p:cNvSpPr>
          <p:nvPr>
            <p:ph type="subTitle" idx="1"/>
          </p:nvPr>
        </p:nvSpPr>
        <p:spPr>
          <a:xfrm>
            <a:off x="1371600" y="5572125"/>
            <a:ext cx="6400800" cy="1285875"/>
          </a:xfrm>
        </p:spPr>
        <p:txBody>
          <a:bodyPr/>
          <a:lstStyle/>
          <a:p>
            <a:pPr eaLnBrk="1" hangingPunct="1"/>
            <a:r>
              <a:rPr lang="es-ES" sz="6000" smtClean="0">
                <a:solidFill>
                  <a:schemeClr val="bg1"/>
                </a:solidFill>
              </a:rPr>
              <a:t>Patés</a:t>
            </a:r>
          </a:p>
        </p:txBody>
      </p:sp>
      <p:pic>
        <p:nvPicPr>
          <p:cNvPr id="7" name="6 Imagen" descr="cabrach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11503" y="557195"/>
            <a:ext cx="2463161" cy="1800000"/>
          </a:xfrm>
          <a:prstGeom prst="roundRect">
            <a:avLst/>
          </a:prstGeom>
        </p:spPr>
      </p:pic>
      <p:pic>
        <p:nvPicPr>
          <p:cNvPr id="9" name="8 Imagen" descr="pate-bogavante-bugr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7827" y="2065080"/>
            <a:ext cx="2558281" cy="2558283"/>
          </a:xfrm>
          <a:prstGeom prst="roundRect">
            <a:avLst/>
          </a:prstGeom>
        </p:spPr>
      </p:pic>
      <p:sp>
        <p:nvSpPr>
          <p:cNvPr id="24581" name="AutoShape 2" descr="Resultado de imagen de paté de centollo crivenc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 sz="1800">
              <a:latin typeface="Calibri" pitchFamily="34" charset="0"/>
            </a:endParaRPr>
          </a:p>
        </p:txBody>
      </p:sp>
      <p:sp>
        <p:nvSpPr>
          <p:cNvPr id="24582" name="AutoShape 4" descr="Resultado de imagen de paté de centollo crivenc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 sz="1800">
              <a:latin typeface="Calibri" pitchFamily="34" charset="0"/>
            </a:endParaRPr>
          </a:p>
        </p:txBody>
      </p:sp>
      <p:pic>
        <p:nvPicPr>
          <p:cNvPr id="5126" name="Picture 6" descr="Resultado de imagen de paté de centollo crivenc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027" y="2185520"/>
            <a:ext cx="2506647" cy="2506647"/>
          </a:xfrm>
          <a:prstGeom prst="roundRect">
            <a:avLst/>
          </a:prstGeom>
          <a:noFill/>
        </p:spPr>
      </p:pic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323850" y="765175"/>
            <a:ext cx="259238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latin typeface="Calibri" pitchFamily="34" charset="0"/>
              </a:rPr>
              <a:t>Paté de Centollo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Se presenta en lata de 100 g con abre fácil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2,20€ por lata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REF. ALIM-PAT-18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3348038" y="2770188"/>
            <a:ext cx="230346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latin typeface="Calibri" pitchFamily="34" charset="0"/>
              </a:rPr>
              <a:t>Paté de Cabracho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Se presenta en lata de 100 g con abre fácil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2,05€ por lata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REF. ALIM-PAT-17</a:t>
            </a: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5940425" y="47625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1800"/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5940425" y="26035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1800"/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5940425" y="692150"/>
            <a:ext cx="26638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latin typeface="Calibri" pitchFamily="34" charset="0"/>
              </a:rPr>
              <a:t>Paté de Bogavante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Se presenta en lata de 100 g con abre fácil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3€ por lata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REF. ALIM-PAT-16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/>
      <p:bldP spid="245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roducción prop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4 Subtítulo"/>
          <p:cNvSpPr>
            <a:spLocks noGrp="1"/>
          </p:cNvSpPr>
          <p:nvPr>
            <p:ph type="subTitle" idx="1"/>
          </p:nvPr>
        </p:nvSpPr>
        <p:spPr>
          <a:xfrm>
            <a:off x="1371600" y="5643563"/>
            <a:ext cx="6400800" cy="1214437"/>
          </a:xfrm>
        </p:spPr>
        <p:txBody>
          <a:bodyPr/>
          <a:lstStyle/>
          <a:p>
            <a:pPr eaLnBrk="1" hangingPunct="1"/>
            <a:r>
              <a:rPr lang="es-ES" sz="6000" smtClean="0">
                <a:solidFill>
                  <a:schemeClr val="bg1"/>
                </a:solidFill>
              </a:rPr>
              <a:t>Producción propia</a:t>
            </a:r>
          </a:p>
        </p:txBody>
      </p:sp>
      <p:pic>
        <p:nvPicPr>
          <p:cNvPr id="7" name="6 Imagen" descr="vasin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45" y="1133453"/>
            <a:ext cx="2749481" cy="2880000"/>
          </a:xfrm>
          <a:prstGeom prst="roundRect">
            <a:avLst/>
          </a:prstGeom>
        </p:spPr>
      </p:pic>
      <p:pic>
        <p:nvPicPr>
          <p:cNvPr id="8" name="7 Imagen" descr="vasin 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30949" y="1057253"/>
            <a:ext cx="2200600" cy="2880000"/>
          </a:xfrm>
          <a:prstGeom prst="roundRect">
            <a:avLst/>
          </a:prstGeom>
        </p:spPr>
      </p:pic>
      <p:pic>
        <p:nvPicPr>
          <p:cNvPr id="9" name="8 Imagen" descr="vasin 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00364" y="2714620"/>
            <a:ext cx="3245449" cy="2520000"/>
          </a:xfrm>
          <a:prstGeom prst="roundRect">
            <a:avLst/>
          </a:prstGeom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3276600" y="1557338"/>
            <a:ext cx="2808288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latin typeface="Calibri" pitchFamily="34" charset="0"/>
              </a:rPr>
              <a:t>“El Vasín”</a:t>
            </a:r>
          </a:p>
          <a:p>
            <a:pPr algn="ctr">
              <a:spcBef>
                <a:spcPct val="50000"/>
              </a:spcBef>
            </a:pPr>
            <a:r>
              <a:rPr lang="es-ES" sz="1800">
                <a:latin typeface="Calibri" pitchFamily="34" charset="0"/>
              </a:rPr>
              <a:t>Precio: 2€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REF. PP-39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roducción prop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4 Subtítulo"/>
          <p:cNvSpPr>
            <a:spLocks noGrp="1"/>
          </p:cNvSpPr>
          <p:nvPr>
            <p:ph type="subTitle" idx="1"/>
          </p:nvPr>
        </p:nvSpPr>
        <p:spPr>
          <a:xfrm>
            <a:off x="1371600" y="5643563"/>
            <a:ext cx="6400800" cy="1214437"/>
          </a:xfrm>
        </p:spPr>
        <p:txBody>
          <a:bodyPr/>
          <a:lstStyle/>
          <a:p>
            <a:pPr eaLnBrk="1" hangingPunct="1"/>
            <a:r>
              <a:rPr lang="es-ES" sz="6000" smtClean="0">
                <a:solidFill>
                  <a:schemeClr val="bg1"/>
                </a:solidFill>
              </a:rPr>
              <a:t>Producción propia</a:t>
            </a:r>
          </a:p>
        </p:txBody>
      </p:sp>
      <p:pic>
        <p:nvPicPr>
          <p:cNvPr id="7" name="6 Imagen" descr="IMG-20170323-WA0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99643" y="267278"/>
            <a:ext cx="2387452" cy="5250329"/>
          </a:xfrm>
          <a:prstGeom prst="roundRect">
            <a:avLst/>
          </a:prstGeom>
        </p:spPr>
      </p:pic>
      <p:pic>
        <p:nvPicPr>
          <p:cNvPr id="8" name="7 Imagen" descr="IMG-20170323-WA00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9834" y="196982"/>
            <a:ext cx="3442541" cy="4589723"/>
          </a:xfrm>
          <a:prstGeom prst="roundRect">
            <a:avLst/>
          </a:prstGeom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924300" y="692150"/>
            <a:ext cx="12938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latin typeface="Calibri" pitchFamily="34" charset="0"/>
              </a:rPr>
              <a:t>Collares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Precio: 6€ 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REF. PP-37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4716463" y="3706813"/>
            <a:ext cx="12954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latin typeface="Calibri" pitchFamily="34" charset="0"/>
              </a:rPr>
              <a:t>Chockers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Precio: 5€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REF. PP-38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roducción prop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4 Subtítulo"/>
          <p:cNvSpPr>
            <a:spLocks noGrp="1"/>
          </p:cNvSpPr>
          <p:nvPr>
            <p:ph type="subTitle" idx="1"/>
          </p:nvPr>
        </p:nvSpPr>
        <p:spPr>
          <a:xfrm>
            <a:off x="1371600" y="5643563"/>
            <a:ext cx="6400800" cy="1214437"/>
          </a:xfrm>
        </p:spPr>
        <p:txBody>
          <a:bodyPr/>
          <a:lstStyle/>
          <a:p>
            <a:pPr eaLnBrk="1" hangingPunct="1"/>
            <a:r>
              <a:rPr lang="es-ES" sz="6000" smtClean="0">
                <a:solidFill>
                  <a:schemeClr val="bg1"/>
                </a:solidFill>
              </a:rPr>
              <a:t>Producción propia</a:t>
            </a:r>
          </a:p>
        </p:txBody>
      </p:sp>
      <p:pic>
        <p:nvPicPr>
          <p:cNvPr id="8" name="7 Imagen" descr="IMG-20170323-WA0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81526" y="2644754"/>
            <a:ext cx="3717993" cy="2880000"/>
          </a:xfrm>
          <a:prstGeom prst="roundRect">
            <a:avLst/>
          </a:prstGeom>
        </p:spPr>
      </p:pic>
      <p:pic>
        <p:nvPicPr>
          <p:cNvPr id="9" name="8 Imagen" descr="pulseras 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600000">
            <a:off x="331872" y="271081"/>
            <a:ext cx="4880176" cy="2299907"/>
          </a:xfrm>
          <a:prstGeom prst="roundRect">
            <a:avLst/>
          </a:prstGeom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258888" y="2781300"/>
            <a:ext cx="22320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latin typeface="Calibri" pitchFamily="34" charset="0"/>
              </a:rPr>
              <a:t>Pulseras de macramé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Precio: 3,5€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REF. PP-35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5580063" y="1412875"/>
            <a:ext cx="187166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latin typeface="Calibri" pitchFamily="34" charset="0"/>
              </a:rPr>
              <a:t>Pulseras de cuero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Precio: 3€</a:t>
            </a:r>
          </a:p>
          <a:p>
            <a:pPr algn="ctr"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REF. PP-36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38" y="1000125"/>
            <a:ext cx="7772400" cy="1470025"/>
          </a:xfrm>
        </p:spPr>
        <p:txBody>
          <a:bodyPr/>
          <a:lstStyle/>
          <a:p>
            <a:pPr eaLnBrk="1" hangingPunct="1"/>
            <a:r>
              <a:rPr lang="es-ES" sz="6600" b="1" smtClean="0"/>
              <a:t>Gracias por su tiempo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313" y="3000375"/>
            <a:ext cx="6400800" cy="1752600"/>
          </a:xfrm>
        </p:spPr>
        <p:txBody>
          <a:bodyPr/>
          <a:lstStyle/>
          <a:p>
            <a:pPr eaLnBrk="1" hangingPunct="1"/>
            <a:r>
              <a:rPr lang="es-ES" sz="4400" b="1" smtClean="0">
                <a:solidFill>
                  <a:schemeClr val="tx1"/>
                </a:solidFill>
              </a:rPr>
              <a:t>Esperamos que nuestros productos os gusten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428750" y="5786438"/>
            <a:ext cx="642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Calibri" pitchFamily="34" charset="0"/>
              </a:rPr>
              <a:t>Recuerden que TODOS los precios llevan el IVA incluido mas no los gastos de transporte</a:t>
            </a:r>
          </a:p>
        </p:txBody>
      </p:sp>
      <p:pic>
        <p:nvPicPr>
          <p:cNvPr id="4" name="3 Imagen" descr="3-page-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ndi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643063"/>
            <a:ext cx="7772400" cy="4857750"/>
          </a:xfrm>
        </p:spPr>
        <p:txBody>
          <a:bodyPr/>
          <a:lstStyle/>
          <a:p>
            <a:pPr eaLnBrk="1" hangingPunct="1">
              <a:lnSpc>
                <a:spcPts val="6000"/>
              </a:lnSpc>
            </a:pPr>
            <a:r>
              <a:rPr lang="es-ES" cap="none" smtClean="0">
                <a:solidFill>
                  <a:srgbClr val="10253F"/>
                </a:solidFill>
              </a:rPr>
              <a:t>DULCES Y MIEL………………………… 3,4</a:t>
            </a:r>
            <a:br>
              <a:rPr lang="es-ES" cap="none" smtClean="0">
                <a:solidFill>
                  <a:srgbClr val="10253F"/>
                </a:solidFill>
              </a:rPr>
            </a:br>
            <a:r>
              <a:rPr lang="es-ES" cap="none" smtClean="0">
                <a:solidFill>
                  <a:srgbClr val="10253F"/>
                </a:solidFill>
              </a:rPr>
              <a:t>EMBUTIDOS ……………………………. 5,6</a:t>
            </a:r>
            <a:br>
              <a:rPr lang="es-ES" cap="none" smtClean="0">
                <a:solidFill>
                  <a:srgbClr val="10253F"/>
                </a:solidFill>
              </a:rPr>
            </a:br>
            <a:r>
              <a:rPr lang="es-ES" cap="none" smtClean="0">
                <a:solidFill>
                  <a:srgbClr val="10253F"/>
                </a:solidFill>
              </a:rPr>
              <a:t>QUESOS ………………………………….</a:t>
            </a:r>
            <a:r>
              <a:rPr lang="es-ES" sz="1600" cap="none" smtClean="0">
                <a:solidFill>
                  <a:srgbClr val="10253F"/>
                </a:solidFill>
              </a:rPr>
              <a:t>  </a:t>
            </a:r>
            <a:r>
              <a:rPr lang="es-ES" cap="none" smtClean="0">
                <a:solidFill>
                  <a:srgbClr val="10253F"/>
                </a:solidFill>
              </a:rPr>
              <a:t> 7-9</a:t>
            </a:r>
            <a:br>
              <a:rPr lang="es-ES" cap="none" smtClean="0">
                <a:solidFill>
                  <a:srgbClr val="10253F"/>
                </a:solidFill>
              </a:rPr>
            </a:br>
            <a:r>
              <a:rPr lang="es-ES" cap="none" smtClean="0">
                <a:solidFill>
                  <a:srgbClr val="10253F"/>
                </a:solidFill>
              </a:rPr>
              <a:t>MERMELADAS ……………………..10-12</a:t>
            </a:r>
            <a:br>
              <a:rPr lang="es-ES" cap="none" smtClean="0">
                <a:solidFill>
                  <a:srgbClr val="10253F"/>
                </a:solidFill>
              </a:rPr>
            </a:br>
            <a:r>
              <a:rPr lang="es-ES" cap="none" smtClean="0">
                <a:solidFill>
                  <a:srgbClr val="10253F"/>
                </a:solidFill>
              </a:rPr>
              <a:t>PATÉS………………………………………. 13</a:t>
            </a:r>
            <a:br>
              <a:rPr lang="es-ES" cap="none" smtClean="0">
                <a:solidFill>
                  <a:srgbClr val="10253F"/>
                </a:solidFill>
              </a:rPr>
            </a:br>
            <a:r>
              <a:rPr lang="es-ES" cap="none" smtClean="0">
                <a:solidFill>
                  <a:srgbClr val="10253F"/>
                </a:solidFill>
              </a:rPr>
              <a:t>PRODUCCIÓN PROPIA ………….</a:t>
            </a:r>
            <a:r>
              <a:rPr lang="es-ES" sz="2000" cap="none" smtClean="0">
                <a:solidFill>
                  <a:srgbClr val="10253F"/>
                </a:solidFill>
              </a:rPr>
              <a:t> </a:t>
            </a:r>
            <a:r>
              <a:rPr lang="es-ES" cap="none" smtClean="0">
                <a:solidFill>
                  <a:srgbClr val="10253F"/>
                </a:solidFill>
              </a:rPr>
              <a:t>14-16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500" y="642938"/>
            <a:ext cx="7772400" cy="714375"/>
          </a:xfrm>
        </p:spPr>
        <p:txBody>
          <a:bodyPr/>
          <a:lstStyle/>
          <a:p>
            <a:pPr algn="ctr" eaLnBrk="1" hangingPunct="1"/>
            <a:r>
              <a:rPr lang="es-ES" sz="6000" smtClean="0">
                <a:solidFill>
                  <a:schemeClr val="bg1"/>
                </a:solidFill>
              </a:rPr>
              <a:t>ÍNDICE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ulc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2 Subtítulo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1143000"/>
          </a:xfrm>
        </p:spPr>
        <p:txBody>
          <a:bodyPr/>
          <a:lstStyle/>
          <a:p>
            <a:pPr eaLnBrk="1" hangingPunct="1"/>
            <a:r>
              <a:rPr lang="es-ES" sz="6000" smtClean="0">
                <a:solidFill>
                  <a:schemeClr val="bg1"/>
                </a:solidFill>
              </a:rPr>
              <a:t>Dulces </a:t>
            </a:r>
            <a:r>
              <a:rPr lang="es-ES" sz="4000" smtClean="0">
                <a:solidFill>
                  <a:schemeClr val="bg1"/>
                </a:solidFill>
              </a:rPr>
              <a:t>(de chocolates)</a:t>
            </a:r>
          </a:p>
        </p:txBody>
      </p:sp>
      <p:pic>
        <p:nvPicPr>
          <p:cNvPr id="14337" name="Picture 1" descr="C:\Users\usuario\Desktop\foto 111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642918"/>
            <a:ext cx="1978182" cy="2880000"/>
          </a:xfrm>
          <a:prstGeom prst="roundRect">
            <a:avLst/>
          </a:prstGeom>
          <a:noFill/>
        </p:spPr>
      </p:pic>
      <p:pic>
        <p:nvPicPr>
          <p:cNvPr id="14339" name="Picture 3" descr="Resultado de imagen de dulcineas de nava"/>
          <p:cNvPicPr>
            <a:picLocks noChangeAspect="1" noChangeArrowheads="1"/>
          </p:cNvPicPr>
          <p:nvPr/>
        </p:nvPicPr>
        <p:blipFill>
          <a:blip r:embed="rId4"/>
          <a:srcRect t="13993" b="13246"/>
          <a:stretch>
            <a:fillRect/>
          </a:stretch>
        </p:blipFill>
        <p:spPr bwMode="auto">
          <a:xfrm>
            <a:off x="928660" y="642918"/>
            <a:ext cx="3167975" cy="2808000"/>
          </a:xfrm>
          <a:prstGeom prst="roundRect">
            <a:avLst/>
          </a:prstGeom>
          <a:noFill/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971550" y="36449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1800"/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900113" y="3644900"/>
            <a:ext cx="32400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/>
          </a:p>
          <a:p>
            <a:pPr>
              <a:spcBef>
                <a:spcPct val="50000"/>
              </a:spcBef>
            </a:pPr>
            <a:endParaRPr lang="es-ES" sz="1800"/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900113" y="3644900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1800"/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1042988" y="3573463"/>
            <a:ext cx="30241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Dulcineas de Nava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Deliciosas pastas elaboradas artesanalmente con base de galleta de almendras y avellanas, una fina capa de dulce de manzana y praliné de avellana.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Se presentan envasadas en cajas de 450g  ( ½  docena ) y 900g  (una docena).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Precios: 7,40€ ½ docena y 14€ una docena 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ALIM-DUL-19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5940425" y="3644900"/>
            <a:ext cx="18716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Moscovitas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Galletas elaboradas con almendra chocolate y azúcar. Se presentan envasadas en bolsas de 200g que contienen 18 galletas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5€ 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ALIM-DUL-20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ulc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2 Subtítulo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1143000"/>
          </a:xfrm>
        </p:spPr>
        <p:txBody>
          <a:bodyPr/>
          <a:lstStyle/>
          <a:p>
            <a:pPr eaLnBrk="1" hangingPunct="1"/>
            <a:r>
              <a:rPr lang="es-ES" sz="6000" smtClean="0">
                <a:solidFill>
                  <a:schemeClr val="bg1"/>
                </a:solidFill>
              </a:rPr>
              <a:t>Dulces </a:t>
            </a:r>
            <a:r>
              <a:rPr lang="es-ES" sz="4000" smtClean="0">
                <a:solidFill>
                  <a:schemeClr val="bg1"/>
                </a:solidFill>
              </a:rPr>
              <a:t>(de miel)</a:t>
            </a:r>
            <a:endParaRPr lang="es-ES" sz="6000" smtClean="0">
              <a:solidFill>
                <a:schemeClr val="bg1"/>
              </a:solidFill>
            </a:endParaRPr>
          </a:p>
        </p:txBody>
      </p:sp>
      <p:pic>
        <p:nvPicPr>
          <p:cNvPr id="7" name="6 Imagen" descr="mie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1857364"/>
            <a:ext cx="2538736" cy="3857628"/>
          </a:xfrm>
          <a:prstGeom prst="roundRect">
            <a:avLst>
              <a:gd name="adj" fmla="val 30520"/>
            </a:avLst>
          </a:prstGeom>
        </p:spPr>
      </p:pic>
      <p:pic>
        <p:nvPicPr>
          <p:cNvPr id="15362" name="Picture 2" descr="Resultado de imagen de nueces con miel crivenc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2772000" cy="2772000"/>
          </a:xfrm>
          <a:prstGeom prst="roundRect">
            <a:avLst/>
          </a:prstGeom>
          <a:noFill/>
        </p:spPr>
      </p:pic>
      <p:sp>
        <p:nvSpPr>
          <p:cNvPr id="16389" name="AutoShape 4" descr="Resultado de imagen de nueces con miel crivenc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 sz="1800">
              <a:latin typeface="Calibri" pitchFamily="34" charset="0"/>
            </a:endParaRPr>
          </a:p>
        </p:txBody>
      </p:sp>
      <p:sp>
        <p:nvSpPr>
          <p:cNvPr id="16390" name="AutoShape 6" descr="Resultado de imagen de nueces con miel crivenc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 sz="1800">
              <a:latin typeface="Calibri" pitchFamily="34" charset="0"/>
            </a:endParaRPr>
          </a:p>
        </p:txBody>
      </p:sp>
      <p:sp>
        <p:nvSpPr>
          <p:cNvPr id="16391" name="AutoShape 8" descr="Resultado de imagen de nueces con miel crivenc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 sz="1800">
              <a:latin typeface="Calibri" pitchFamily="34" charset="0"/>
            </a:endParaRPr>
          </a:p>
        </p:txBody>
      </p:sp>
      <p:sp>
        <p:nvSpPr>
          <p:cNvPr id="16392" name="AutoShape 10" descr="Resultado de imagen de nueces con miel crivenc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 sz="1800">
              <a:latin typeface="Calibri" pitchFamily="34" charset="0"/>
            </a:endParaRPr>
          </a:p>
        </p:txBody>
      </p:sp>
      <p:pic>
        <p:nvPicPr>
          <p:cNvPr id="15371" name="Picture 11" descr="C:\Users\usuario\Desktop\descarg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642918"/>
            <a:ext cx="2772000" cy="2772000"/>
          </a:xfrm>
          <a:prstGeom prst="roundRect">
            <a:avLst/>
          </a:prstGeom>
          <a:noFill/>
        </p:spPr>
      </p:pic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323850" y="3716338"/>
            <a:ext cx="26638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Nueces con Miel de Asturias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Lista para consumir sola, o acompañada de postres lácteos (yogures, requesones o cuajadas). Se presenta al vacío en tarro de cristal de 250g, estuchado en caja de cartón. 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4,80€ 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ALIM-DUL-21</a:t>
            </a:r>
            <a:r>
              <a:rPr lang="es-ES" sz="1000"/>
              <a:t> 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6227763" y="3716338"/>
            <a:ext cx="252095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Avellanas con Miel de Asturias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Lista para consumir sola, o acompañada de postres lácteos (yogures, requesones o cuajadas). Se presenta al vacío en tarro de cristal de 250g, estuchado en caja de cartón.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4,80€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ALIM-DUL-22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3348038" y="333375"/>
            <a:ext cx="23034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Miel “Sidras Muñiz”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Elaborada con miel de flores. Se presenta al vacío en un tarro de cristal de 1kg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6€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ALIM-DUL-23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5" grpId="0"/>
      <p:bldP spid="163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mbutid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2 Subtítulo"/>
          <p:cNvSpPr>
            <a:spLocks noGrp="1"/>
          </p:cNvSpPr>
          <p:nvPr>
            <p:ph type="subTitle" idx="1"/>
          </p:nvPr>
        </p:nvSpPr>
        <p:spPr>
          <a:xfrm>
            <a:off x="1371600" y="5786438"/>
            <a:ext cx="6400800" cy="1071562"/>
          </a:xfrm>
        </p:spPr>
        <p:txBody>
          <a:bodyPr/>
          <a:lstStyle/>
          <a:p>
            <a:pPr eaLnBrk="1" hangingPunct="1"/>
            <a:r>
              <a:rPr lang="es-ES" sz="6000" smtClean="0">
                <a:solidFill>
                  <a:schemeClr val="bg1"/>
                </a:solidFill>
              </a:rPr>
              <a:t>Embutidos</a:t>
            </a:r>
          </a:p>
        </p:txBody>
      </p:sp>
      <p:pic>
        <p:nvPicPr>
          <p:cNvPr id="5" name="4 Imagen" descr="avestruz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9" y="785794"/>
            <a:ext cx="2699999" cy="2700000"/>
          </a:xfrm>
          <a:prstGeom prst="roundRect">
            <a:avLst/>
          </a:prstGeom>
        </p:spPr>
      </p:pic>
      <p:pic>
        <p:nvPicPr>
          <p:cNvPr id="6" name="5 Imagen" descr="cierv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928934"/>
            <a:ext cx="2700000" cy="2700000"/>
          </a:xfrm>
          <a:prstGeom prst="roundRect">
            <a:avLst/>
          </a:prstGeom>
        </p:spPr>
      </p:pic>
      <p:pic>
        <p:nvPicPr>
          <p:cNvPr id="7" name="6 Imagen" descr="jabal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29322" y="714356"/>
            <a:ext cx="2700000" cy="2700000"/>
          </a:xfrm>
          <a:prstGeom prst="roundRect">
            <a:avLst/>
          </a:prstGeom>
        </p:spPr>
      </p:pic>
      <p:sp>
        <p:nvSpPr>
          <p:cNvPr id="17414" name="7 CuadroTexto"/>
          <p:cNvSpPr txBox="1">
            <a:spLocks noChangeArrowheads="1"/>
          </p:cNvSpPr>
          <p:nvPr/>
        </p:nvSpPr>
        <p:spPr bwMode="auto">
          <a:xfrm>
            <a:off x="428625" y="3643313"/>
            <a:ext cx="2357438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latin typeface="Calibri" pitchFamily="34" charset="0"/>
              </a:rPr>
              <a:t>Chorizo Curado de avestruz</a:t>
            </a:r>
          </a:p>
          <a:p>
            <a:pPr algn="ctr"/>
            <a:r>
              <a:rPr lang="es-ES" sz="1200">
                <a:latin typeface="Calibri" pitchFamily="34" charset="0"/>
              </a:rPr>
              <a:t>Elaborado con carne de avestruz, carne de cerdo, tocino ibérico, sal y especias.</a:t>
            </a:r>
          </a:p>
          <a:p>
            <a:pPr algn="ctr"/>
            <a:r>
              <a:rPr lang="es-ES" sz="1200">
                <a:latin typeface="Calibri" pitchFamily="34" charset="0"/>
              </a:rPr>
              <a:t>Se presenta envasado al vacío en piezas de 200g .  </a:t>
            </a:r>
          </a:p>
          <a:p>
            <a:pPr algn="ctr"/>
            <a:r>
              <a:rPr lang="es-ES" sz="1200">
                <a:latin typeface="Calibri" pitchFamily="34" charset="0"/>
              </a:rPr>
              <a:t>Precio: 3€/unidad</a:t>
            </a:r>
            <a:r>
              <a:rPr lang="es-ES" sz="1800">
                <a:latin typeface="Calibri" pitchFamily="34" charset="0"/>
              </a:rPr>
              <a:t>.</a:t>
            </a:r>
          </a:p>
          <a:p>
            <a:pPr algn="ctr"/>
            <a:r>
              <a:rPr lang="es-ES" sz="1000">
                <a:latin typeface="Calibri" pitchFamily="34" charset="0"/>
              </a:rPr>
              <a:t>Ref. ALIM-EMB-01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276600" y="981075"/>
            <a:ext cx="24479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Chorizo de Ciervo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Elaborado con carne de ciervo y con carne y panceta de cerdo. Se presenta envasado al vacío en piezas de 300g.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4€ por unidad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ALIM-EMB-02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084888" y="3644900"/>
            <a:ext cx="25193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Chorizo de Jabalí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Elaborado con carne de jabalí asturiana, panceta Ibérica, magro de cerdo, sal, ajo, perejil, especias y pimentón.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Se presenta envasado al vacío en piezas de 300g.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4€ por unidad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ALIM-EMB-03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74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mbutid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2 Subtítulo"/>
          <p:cNvSpPr>
            <a:spLocks noGrp="1"/>
          </p:cNvSpPr>
          <p:nvPr>
            <p:ph type="subTitle" idx="1"/>
          </p:nvPr>
        </p:nvSpPr>
        <p:spPr>
          <a:xfrm>
            <a:off x="1371600" y="5786438"/>
            <a:ext cx="6400800" cy="1071562"/>
          </a:xfrm>
        </p:spPr>
        <p:txBody>
          <a:bodyPr/>
          <a:lstStyle/>
          <a:p>
            <a:pPr eaLnBrk="1" hangingPunct="1"/>
            <a:r>
              <a:rPr lang="es-ES" sz="6000" smtClean="0">
                <a:solidFill>
                  <a:schemeClr val="bg1"/>
                </a:solidFill>
              </a:rPr>
              <a:t>Embutidos</a:t>
            </a:r>
          </a:p>
        </p:txBody>
      </p:sp>
      <p:pic>
        <p:nvPicPr>
          <p:cNvPr id="5" name="4 Imagen" descr="sabadiego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142852"/>
            <a:ext cx="4586558" cy="3429024"/>
          </a:xfrm>
          <a:prstGeom prst="roundRect">
            <a:avLst>
              <a:gd name="adj" fmla="val 29486"/>
            </a:avLst>
          </a:prstGeom>
        </p:spPr>
      </p:pic>
      <p:pic>
        <p:nvPicPr>
          <p:cNvPr id="6" name="5 Imagen" descr="tor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2357430"/>
            <a:ext cx="3695703" cy="3338513"/>
          </a:xfrm>
          <a:prstGeom prst="roundRect">
            <a:avLst>
              <a:gd name="adj" fmla="val 15525"/>
            </a:avLst>
          </a:prstGeom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148263" y="476250"/>
            <a:ext cx="33115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Chorizo de Toro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Elaborado con carne de toro, magro y panceta de cerdo Ibérico, sal, ajo, perejil, especias y pimentón. Se presenta envasado al vacío en piezas de 300g.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4€ por unidad 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ALIM-EMB-04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23850" y="3789363"/>
            <a:ext cx="446405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Chorizo Sabadiego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De aspecto y sabor similar a una morcilla. Se debe consumir cocinado, a la plancha, cocido, a la parrilla o añadido a guisos. Se presenta envasado al vacío en pack de 2 unidades. 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Peso: 175g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1,75€ por pack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ALIM-EMB-05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in títul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4 Subtítulo"/>
          <p:cNvSpPr>
            <a:spLocks noGrp="1"/>
          </p:cNvSpPr>
          <p:nvPr>
            <p:ph type="subTitle" idx="1"/>
          </p:nvPr>
        </p:nvSpPr>
        <p:spPr>
          <a:xfrm>
            <a:off x="1371600" y="5786438"/>
            <a:ext cx="6400800" cy="1071562"/>
          </a:xfrm>
        </p:spPr>
        <p:txBody>
          <a:bodyPr/>
          <a:lstStyle/>
          <a:p>
            <a:pPr eaLnBrk="1" hangingPunct="1"/>
            <a:r>
              <a:rPr lang="es-ES" sz="6000" smtClean="0">
                <a:solidFill>
                  <a:schemeClr val="bg1"/>
                </a:solidFill>
              </a:rPr>
              <a:t>Quesos </a:t>
            </a:r>
            <a:r>
              <a:rPr lang="es-ES" sz="4000" smtClean="0">
                <a:solidFill>
                  <a:schemeClr val="bg1"/>
                </a:solidFill>
              </a:rPr>
              <a:t>(vaca)</a:t>
            </a:r>
            <a:endParaRPr lang="es-ES" sz="6000" smtClean="0">
              <a:solidFill>
                <a:schemeClr val="bg1"/>
              </a:solidFill>
            </a:endParaRPr>
          </a:p>
        </p:txBody>
      </p:sp>
      <p:pic>
        <p:nvPicPr>
          <p:cNvPr id="7" name="6 Imagen" descr="queso-taramundi-nuez-avellan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296" y="485061"/>
            <a:ext cx="3507802" cy="3508080"/>
          </a:xfrm>
          <a:prstGeom prst="roundRect">
            <a:avLst>
              <a:gd name="adj" fmla="val 10447"/>
            </a:avLst>
          </a:prstGeom>
        </p:spPr>
      </p:pic>
      <p:pic>
        <p:nvPicPr>
          <p:cNvPr id="8" name="7 Imagen" descr="peñameller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6403" y="555210"/>
            <a:ext cx="3730170" cy="3153953"/>
          </a:xfrm>
          <a:prstGeom prst="roundRect">
            <a:avLst>
              <a:gd name="adj" fmla="val 14075"/>
            </a:avLst>
          </a:prstGeom>
        </p:spPr>
      </p:pic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5724525" y="3716338"/>
            <a:ext cx="230346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Queso de vaca Peñamellera a la sidra.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Elaborado con leche pasteurizada de vaca con los aromas y matices de la sidra natural. Se presenta envasado al vacío en piezas de 280 g.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4,40 € por unidad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ALIM-Q-06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971550" y="4005263"/>
            <a:ext cx="251936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Queso de vaca con frutos secos de Taramundi.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Queso suave con toques de sabor a la avellana y nuez. Se presenta envasado al vacío en piezas de 600g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7,50€ por unidad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ALIM-Q-07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in títul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4 Subtítulo"/>
          <p:cNvSpPr>
            <a:spLocks noGrp="1"/>
          </p:cNvSpPr>
          <p:nvPr>
            <p:ph type="subTitle" idx="1"/>
          </p:nvPr>
        </p:nvSpPr>
        <p:spPr>
          <a:xfrm>
            <a:off x="1371600" y="5786438"/>
            <a:ext cx="6400800" cy="1071562"/>
          </a:xfrm>
        </p:spPr>
        <p:txBody>
          <a:bodyPr/>
          <a:lstStyle/>
          <a:p>
            <a:pPr eaLnBrk="1" hangingPunct="1"/>
            <a:r>
              <a:rPr lang="es-ES" sz="6000" smtClean="0">
                <a:solidFill>
                  <a:schemeClr val="bg1"/>
                </a:solidFill>
              </a:rPr>
              <a:t>Quesos </a:t>
            </a:r>
            <a:r>
              <a:rPr lang="es-ES" sz="4000" smtClean="0">
                <a:solidFill>
                  <a:schemeClr val="bg1"/>
                </a:solidFill>
              </a:rPr>
              <a:t>(cabra)</a:t>
            </a:r>
            <a:endParaRPr lang="es-ES" sz="6000" smtClean="0">
              <a:solidFill>
                <a:schemeClr val="bg1"/>
              </a:solidFill>
            </a:endParaRPr>
          </a:p>
        </p:txBody>
      </p:sp>
      <p:pic>
        <p:nvPicPr>
          <p:cNvPr id="7" name="6 Imagen" descr="queso-de-cabra-asturiano-asuncion.jpg"/>
          <p:cNvPicPr>
            <a:picLocks noChangeAspect="1"/>
          </p:cNvPicPr>
          <p:nvPr/>
        </p:nvPicPr>
        <p:blipFill>
          <a:blip r:embed="rId3" cstate="email"/>
          <a:srcRect t="-1"/>
          <a:stretch>
            <a:fillRect/>
          </a:stretch>
        </p:blipFill>
        <p:spPr>
          <a:xfrm>
            <a:off x="4722009" y="701363"/>
            <a:ext cx="3574584" cy="3224659"/>
          </a:xfrm>
          <a:prstGeom prst="roundRect">
            <a:avLst>
              <a:gd name="adj" fmla="val 13621"/>
            </a:avLst>
          </a:prstGeom>
        </p:spPr>
      </p:pic>
      <p:pic>
        <p:nvPicPr>
          <p:cNvPr id="8" name="7 Imagen" descr="queso-cabra-la-collada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44925" y="771019"/>
            <a:ext cx="3731899" cy="3059908"/>
          </a:xfrm>
          <a:prstGeom prst="roundRect">
            <a:avLst>
              <a:gd name="adj" fmla="val 12136"/>
            </a:avLst>
          </a:prstGeom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755650" y="4149725"/>
            <a:ext cx="33845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Queso de cabra “La Collada”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Se presenta envasado al vacío en piezas de 450g.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Precio:7,10€ por unidad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ALIM-Q-09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076825" y="4149725"/>
            <a:ext cx="3024188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Queso de cabra “Asunción”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Se presenta envasado al vacío en piezas de 750g.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9,60€ por unidad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ALIM-Q-10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in títul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4 Subtítulo"/>
          <p:cNvSpPr>
            <a:spLocks noGrp="1"/>
          </p:cNvSpPr>
          <p:nvPr>
            <p:ph type="subTitle" idx="1"/>
          </p:nvPr>
        </p:nvSpPr>
        <p:spPr>
          <a:xfrm>
            <a:off x="1403350" y="5786438"/>
            <a:ext cx="6400800" cy="1071562"/>
          </a:xfrm>
        </p:spPr>
        <p:txBody>
          <a:bodyPr/>
          <a:lstStyle/>
          <a:p>
            <a:pPr eaLnBrk="1" hangingPunct="1"/>
            <a:r>
              <a:rPr lang="es-ES" sz="6000" smtClean="0">
                <a:solidFill>
                  <a:schemeClr val="bg1"/>
                </a:solidFill>
              </a:rPr>
              <a:t>Quesos </a:t>
            </a:r>
            <a:r>
              <a:rPr lang="es-ES" sz="4000" smtClean="0">
                <a:solidFill>
                  <a:schemeClr val="bg1"/>
                </a:solidFill>
              </a:rPr>
              <a:t>(mezcla)</a:t>
            </a:r>
            <a:endParaRPr lang="es-ES" sz="6000" smtClean="0">
              <a:solidFill>
                <a:schemeClr val="bg1"/>
              </a:solidFill>
            </a:endParaRPr>
          </a:p>
        </p:txBody>
      </p:sp>
      <p:pic>
        <p:nvPicPr>
          <p:cNvPr id="7" name="6 Imagen" descr="4 en 1 (1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857232"/>
            <a:ext cx="2842357" cy="2520000"/>
          </a:xfrm>
          <a:prstGeom prst="roundRect">
            <a:avLst/>
          </a:prstGeom>
        </p:spPr>
      </p:pic>
      <p:pic>
        <p:nvPicPr>
          <p:cNvPr id="8" name="7 Imagen" descr="queso-3-leches-tierra-de-tine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2198" y="928670"/>
            <a:ext cx="2520000" cy="2520000"/>
          </a:xfrm>
          <a:prstGeom prst="roundRect">
            <a:avLst/>
          </a:prstGeom>
        </p:spPr>
      </p:pic>
      <p:pic>
        <p:nvPicPr>
          <p:cNvPr id="9" name="8 Imagen" descr="queso-de-leche-cruda-de-vaca-y-cabra-semicurado-taramundii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86116" y="2500306"/>
            <a:ext cx="2643206" cy="2520000"/>
          </a:xfrm>
          <a:prstGeom prst="roundRect">
            <a:avLst/>
          </a:prstGeom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79388" y="3644900"/>
            <a:ext cx="3024187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Queso 4 en 1 “Tierra de Tineo”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Es una selección de 4 cuñas de quesos asturianos (queso azul elaborado con leche de vaca, queso semicurado de vaca, queso ahumado de vaca y queso semicurado elaborado con leche de cabra). Se presenta envasado al vacío en piezas de 480 g.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6,60€ por unidad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ALIM-Q-12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6156325" y="3644900"/>
            <a:ext cx="25908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Queso de Tres Leches “Tierra de Tineo”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Elaborado con tres leches pasteurizadas: vaca, cabra y oveja. Se presenta envasado al vacío en piezas de 400g.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4.90€ por unidad</a:t>
            </a:r>
            <a:endParaRPr lang="es-ES" sz="100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ALIM-Q-13 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3419475" y="620713"/>
            <a:ext cx="251936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latin typeface="Calibri" pitchFamily="34" charset="0"/>
              </a:rPr>
              <a:t>Queso semicurado de Taramundi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Elaborado con leches crudas de vaca (70%) y cabra (30%). Se presenta envasado al vacío en piezas de 500 g.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Calibri" pitchFamily="34" charset="0"/>
              </a:rPr>
              <a:t>Precio: 7,05€ por unidad</a:t>
            </a:r>
          </a:p>
          <a:p>
            <a:pPr algn="ctr">
              <a:spcBef>
                <a:spcPct val="50000"/>
              </a:spcBef>
            </a:pPr>
            <a:r>
              <a:rPr lang="es-ES" sz="1000">
                <a:latin typeface="Calibri" pitchFamily="34" charset="0"/>
              </a:rPr>
              <a:t>REF. ALIM-Q-14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820</Words>
  <Application>Microsoft Office PowerPoint</Application>
  <PresentationFormat>Presentación en pantalla (4:3)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Diapositiva 1</vt:lpstr>
      <vt:lpstr>DULCES Y MIEL………………………… 3,4 EMBUTIDOS ……………………………. 5,6 QUESOS ………………………………….   7-9 MERMELADAS ……………………..10-12 PATÉS………………………………………. 13 PRODUCCIÓN PROPIA …………. 14-16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Gracias por su tiempo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Nuestra cooperativa</dc:title>
  <dc:creator>usuario</dc:creator>
  <cp:lastModifiedBy>WinuE</cp:lastModifiedBy>
  <cp:revision>68</cp:revision>
  <dcterms:created xsi:type="dcterms:W3CDTF">2017-03-22T14:04:40Z</dcterms:created>
  <dcterms:modified xsi:type="dcterms:W3CDTF">2017-03-29T20:00:59Z</dcterms:modified>
</cp:coreProperties>
</file>