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95" r:id="rId4"/>
    <p:sldId id="258" r:id="rId5"/>
    <p:sldId id="259" r:id="rId6"/>
    <p:sldId id="260" r:id="rId7"/>
    <p:sldId id="261" r:id="rId8"/>
    <p:sldId id="262" r:id="rId9"/>
    <p:sldId id="293" r:id="rId10"/>
    <p:sldId id="270" r:id="rId11"/>
    <p:sldId id="271" r:id="rId12"/>
    <p:sldId id="292" r:id="rId13"/>
    <p:sldId id="266" r:id="rId14"/>
    <p:sldId id="267" r:id="rId15"/>
    <p:sldId id="269" r:id="rId16"/>
    <p:sldId id="272" r:id="rId17"/>
    <p:sldId id="273" r:id="rId18"/>
    <p:sldId id="268" r:id="rId19"/>
    <p:sldId id="297" r:id="rId20"/>
    <p:sldId id="274" r:id="rId21"/>
    <p:sldId id="281" r:id="rId22"/>
    <p:sldId id="283" r:id="rId23"/>
    <p:sldId id="277" r:id="rId24"/>
    <p:sldId id="276" r:id="rId25"/>
    <p:sldId id="282" r:id="rId26"/>
    <p:sldId id="298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embeddedFontLst>
    <p:embeddedFont>
      <p:font typeface="Constantia" pitchFamily="18" charset="0"/>
      <p:regular r:id="rId36"/>
      <p:bold r:id="rId37"/>
      <p:italic r:id="rId38"/>
      <p:boldItalic r:id="rId39"/>
    </p:embeddedFont>
    <p:embeddedFont>
      <p:font typeface="Bad Script" charset="0"/>
      <p:regular r:id="rId40"/>
    </p:embeddedFont>
    <p:embeddedFont>
      <p:font typeface="Lily Script One" charset="0"/>
      <p:regular r:id="rId41"/>
    </p:embeddedFont>
    <p:embeddedFont>
      <p:font typeface="Dancing Script" charset="0"/>
      <p:regular r:id="rId42"/>
      <p:bold r:id="rId43"/>
    </p:embeddedFont>
    <p:embeddedFont>
      <p:font typeface="Overlock" charset="0"/>
      <p:regular r:id="rId44"/>
      <p:bold r:id="rId45"/>
      <p:italic r:id="rId46"/>
      <p:boldItalic r:id="rId47"/>
    </p:embeddedFon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Bradley Hand ITC" pitchFamily="66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144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59389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725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462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832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993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836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2807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001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4133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6251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5355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45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7599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337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2464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0063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7715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591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2248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3355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526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72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187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448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318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666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511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016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379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457200" y="3699803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buClr>
                <a:schemeClr val="accent2"/>
              </a:buClr>
              <a:buFont typeface="Noto Sans Symbols"/>
              <a:buNone/>
              <a:defRPr sz="2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ctr" rtl="0">
              <a:spcBef>
                <a:spcPts val="300"/>
              </a:spcBef>
              <a:buClr>
                <a:srgbClr val="CD126B"/>
              </a:buClr>
              <a:buFont typeface="Noto Sans Symbols"/>
              <a:buNone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ctr" rtl="0">
              <a:spcBef>
                <a:spcPts val="300"/>
              </a:spcBef>
              <a:buClr>
                <a:srgbClr val="AA0F59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ctr" rtl="0">
              <a:spcBef>
                <a:spcPts val="300"/>
              </a:spcBef>
              <a:buClr>
                <a:srgbClr val="CD126B"/>
              </a:buClr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ctr" rtl="0">
              <a:spcBef>
                <a:spcPts val="340"/>
              </a:spcBef>
              <a:buClr>
                <a:srgbClr val="CD126B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ctr" rtl="0">
              <a:spcBef>
                <a:spcPts val="340"/>
              </a:spcBef>
              <a:buClr>
                <a:srgbClr val="CD126B"/>
              </a:buClr>
              <a:buFont typeface="Noto Sans Symbols"/>
              <a:buNone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ctr" rtl="0">
              <a:spcBef>
                <a:spcPts val="340"/>
              </a:spcBef>
              <a:buClr>
                <a:srgbClr val="CD126B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ctr" rtl="0">
              <a:spcBef>
                <a:spcPts val="340"/>
              </a:spcBef>
              <a:buClr>
                <a:srgbClr val="CD126B"/>
              </a:buClr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ctr" rtl="0">
              <a:spcBef>
                <a:spcPts val="340"/>
              </a:spcBef>
              <a:buClr>
                <a:srgbClr val="CD126B"/>
              </a:buClr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7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F9F9F9"/>
              </a:buClr>
              <a:buFont typeface="Constantia"/>
              <a:buNone/>
              <a:defRPr sz="48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1463625" y="3550126"/>
            <a:ext cx="2971799" cy="1587"/>
          </a:xfrm>
          <a:prstGeom prst="straightConnector1">
            <a:avLst/>
          </a:prstGeom>
          <a:noFill/>
          <a:ln w="9525" cap="flat" cmpd="sng">
            <a:solidFill>
              <a:srgbClr val="E8E9E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19" name="Shape 19"/>
          <p:cNvCxnSpPr/>
          <p:nvPr/>
        </p:nvCxnSpPr>
        <p:spPr>
          <a:xfrm>
            <a:off x="4708573" y="3550126"/>
            <a:ext cx="2971799" cy="1587"/>
          </a:xfrm>
          <a:prstGeom prst="straightConnector1">
            <a:avLst/>
          </a:prstGeom>
          <a:noFill/>
          <a:ln w="9525" cap="flat" cmpd="sng">
            <a:solidFill>
              <a:srgbClr val="E8E9E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sp>
        <p:nvSpPr>
          <p:cNvPr id="20" name="Shape 20"/>
          <p:cNvSpPr/>
          <p:nvPr/>
        </p:nvSpPr>
        <p:spPr>
          <a:xfrm>
            <a:off x="4540348" y="3526301"/>
            <a:ext cx="45719" cy="45719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9F9F9"/>
              </a:buClr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232818" y="-327818"/>
            <a:ext cx="467836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4940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05839" marR="0" lvl="2" indent="-117792" algn="l" rtl="0">
              <a:spcBef>
                <a:spcPts val="300"/>
              </a:spcBef>
              <a:buClr>
                <a:srgbClr val="AA0F59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80160" marR="0" lvl="3" indent="-136207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4480" marR="0" lvl="4" indent="-1473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828800" marR="0" lvl="5" indent="-136842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11679" marR="0" lvl="6" indent="-965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286000" marR="0" lvl="7" indent="-10953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560320" marR="0" lvl="8" indent="-10445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600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9F9F9"/>
              </a:buClr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4940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05839" marR="0" lvl="2" indent="-117792" algn="l" rtl="0">
              <a:spcBef>
                <a:spcPts val="300"/>
              </a:spcBef>
              <a:buClr>
                <a:srgbClr val="AA0F59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80160" marR="0" lvl="3" indent="-136207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4480" marR="0" lvl="4" indent="-1473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828800" marR="0" lvl="5" indent="-136842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11679" marR="0" lvl="6" indent="-965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286000" marR="0" lvl="7" indent="-10953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560320" marR="0" lvl="8" indent="-10445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600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248399" cy="57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4940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05839" marR="0" lvl="2" indent="-117792" algn="l" rtl="0">
              <a:spcBef>
                <a:spcPts val="300"/>
              </a:spcBef>
              <a:buClr>
                <a:srgbClr val="AA0F59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80160" marR="0" lvl="3" indent="-136207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4480" marR="0" lvl="4" indent="-1473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828800" marR="0" lvl="5" indent="-136842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11679" marR="0" lvl="6" indent="-965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286000" marR="0" lvl="7" indent="-10953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560320" marR="0" lvl="8" indent="-10445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6781800" y="1600200"/>
            <a:ext cx="1984247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84480" algn="l" rtl="0">
              <a:spcBef>
                <a:spcPts val="300"/>
              </a:spcBef>
              <a:buClr>
                <a:srgbClr val="CD126B"/>
              </a:buClr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05839" marR="0" lvl="2" indent="-231139" algn="l" rtl="0">
              <a:spcBef>
                <a:spcPts val="300"/>
              </a:spcBef>
              <a:buClr>
                <a:srgbClr val="AA0F59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80160" marR="0" lvl="3" indent="-238760" algn="l" rtl="0">
              <a:spcBef>
                <a:spcPts val="300"/>
              </a:spcBef>
              <a:buClr>
                <a:srgbClr val="CD126B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4480" marR="0" lvl="4" indent="-233680" algn="l" rtl="0">
              <a:spcBef>
                <a:spcPts val="340"/>
              </a:spcBef>
              <a:buClr>
                <a:srgbClr val="CD126B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828800" marR="0" lvl="5" indent="-136842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11679" marR="0" lvl="6" indent="-965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286000" marR="0" lvl="7" indent="-10953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560320" marR="0" lvl="8" indent="-10445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781800" y="457200"/>
            <a:ext cx="19811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onstantia"/>
              <a:buNone/>
              <a:defRPr sz="18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4940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05839" marR="0" lvl="2" indent="-117792" algn="l" rtl="0">
              <a:spcBef>
                <a:spcPts val="300"/>
              </a:spcBef>
              <a:buClr>
                <a:srgbClr val="AA0F59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80160" marR="0" lvl="3" indent="-136207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4480" marR="0" lvl="4" indent="-1473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828800" marR="0" lvl="5" indent="-136842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11679" marR="0" lvl="6" indent="-965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286000" marR="0" lvl="7" indent="-10953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560320" marR="0" lvl="8" indent="-10445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600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9F9F9"/>
              </a:buClr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600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9F9F9"/>
              </a:buClr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600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600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85800" y="3505200"/>
            <a:ext cx="79247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9F9F9"/>
              </a:buClr>
              <a:buFont typeface="Constantia"/>
              <a:buNone/>
              <a:defRPr sz="48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958864"/>
            <a:ext cx="7924799" cy="984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84480" algn="l" rtl="0">
              <a:spcBef>
                <a:spcPts val="300"/>
              </a:spcBef>
              <a:buClr>
                <a:srgbClr val="CD126B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05839" marR="0" lvl="2" indent="-231139" algn="l" rtl="0">
              <a:spcBef>
                <a:spcPts val="300"/>
              </a:spcBef>
              <a:buClr>
                <a:srgbClr val="AA0F59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80160" marR="0" lvl="3" indent="-238760" algn="l" rtl="0">
              <a:spcBef>
                <a:spcPts val="300"/>
              </a:spcBef>
              <a:buClr>
                <a:srgbClr val="CD126B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4480" marR="0" lvl="4" indent="-233680" algn="l" rtl="0">
              <a:spcBef>
                <a:spcPts val="340"/>
              </a:spcBef>
              <a:buClr>
                <a:srgbClr val="CD126B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828800" marR="0" lvl="5" indent="-136842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11679" marR="0" lvl="6" indent="-965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286000" marR="0" lvl="7" indent="-10953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560320" marR="0" lvl="8" indent="-10445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685800" y="4916992"/>
            <a:ext cx="7924799" cy="4301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600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9F9F9"/>
              </a:buClr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4940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05839" marR="0" lvl="2" indent="-117792" algn="l" rtl="0">
              <a:spcBef>
                <a:spcPts val="300"/>
              </a:spcBef>
              <a:buClr>
                <a:srgbClr val="AA0F59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80160" marR="0" lvl="3" indent="-136207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4480" marR="0" lvl="4" indent="-1473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828800" marR="0" lvl="5" indent="-136842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11679" marR="0" lvl="6" indent="-965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286000" marR="0" lvl="7" indent="-10953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560320" marR="0" lvl="8" indent="-10445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4940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05839" marR="0" lvl="2" indent="-117792" algn="l" rtl="0">
              <a:spcBef>
                <a:spcPts val="300"/>
              </a:spcBef>
              <a:buClr>
                <a:srgbClr val="AA0F59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80160" marR="0" lvl="3" indent="-136207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4480" marR="0" lvl="4" indent="-1473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828800" marR="0" lvl="5" indent="-136842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11679" marR="0" lvl="6" indent="-965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286000" marR="0" lvl="7" indent="-10953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560320" marR="0" lvl="8" indent="-10445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600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399592"/>
            <a:ext cx="4040187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2"/>
              </a:buClr>
              <a:buFont typeface="Noto Sans Symbols"/>
              <a:buNone/>
              <a:defRPr sz="26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84480" algn="l" rtl="0">
              <a:spcBef>
                <a:spcPts val="300"/>
              </a:spcBef>
              <a:buClr>
                <a:srgbClr val="CD126B"/>
              </a:buClr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05839" marR="0" lvl="2" indent="-231139" algn="l" rtl="0">
              <a:spcBef>
                <a:spcPts val="300"/>
              </a:spcBef>
              <a:buClr>
                <a:srgbClr val="AA0F59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80160" marR="0" lvl="3" indent="-238760" algn="l" rtl="0">
              <a:spcBef>
                <a:spcPts val="300"/>
              </a:spcBef>
              <a:buClr>
                <a:srgbClr val="CD126B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4480" marR="0" lvl="4" indent="-233680" algn="l" rtl="0">
              <a:spcBef>
                <a:spcPts val="340"/>
              </a:spcBef>
              <a:buClr>
                <a:srgbClr val="CD126B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828800" marR="0" lvl="5" indent="-136842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11679" marR="0" lvl="6" indent="-965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286000" marR="0" lvl="7" indent="-10953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560320" marR="0" lvl="8" indent="-10445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201896"/>
            <a:ext cx="4038599" cy="3913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4940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05839" marR="0" lvl="2" indent="-117792" algn="l" rtl="0">
              <a:spcBef>
                <a:spcPts val="300"/>
              </a:spcBef>
              <a:buClr>
                <a:srgbClr val="AA0F59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80160" marR="0" lvl="3" indent="-136207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4480" marR="0" lvl="4" indent="-1473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828800" marR="0" lvl="5" indent="-136842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11679" marR="0" lvl="6" indent="-965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286000" marR="0" lvl="7" indent="-10953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560320" marR="0" lvl="8" indent="-10445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9787" y="2201896"/>
            <a:ext cx="4038599" cy="3913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4940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05839" marR="0" lvl="2" indent="-117792" algn="l" rtl="0">
              <a:spcBef>
                <a:spcPts val="300"/>
              </a:spcBef>
              <a:buClr>
                <a:srgbClr val="AA0F59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80160" marR="0" lvl="3" indent="-136207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4480" marR="0" lvl="4" indent="-1473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828800" marR="0" lvl="5" indent="-136842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11679" marR="0" lvl="6" indent="-965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286000" marR="0" lvl="7" indent="-10953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560320" marR="0" lvl="8" indent="-10445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9F9F9"/>
              </a:buClr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8200" y="1399592"/>
            <a:ext cx="4040187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2"/>
              </a:buClr>
              <a:buFont typeface="Noto Sans Symbols"/>
              <a:buNone/>
              <a:defRPr sz="26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84480" algn="l" rtl="0">
              <a:spcBef>
                <a:spcPts val="300"/>
              </a:spcBef>
              <a:buClr>
                <a:srgbClr val="CD126B"/>
              </a:buClr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05839" marR="0" lvl="2" indent="-231139" algn="l" rtl="0">
              <a:spcBef>
                <a:spcPts val="300"/>
              </a:spcBef>
              <a:buClr>
                <a:srgbClr val="AA0F59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80160" marR="0" lvl="3" indent="-238760" algn="l" rtl="0">
              <a:spcBef>
                <a:spcPts val="300"/>
              </a:spcBef>
              <a:buClr>
                <a:srgbClr val="CD126B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4480" marR="0" lvl="4" indent="-233680" algn="l" rtl="0">
              <a:spcBef>
                <a:spcPts val="340"/>
              </a:spcBef>
              <a:buClr>
                <a:srgbClr val="CD126B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828800" marR="0" lvl="5" indent="-136842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11679" marR="0" lvl="6" indent="-965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286000" marR="0" lvl="7" indent="-10953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560320" marR="0" lvl="8" indent="-10445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cxnSp>
        <p:nvCxnSpPr>
          <p:cNvPr id="69" name="Shape 69"/>
          <p:cNvCxnSpPr/>
          <p:nvPr/>
        </p:nvCxnSpPr>
        <p:spPr>
          <a:xfrm>
            <a:off x="562945" y="2180218"/>
            <a:ext cx="3749040" cy="1587"/>
          </a:xfrm>
          <a:prstGeom prst="straightConnector1">
            <a:avLst/>
          </a:prstGeom>
          <a:noFill/>
          <a:ln w="12700" cap="flat" cmpd="sng">
            <a:solidFill>
              <a:srgbClr val="E8E9E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4924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70" name="Shape 70"/>
          <p:cNvCxnSpPr/>
          <p:nvPr/>
        </p:nvCxnSpPr>
        <p:spPr>
          <a:xfrm>
            <a:off x="4754880" y="2180218"/>
            <a:ext cx="3749040" cy="1587"/>
          </a:xfrm>
          <a:prstGeom prst="straightConnector1">
            <a:avLst/>
          </a:prstGeom>
          <a:noFill/>
          <a:ln w="12700" cap="flat" cmpd="sng">
            <a:solidFill>
              <a:srgbClr val="E8E9E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4924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onstantia"/>
              <a:buNone/>
              <a:defRPr sz="18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457200" y="457200"/>
            <a:ext cx="6019799" cy="5562600"/>
          </a:xfrm>
          <a:prstGeom prst="rect">
            <a:avLst/>
          </a:prstGeom>
          <a:solidFill>
            <a:srgbClr val="F0F8FF"/>
          </a:solidFill>
          <a:ln>
            <a:noFill/>
          </a:ln>
          <a:effectLst>
            <a:outerShdw blurRad="88900" sx="103000" sy="103000" algn="ctr" rotWithShape="0">
              <a:srgbClr val="000000">
                <a:alpha val="31764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accent2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4940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05839" marR="0" lvl="2" indent="-117792" algn="l" rtl="0">
              <a:spcBef>
                <a:spcPts val="300"/>
              </a:spcBef>
              <a:buClr>
                <a:srgbClr val="AA0F59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80160" marR="0" lvl="3" indent="-136207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4480" marR="0" lvl="4" indent="-1473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828800" marR="0" lvl="5" indent="-136842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11679" marR="0" lvl="6" indent="-965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286000" marR="0" lvl="7" indent="-10953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560320" marR="0" lvl="8" indent="-10445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629400" y="1600200"/>
            <a:ext cx="205740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19710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05839" marR="0" lvl="2" indent="-177164" algn="l" rtl="0">
              <a:spcBef>
                <a:spcPts val="300"/>
              </a:spcBef>
              <a:buClr>
                <a:srgbClr val="AA0F59"/>
              </a:buClr>
              <a:buSzPct val="85000"/>
              <a:buFont typeface="Noto Sans Symbols"/>
              <a:buChar char="●"/>
              <a:defRPr sz="1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80160" marR="0" lvl="3" indent="-190182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4480" marR="0" lvl="4" indent="-185102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828800" marR="0" lvl="5" indent="-136842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11679" marR="0" lvl="6" indent="-965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286000" marR="0" lvl="7" indent="-10953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560320" marR="0" lvl="8" indent="-10445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600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2000">
              <a:schemeClr val="lt1"/>
            </a:gs>
            <a:gs pos="36000">
              <a:srgbClr val="FFFB03">
                <a:alpha val="66666"/>
              </a:srgbClr>
            </a:gs>
            <a:gs pos="72000">
              <a:schemeClr val="lt1"/>
            </a:gs>
            <a:gs pos="100000">
              <a:srgbClr val="FFFB03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4940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05839" marR="0" lvl="2" indent="-117792" algn="l" rtl="0">
              <a:spcBef>
                <a:spcPts val="300"/>
              </a:spcBef>
              <a:buClr>
                <a:srgbClr val="AA0F59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80160" marR="0" lvl="3" indent="-136207" algn="l" rtl="0">
              <a:spcBef>
                <a:spcPts val="30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4480" marR="0" lvl="4" indent="-1473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828800" marR="0" lvl="5" indent="-136842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11679" marR="0" lvl="6" indent="-96519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286000" marR="0" lvl="7" indent="-10953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560320" marR="0" lvl="8" indent="-104457" algn="l" rtl="0">
              <a:spcBef>
                <a:spcPts val="340"/>
              </a:spcBef>
              <a:buClr>
                <a:srgbClr val="CD126B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9F9F9"/>
              </a:buClr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428595" y="3786189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s-ES" sz="2800" b="1" i="0" u="none" strike="noStrike" cap="none">
                <a:solidFill>
                  <a:srgbClr val="515151"/>
                </a:solidFill>
                <a:latin typeface="Overlock"/>
                <a:ea typeface="Overlock"/>
                <a:cs typeface="Overlock"/>
                <a:sym typeface="Overlock"/>
              </a:rPr>
              <a:t>Cooperativa de 3º ESO</a:t>
            </a:r>
          </a:p>
          <a:p>
            <a:pPr marL="0" marR="0" lvl="0" indent="0" algn="ctr" rtl="0">
              <a:spcBef>
                <a:spcPts val="60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s-ES" sz="2800" b="1" i="0" u="none" strike="noStrike" cap="none">
                <a:solidFill>
                  <a:srgbClr val="515151"/>
                </a:solidFill>
                <a:latin typeface="Overlock"/>
                <a:ea typeface="Overlock"/>
                <a:cs typeface="Overlock"/>
                <a:sym typeface="Overlock"/>
              </a:rPr>
              <a:t>IES Inventor Cosme García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714347" y="1142983"/>
            <a:ext cx="7772400" cy="1975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Bad Script"/>
              <a:buNone/>
            </a:pPr>
            <a:r>
              <a:rPr lang="es-ES" sz="17500" b="1" dirty="0">
                <a:solidFill>
                  <a:srgbClr val="515151"/>
                </a:solidFill>
                <a:latin typeface="Bad Script"/>
                <a:ea typeface="Bad Script"/>
                <a:cs typeface="Bad Script"/>
                <a:sym typeface="Bad Script"/>
              </a:rPr>
              <a:t>YUCI</a:t>
            </a:r>
          </a:p>
        </p:txBody>
      </p:sp>
      <p:sp>
        <p:nvSpPr>
          <p:cNvPr id="97" name="Shape 97"/>
          <p:cNvSpPr/>
          <p:nvPr/>
        </p:nvSpPr>
        <p:spPr>
          <a:xfrm>
            <a:off x="4357685" y="3357562"/>
            <a:ext cx="357189" cy="357189"/>
          </a:xfrm>
          <a:prstGeom prst="diamond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5347" y="3714752"/>
            <a:ext cx="2678652" cy="314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47625" y="5862639"/>
            <a:ext cx="84772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Arial"/>
              <a:buNone/>
            </a:pPr>
            <a:r>
              <a:rPr lang="es-ES" sz="88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Guindillas</a:t>
            </a:r>
          </a:p>
        </p:txBody>
      </p:sp>
      <p:pic>
        <p:nvPicPr>
          <p:cNvPr id="211" name="Shape 211" descr="C:\Users\juanan\Desktop\Catalogo geen grapes\108_1703\GUINDILLAS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1988840"/>
            <a:ext cx="2143125" cy="285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2" name="Shape 212"/>
          <p:cNvSpPr txBox="1"/>
          <p:nvPr/>
        </p:nvSpPr>
        <p:spPr>
          <a:xfrm>
            <a:off x="971600" y="1916832"/>
            <a:ext cx="4392488" cy="31085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Guindillas en vinagre extra.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Tarro 370. Peso Neto 320 gramos.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20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1,00€</a:t>
            </a:r>
          </a:p>
          <a:p>
            <a:pPr marL="448056" marR="36576" lvl="0" indent="-384556" algn="just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Guindillas en aceite al ajillo.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Tarro 250. Peso Neto 185 gramos.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21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1,60€</a:t>
            </a:r>
          </a:p>
        </p:txBody>
      </p:sp>
      <p:pic>
        <p:nvPicPr>
          <p:cNvPr id="6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075511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0" y="172025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Arial"/>
              <a:buNone/>
            </a:pPr>
            <a:r>
              <a:rPr lang="es-ES" sz="7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Alegrías riojanas</a:t>
            </a:r>
          </a:p>
        </p:txBody>
      </p:sp>
      <p:pic>
        <p:nvPicPr>
          <p:cNvPr id="219" name="Shape 219" descr="C:\Users\juanan\Desktop\Catalogo geen grapes\108_1703\ALEGRIA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128" y="2492896"/>
            <a:ext cx="2857499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0" name="Shape 220"/>
          <p:cNvSpPr txBox="1"/>
          <p:nvPr/>
        </p:nvSpPr>
        <p:spPr>
          <a:xfrm>
            <a:off x="683568" y="2132856"/>
            <a:ext cx="4536504" cy="23391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Alegrías riojanas. 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Variedad de guindilla originaria de la  Rioja. Son muy picantes y de color rojo.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Lata 100.Peso neto 90 gramos.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22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1,00€</a:t>
            </a:r>
          </a:p>
        </p:txBody>
      </p:sp>
      <p:pic>
        <p:nvPicPr>
          <p:cNvPr id="6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226117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602428" y="1785769"/>
            <a:ext cx="8229600" cy="4572000"/>
          </a:xfrm>
        </p:spPr>
        <p:txBody>
          <a:bodyPr/>
          <a:lstStyle/>
          <a:p>
            <a:pPr marL="0" lvl="8" indent="0" algn="ctr">
              <a:spcBef>
                <a:spcPts val="0"/>
              </a:spcBef>
              <a:buClr>
                <a:srgbClr val="515151"/>
              </a:buClr>
              <a:buSzPct val="25000"/>
              <a:buNone/>
            </a:pPr>
            <a:r>
              <a:rPr lang="es-ES" sz="7200" b="1" dirty="0">
                <a:solidFill>
                  <a:srgbClr val="515151"/>
                </a:solidFill>
                <a:latin typeface="Arial"/>
                <a:ea typeface="Arial"/>
                <a:cs typeface="Arial"/>
              </a:rPr>
              <a:t>CONSERVAS VEGETALES</a:t>
            </a:r>
          </a:p>
        </p:txBody>
      </p:sp>
      <p:pic>
        <p:nvPicPr>
          <p:cNvPr id="4" name="Shape 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2560" y="4168829"/>
            <a:ext cx="2499468" cy="2188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5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0" y="18865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Arial"/>
              <a:buNone/>
            </a:pPr>
            <a:r>
              <a:rPr lang="es-ES" sz="60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Espárragos de Navarra</a:t>
            </a:r>
          </a:p>
        </p:txBody>
      </p:sp>
      <p:pic>
        <p:nvPicPr>
          <p:cNvPr id="176" name="Shape 176" descr="C:\Users\juanan\Desktop\Catalogo geen grapes\107_1603\ESPARRAGO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055" y="2636911"/>
            <a:ext cx="3456383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7" name="Shape 177"/>
          <p:cNvSpPr txBox="1"/>
          <p:nvPr/>
        </p:nvSpPr>
        <p:spPr>
          <a:xfrm>
            <a:off x="251519" y="1700808"/>
            <a:ext cx="496855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395536" y="2204864"/>
            <a:ext cx="4456111" cy="3539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Tiernos espárragos blancos de Navarra, cultivados en la ribera  del Ebro. Pelados a mano.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Lata 720. 9 a 12 frutos. Muy grueso. 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Peso Neto 660 gramos. 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23.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4,50€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63500" marR="36576" lvl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7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226118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Arial"/>
              <a:buNone/>
            </a:pPr>
            <a:r>
              <a:rPr lang="es-ES" sz="88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Alcachofas </a:t>
            </a:r>
          </a:p>
        </p:txBody>
      </p:sp>
      <p:pic>
        <p:nvPicPr>
          <p:cNvPr id="185" name="Shape 185" descr="C:\Users\juanan\Desktop\Catalogo geen grapes\107_1603\ALCACHOFA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00" y="2492896"/>
            <a:ext cx="2143125" cy="285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6" name="Shape 186"/>
          <p:cNvSpPr txBox="1"/>
          <p:nvPr/>
        </p:nvSpPr>
        <p:spPr>
          <a:xfrm>
            <a:off x="611560" y="2492896"/>
            <a:ext cx="4968551" cy="21605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Tiernos corazones de alcachofas  cultivados  en la huerta riojana.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Tarro 720. 16/20 frutos. Peso neto 660 gramos. </a:t>
            </a:r>
          </a:p>
          <a:p>
            <a:pPr marL="448056" marR="36576" lvl="0" indent="-384556" algn="just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24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lnSpc>
                <a:spcPct val="90000"/>
              </a:lnSpc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3,25 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</a:t>
            </a:r>
          </a:p>
        </p:txBody>
      </p:sp>
      <p:pic>
        <p:nvPicPr>
          <p:cNvPr id="7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095835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Arial"/>
              <a:buNone/>
            </a:pPr>
            <a:r>
              <a:rPr lang="es-ES" sz="88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Puerros </a:t>
            </a:r>
          </a:p>
        </p:txBody>
      </p:sp>
      <p:pic>
        <p:nvPicPr>
          <p:cNvPr id="203" name="Shape 203" descr="C:\Users\juanan\Desktop\Catalogo geen grapes\108_1703\PUERRO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1988840"/>
            <a:ext cx="2143125" cy="285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" name="Shape 204"/>
          <p:cNvSpPr txBox="1"/>
          <p:nvPr/>
        </p:nvSpPr>
        <p:spPr>
          <a:xfrm>
            <a:off x="827583" y="2276872"/>
            <a:ext cx="4680520" cy="2092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Puerros Primera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Tarro 720. 8/12 finos. Peso Neto 660 gramos.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25.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2,00€. </a:t>
            </a:r>
          </a:p>
        </p:txBody>
      </p:sp>
      <p:pic>
        <p:nvPicPr>
          <p:cNvPr id="6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167843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Arial"/>
              <a:buNone/>
            </a:pPr>
            <a:r>
              <a:rPr lang="es-ES" sz="60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Pimientos del piquillo</a:t>
            </a:r>
          </a:p>
        </p:txBody>
      </p:sp>
      <p:pic>
        <p:nvPicPr>
          <p:cNvPr id="227" name="Shape 227" descr="C:\Users\juanan\Desktop\Catalogo geen grapes\108_1703\PIMIENTO-PIQUILLO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80112" y="2492896"/>
            <a:ext cx="2857499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8" name="Shape 228"/>
          <p:cNvSpPr txBox="1"/>
          <p:nvPr/>
        </p:nvSpPr>
        <p:spPr>
          <a:xfrm>
            <a:off x="179511" y="2564903"/>
            <a:ext cx="5184575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Pimientos del piquillo 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enteros, de intenso color rojo, ideales para rellenar. Pelados a mano.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Lata 425. 18/22 frutos. Peso neto 690 gramos.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26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2,70  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</a:t>
            </a:r>
          </a:p>
        </p:txBody>
      </p:sp>
      <p:pic>
        <p:nvPicPr>
          <p:cNvPr id="6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226117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Arial"/>
              <a:buNone/>
            </a:pPr>
            <a:r>
              <a:rPr lang="es-ES" sz="60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Pimientos najeranos</a:t>
            </a:r>
          </a:p>
        </p:txBody>
      </p:sp>
      <p:pic>
        <p:nvPicPr>
          <p:cNvPr id="235" name="Shape 235" descr="C:\Users\juanan\Desktop\Catalogo geen grapes\109_1803\PIMIENTO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00" y="2132856"/>
            <a:ext cx="2143125" cy="285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6" name="Shape 236"/>
          <p:cNvSpPr txBox="1"/>
          <p:nvPr/>
        </p:nvSpPr>
        <p:spPr>
          <a:xfrm>
            <a:off x="323528" y="2348880"/>
            <a:ext cx="5760640" cy="2862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Pimiento najerano en tiras de primera. 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Los pimientos najeranos de la IPG Pimiento Riojano son autóctonos. Son pimientos de color rojo firme y carnoso. Sabrosos, de textura delicada, no pican, no tienen acidez y resultan finos y agradables al paladar.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Tarro 445. Peso Neto 390 gramos.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27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2,40 €</a:t>
            </a:r>
          </a:p>
        </p:txBody>
      </p:sp>
      <p:pic>
        <p:nvPicPr>
          <p:cNvPr id="6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559605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559398" y="116631"/>
            <a:ext cx="8186569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7200" dirty="0" smtClean="0">
                <a:solidFill>
                  <a:srgbClr val="515151"/>
                </a:solidFill>
              </a:rPr>
              <a:t>Otras </a:t>
            </a:r>
            <a:r>
              <a:rPr lang="es-ES" sz="7200" dirty="0" smtClean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Conservas</a:t>
            </a:r>
            <a:r>
              <a:rPr lang="es-ES" sz="7200" dirty="0" smtClean="0">
                <a:solidFill>
                  <a:srgbClr val="FFFB0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s-ES" sz="7200" dirty="0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Shape 193" descr="C:\Users\juanan\Desktop\Catalogo geen grapes\108_1703\3-CONSERVA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86380" y="2643182"/>
            <a:ext cx="3168351" cy="23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" name="Shape 194"/>
          <p:cNvSpPr/>
          <p:nvPr/>
        </p:nvSpPr>
        <p:spPr>
          <a:xfrm>
            <a:off x="395536" y="2060848"/>
            <a:ext cx="4214841" cy="1815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indent="-384556" algn="just"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Cardo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Tarro 720. Peso Neto 660 gramos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28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1,00€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95536" y="3573016"/>
            <a:ext cx="4214841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Alubia verde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Tarro 720. Peso 660 Neto gramos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29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1,00€</a:t>
            </a:r>
          </a:p>
        </p:txBody>
      </p:sp>
      <p:sp>
        <p:nvSpPr>
          <p:cNvPr id="196" name="Shape 196"/>
          <p:cNvSpPr/>
          <p:nvPr/>
        </p:nvSpPr>
        <p:spPr>
          <a:xfrm>
            <a:off x="428595" y="5072073"/>
            <a:ext cx="4572000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indent="-384556" algn="just"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Borraja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Tarro 720. Peso 660 Neto gramos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30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1,00€</a:t>
            </a:r>
          </a:p>
        </p:txBody>
      </p:sp>
      <p:pic>
        <p:nvPicPr>
          <p:cNvPr id="9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226117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521747" y="1814457"/>
            <a:ext cx="8229600" cy="4572000"/>
          </a:xfrm>
        </p:spPr>
        <p:txBody>
          <a:bodyPr/>
          <a:lstStyle/>
          <a:p>
            <a:pPr marL="0" lvl="8" indent="0" algn="ctr">
              <a:spcBef>
                <a:spcPts val="0"/>
              </a:spcBef>
              <a:buClr>
                <a:srgbClr val="515151"/>
              </a:buClr>
              <a:buSzPct val="25000"/>
              <a:buNone/>
            </a:pPr>
            <a:r>
              <a:rPr lang="es-ES" sz="7200" b="1" dirty="0" smtClean="0">
                <a:solidFill>
                  <a:srgbClr val="515151"/>
                </a:solidFill>
                <a:latin typeface="Arial"/>
                <a:ea typeface="Arial"/>
                <a:cs typeface="Arial"/>
              </a:rPr>
              <a:t>DULCES Y CARAMELOS</a:t>
            </a:r>
            <a:endParaRPr lang="es-ES" sz="7200" b="1" dirty="0">
              <a:solidFill>
                <a:srgbClr val="51515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" name="Shape 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2560" y="4168829"/>
            <a:ext cx="2499468" cy="2188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2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928662" y="2857496"/>
            <a:ext cx="7358114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s-ES" sz="2800" b="1" i="0" u="none" strike="noStrike" cap="none">
                <a:solidFill>
                  <a:srgbClr val="515151"/>
                </a:solidFill>
                <a:latin typeface="Overlock"/>
                <a:ea typeface="Overlock"/>
                <a:cs typeface="Overlock"/>
                <a:sym typeface="Overlock"/>
              </a:rPr>
              <a:t>LOS PRECIOS DE ESTE CATÁLOGO INCLUYEN EL IVA; PERO NO ESTÁN INCLUIDOS LOS GASTOS DE TRANSPORTE.</a:t>
            </a:r>
          </a:p>
          <a:p>
            <a:pPr marL="0" marR="0" lvl="0" indent="0" algn="l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3170704" y="669976"/>
            <a:ext cx="3096300" cy="1631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0000" b="1" dirty="0">
                <a:solidFill>
                  <a:srgbClr val="515151"/>
                </a:solidFill>
                <a:latin typeface="Bad Script"/>
                <a:ea typeface="Bad Script"/>
                <a:cs typeface="Bad Script"/>
                <a:sym typeface="Bad Script"/>
              </a:rPr>
              <a:t>YUCI</a:t>
            </a:r>
          </a:p>
        </p:txBody>
      </p:sp>
      <p:pic>
        <p:nvPicPr>
          <p:cNvPr id="5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Arial"/>
              <a:buNone/>
            </a:pPr>
            <a:r>
              <a:rPr lang="es-ES" sz="88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Fardelejos </a:t>
            </a:r>
          </a:p>
        </p:txBody>
      </p:sp>
      <p:pic>
        <p:nvPicPr>
          <p:cNvPr id="243" name="Shape 243" descr="http://www.fardelejoslapala.com/img/cms/fardelejos_lapala_partid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144" y="2708919"/>
            <a:ext cx="2736303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4" name="Shape 244"/>
          <p:cNvSpPr txBox="1"/>
          <p:nvPr/>
        </p:nvSpPr>
        <p:spPr>
          <a:xfrm>
            <a:off x="755575" y="1988840"/>
            <a:ext cx="4536504" cy="25391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Los fardelejos 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son un dulce de origen árabe típico de </a:t>
            </a:r>
            <a:r>
              <a:rPr lang="es-ES" sz="1600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Arnedo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en la Rioja Baja; pero extendido a toda la región. Están elaborados con hojaldre y rellenos de una pasta   de  almendra, huevo y azúcar.</a:t>
            </a:r>
          </a:p>
          <a:p>
            <a:pPr marL="448056" marR="36576" lvl="0" indent="-384556" algn="just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</a:t>
            </a:r>
          </a:p>
          <a:p>
            <a:pPr marL="448056" marR="36576" lvl="5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Caja / 6 fardelejos: 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4,50 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 (Ref. 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31)</a:t>
            </a:r>
            <a:endParaRPr lang="es-ES" sz="1600" b="0" i="0" u="none" strike="noStrike" cap="none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5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Caja / 12 fardelejos: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8,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00 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 (Ref.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32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)</a:t>
            </a:r>
            <a:endParaRPr lang="es-ES" sz="1600" b="0" i="0" u="none" strike="noStrike" cap="none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5" indent="-384556" algn="just"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Caja / 12  unid.  embolsados 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8,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00 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 (Ref.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33)</a:t>
            </a:r>
            <a:endParaRPr lang="es-ES" sz="1600" b="0" i="0" u="none" strike="noStrike" cap="none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6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023827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539552" y="18864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Arial"/>
              <a:buNone/>
            </a:pPr>
            <a:r>
              <a:rPr lang="es-ES" sz="60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Frutas</a:t>
            </a:r>
            <a:r>
              <a:rPr lang="es-ES" sz="60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  </a:t>
            </a:r>
            <a:r>
              <a:rPr lang="es-ES" sz="60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de La Rioja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971600" y="2564903"/>
            <a:ext cx="4176464" cy="2062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Frutas de La Rioja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 Frutas confitadas y bañadas en cobertura de chocolate.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Bolsa 500 gramos.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34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8,00 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€.</a:t>
            </a:r>
          </a:p>
        </p:txBody>
      </p:sp>
      <p:pic>
        <p:nvPicPr>
          <p:cNvPr id="302" name="Shape 302" descr="http://www.dulceselavion.es/tienda/51-220-thickbox/frutas-banadas-con-chocolat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119" y="2348880"/>
            <a:ext cx="223224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226118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67543" y="18864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Arial"/>
              <a:buNone/>
            </a:pPr>
            <a:r>
              <a:rPr lang="es-ES" sz="48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Cerezas al Marrasquino</a:t>
            </a:r>
          </a:p>
        </p:txBody>
      </p:sp>
      <p:pic>
        <p:nvPicPr>
          <p:cNvPr id="319" name="Shape 319" descr="http://www.dulceselavion.es/images/dulces/cerezas-al-marrasquin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151" y="2204864"/>
            <a:ext cx="2232248" cy="23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0" name="Shape 320"/>
          <p:cNvSpPr txBox="1"/>
          <p:nvPr/>
        </p:nvSpPr>
        <p:spPr>
          <a:xfrm>
            <a:off x="827583" y="1916832"/>
            <a:ext cx="3888432" cy="2862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79999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Cerezas al Marrasquino. </a:t>
            </a:r>
            <a:r>
              <a:rPr lang="es-ES" sz="18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Cerezas confitadas maceradas en licor confitadas y cubiertas en finísimo chocolate.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8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79999"/>
              <a:buFont typeface="Overlock"/>
              <a:buChar char="•"/>
            </a:pPr>
            <a:r>
              <a:rPr lang="es-ES" sz="18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Bolsa 500 gramos.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8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79999"/>
              <a:buFont typeface="Overlock"/>
              <a:buChar char="•"/>
            </a:pPr>
            <a:r>
              <a:rPr lang="es-ES" sz="18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  <a:r>
              <a:rPr lang="es-ES" sz="18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35</a:t>
            </a:r>
            <a:endParaRPr lang="es-ES" sz="18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8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79999"/>
              <a:buFont typeface="Overlock"/>
              <a:buChar char="•"/>
            </a:pPr>
            <a:r>
              <a:rPr lang="es-ES" sz="18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7,00 €.</a:t>
            </a:r>
          </a:p>
        </p:txBody>
      </p:sp>
      <p:pic>
        <p:nvPicPr>
          <p:cNvPr id="6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075511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Arial"/>
              <a:buNone/>
            </a:pPr>
            <a:r>
              <a:rPr lang="es-ES" sz="88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Uvas pasas</a:t>
            </a:r>
          </a:p>
        </p:txBody>
      </p:sp>
      <p:pic>
        <p:nvPicPr>
          <p:cNvPr id="267" name="Shape 267" descr="http://www.supereko.net/media/catalog/product/cache/1/image/9df78eab33525d08d6e5fb8d27136e95/d/s/dsc0007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1268759"/>
            <a:ext cx="2126159" cy="212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8" name="Shape 268" descr="http://www.supereko.net/media/catalog/product/cache/1/image/9df78eab33525d08d6e5fb8d27136e95/d/s/dsc0008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176" y="3573017"/>
            <a:ext cx="216024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9" name="Shape 269"/>
          <p:cNvSpPr txBox="1"/>
          <p:nvPr/>
        </p:nvSpPr>
        <p:spPr>
          <a:xfrm>
            <a:off x="971600" y="2276872"/>
            <a:ext cx="4176464" cy="289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Uvas pasas de moscatel.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Bandeja 400gramos.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36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2,50 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indent="-384556" algn="just"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Uvas pasas sin semillas.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Bandeja 400gramos.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37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2,50 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7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059832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Arial"/>
              <a:buNone/>
            </a:pPr>
            <a:r>
              <a:rPr lang="es-ES" sz="88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Ciruelas pasas </a:t>
            </a:r>
          </a:p>
        </p:txBody>
      </p:sp>
      <p:pic>
        <p:nvPicPr>
          <p:cNvPr id="259" name="Shape 259" descr="http://www.supereko.net/media/catalog/product/cache/1/image/9df78eab33525d08d6e5fb8d27136e95/D/S/DSC001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119" y="2060848"/>
            <a:ext cx="2808311" cy="280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0" name="Shape 260"/>
          <p:cNvSpPr txBox="1"/>
          <p:nvPr/>
        </p:nvSpPr>
        <p:spPr>
          <a:xfrm>
            <a:off x="611560" y="2132856"/>
            <a:ext cx="4752527" cy="2554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Ciruelas  de la variedad Claudia Reina Verde con la denominación de origen 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“Ciruela de </a:t>
            </a:r>
            <a:r>
              <a:rPr lang="es-ES" sz="1600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Nalda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y </a:t>
            </a:r>
            <a:r>
              <a:rPr lang="es-ES" sz="1600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Quel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”. Caracterizadas por su dulzura y su predisposición a ser secadas.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Bandeja 500 gramos.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38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2,50 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</a:t>
            </a:r>
          </a:p>
        </p:txBody>
      </p:sp>
      <p:pic>
        <p:nvPicPr>
          <p:cNvPr id="6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226118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Arial"/>
              <a:buNone/>
            </a:pPr>
            <a:r>
              <a:rPr lang="es-ES" sz="60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Caramelos El Avión </a:t>
            </a:r>
          </a:p>
        </p:txBody>
      </p:sp>
      <p:pic>
        <p:nvPicPr>
          <p:cNvPr id="309" name="Shape 309" descr="C:\Users\juanan\Desktop\Catalogo geen grapes\sinto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232" y="1700808"/>
            <a:ext cx="1224135" cy="122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0" name="Shape 310" descr="C:\Users\juanan\Desktop\Catalogo geen grapes\nat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0232" y="3068959"/>
            <a:ext cx="1224135" cy="122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1" name="Shape 311" descr="C:\Users\juanan\Desktop\Catalogo geen grapes\chocolat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0232" y="4437112"/>
            <a:ext cx="1224135" cy="122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2" name="Shape 312"/>
          <p:cNvSpPr txBox="1"/>
          <p:nvPr/>
        </p:nvSpPr>
        <p:spPr>
          <a:xfrm>
            <a:off x="611560" y="1700808"/>
            <a:ext cx="5328591" cy="3785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Sintox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.(Bolsas de 1Kilo).</a:t>
            </a:r>
          </a:p>
          <a:p>
            <a:pPr marL="448056" marR="36576" lvl="2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Miel (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Ref.39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).7,00 €</a:t>
            </a:r>
          </a:p>
          <a:p>
            <a:pPr marL="448056" marR="36576" lvl="2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Menta (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Ref.40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).7,00 €</a:t>
            </a:r>
          </a:p>
          <a:p>
            <a:pPr marL="448056" marR="36576" lvl="2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Limón (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Ref.41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).7,00 €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Toffees</a:t>
            </a: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.(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Bolsas de 1Kilo). </a:t>
            </a:r>
          </a:p>
          <a:p>
            <a:pPr marL="448056" marR="36576" lvl="2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Nata (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Ref.42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).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7,00 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</a:t>
            </a:r>
          </a:p>
          <a:p>
            <a:pPr marL="448056" marR="36576" lvl="2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Moka (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ref.43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).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7,00 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</a:t>
            </a:r>
          </a:p>
          <a:p>
            <a:pPr marL="448056" marR="36576" lvl="2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Crema (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Ref.44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).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7,00 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600" b="1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Pastillas de  café con leche.(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Ref.45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).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Bolsas de 1 Kilo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.(9,00 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€).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600" b="1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Toffees</a:t>
            </a: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de chocolate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.(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Ref.46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).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Bolsas de 1Kilo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.(9,00 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€).</a:t>
            </a:r>
          </a:p>
        </p:txBody>
      </p:sp>
      <p:pic>
        <p:nvPicPr>
          <p:cNvPr id="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248388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521747" y="1814457"/>
            <a:ext cx="8229600" cy="4572000"/>
          </a:xfrm>
        </p:spPr>
        <p:txBody>
          <a:bodyPr/>
          <a:lstStyle/>
          <a:p>
            <a:pPr marL="0" lvl="8" indent="0" algn="ctr">
              <a:spcBef>
                <a:spcPts val="0"/>
              </a:spcBef>
              <a:buClr>
                <a:srgbClr val="515151"/>
              </a:buClr>
              <a:buSzPct val="25000"/>
              <a:buNone/>
            </a:pPr>
            <a:r>
              <a:rPr lang="es-ES" sz="7200" b="1" dirty="0" smtClean="0">
                <a:solidFill>
                  <a:srgbClr val="515151"/>
                </a:solidFill>
                <a:latin typeface="Arial"/>
                <a:ea typeface="Arial"/>
                <a:cs typeface="Arial"/>
              </a:rPr>
              <a:t>ARTESANÍA</a:t>
            </a:r>
            <a:endParaRPr lang="es-ES" sz="7200" b="1" dirty="0">
              <a:solidFill>
                <a:srgbClr val="51515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" name="Shape 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2560" y="4168829"/>
            <a:ext cx="2499468" cy="2188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2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Arial"/>
              <a:buNone/>
            </a:pPr>
            <a:r>
              <a:rPr lang="es-ES" sz="7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Artesanía  Aspace</a:t>
            </a:r>
          </a:p>
        </p:txBody>
      </p:sp>
      <p:pic>
        <p:nvPicPr>
          <p:cNvPr id="327" name="Shape 327" descr="http://t0.gstatic.com/images?q=tbn:ANd9GcSSBAcWW7KUUFhhNBXSBspQcuKicP4jjbdL1GxczOJ36f7D6nA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144" y="2132856"/>
            <a:ext cx="2664295" cy="266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8" name="Shape 328"/>
          <p:cNvSpPr txBox="1"/>
          <p:nvPr/>
        </p:nvSpPr>
        <p:spPr>
          <a:xfrm>
            <a:off x="395536" y="1988840"/>
            <a:ext cx="5040559" cy="3539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Artículos de decoración 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con forma de flores, piruletas y corazones  elaborados de forma artesanal y con un original diseño. Están realizados  en </a:t>
            </a:r>
            <a:r>
              <a:rPr lang="es-ES" sz="1600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polispán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 y pintados a mano. Estos artículos son manualidades realizadas por el centro de día de ASPACE, que es una Asociación de Personas con  Parálisis Cerebral y Afines.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Variedades:</a:t>
            </a:r>
          </a:p>
          <a:p>
            <a:pPr marL="905256" marR="36576" lvl="6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0" i="0" u="none" strike="noStrike" cap="none" dirty="0">
                <a:solidFill>
                  <a:srgbClr val="3F3F3F"/>
                </a:solidFill>
                <a:latin typeface="Overlock"/>
                <a:ea typeface="Overlock"/>
                <a:cs typeface="Overlock"/>
                <a:sym typeface="Overlock"/>
              </a:rPr>
              <a:t>Flores: (Ref. </a:t>
            </a:r>
            <a:r>
              <a:rPr lang="es-ES" sz="1600" dirty="0">
                <a:solidFill>
                  <a:srgbClr val="3F3F3F"/>
                </a:solidFill>
                <a:latin typeface="Overlock"/>
                <a:ea typeface="Overlock"/>
                <a:cs typeface="Overlock"/>
                <a:sym typeface="Overlock"/>
              </a:rPr>
              <a:t>4</a:t>
            </a:r>
            <a:r>
              <a:rPr lang="es-ES" sz="1600" b="0" i="0" u="none" strike="noStrike" cap="none" dirty="0" smtClean="0">
                <a:solidFill>
                  <a:srgbClr val="3F3F3F"/>
                </a:solidFill>
                <a:latin typeface="Overlock"/>
                <a:ea typeface="Overlock"/>
                <a:cs typeface="Overlock"/>
                <a:sym typeface="Overlock"/>
              </a:rPr>
              <a:t>7</a:t>
            </a:r>
            <a:r>
              <a:rPr lang="es-ES" sz="1600" b="0" i="0" u="none" strike="noStrike" cap="none" dirty="0">
                <a:solidFill>
                  <a:srgbClr val="3F3F3F"/>
                </a:solidFill>
                <a:latin typeface="Overlock"/>
                <a:ea typeface="Overlock"/>
                <a:cs typeface="Overlock"/>
                <a:sym typeface="Overlock"/>
              </a:rPr>
              <a:t>)</a:t>
            </a:r>
          </a:p>
          <a:p>
            <a:pPr marL="905256" marR="36576" lvl="6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0" i="0" u="none" strike="noStrike" cap="none" dirty="0">
                <a:solidFill>
                  <a:srgbClr val="3F3F3F"/>
                </a:solidFill>
                <a:latin typeface="Overlock"/>
                <a:ea typeface="Overlock"/>
                <a:cs typeface="Overlock"/>
                <a:sym typeface="Overlock"/>
              </a:rPr>
              <a:t>Piruletas: (Ref. </a:t>
            </a:r>
            <a:r>
              <a:rPr lang="es-ES" sz="1600" b="0" i="0" u="none" strike="noStrike" cap="none" dirty="0" smtClean="0">
                <a:solidFill>
                  <a:srgbClr val="3F3F3F"/>
                </a:solidFill>
                <a:latin typeface="Overlock"/>
                <a:ea typeface="Overlock"/>
                <a:cs typeface="Overlock"/>
                <a:sym typeface="Overlock"/>
              </a:rPr>
              <a:t>48</a:t>
            </a:r>
            <a:r>
              <a:rPr lang="es-ES" sz="1600" b="0" i="0" u="none" strike="noStrike" cap="none" dirty="0">
                <a:solidFill>
                  <a:srgbClr val="3F3F3F"/>
                </a:solidFill>
                <a:latin typeface="Overlock"/>
                <a:ea typeface="Overlock"/>
                <a:cs typeface="Overlock"/>
                <a:sym typeface="Overlock"/>
              </a:rPr>
              <a:t>)</a:t>
            </a:r>
          </a:p>
          <a:p>
            <a:pPr marL="905256" marR="36576" lvl="6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0" i="0" u="none" strike="noStrike" cap="none" dirty="0">
                <a:solidFill>
                  <a:srgbClr val="3F3F3F"/>
                </a:solidFill>
                <a:latin typeface="Overlock"/>
                <a:ea typeface="Overlock"/>
                <a:cs typeface="Overlock"/>
                <a:sym typeface="Overlock"/>
              </a:rPr>
              <a:t>Corazones (Ref. </a:t>
            </a:r>
            <a:r>
              <a:rPr lang="es-ES" sz="1600" b="0" i="0" u="none" strike="noStrike" cap="none" dirty="0" smtClean="0">
                <a:solidFill>
                  <a:srgbClr val="3F3F3F"/>
                </a:solidFill>
                <a:latin typeface="Overlock"/>
                <a:ea typeface="Overlock"/>
                <a:cs typeface="Overlock"/>
                <a:sym typeface="Overlock"/>
              </a:rPr>
              <a:t>49</a:t>
            </a:r>
            <a:r>
              <a:rPr lang="es-ES" sz="1600" b="0" i="0" u="none" strike="noStrike" cap="none" dirty="0">
                <a:solidFill>
                  <a:srgbClr val="3F3F3F"/>
                </a:solidFill>
                <a:latin typeface="Overlock"/>
                <a:ea typeface="Overlock"/>
                <a:cs typeface="Overlock"/>
                <a:sym typeface="Overlock"/>
              </a:rPr>
              <a:t>)</a:t>
            </a:r>
          </a:p>
          <a:p>
            <a:pPr marL="448056" marR="36576" lvl="1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1 € / unidad.</a:t>
            </a:r>
          </a:p>
        </p:txBody>
      </p:sp>
      <p:pic>
        <p:nvPicPr>
          <p:cNvPr id="6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176381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Arial"/>
              <a:buNone/>
            </a:pPr>
            <a:r>
              <a:rPr lang="es-ES" sz="60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Artesanía  A.R.P.S</a:t>
            </a:r>
            <a:r>
              <a:rPr lang="es-ES" sz="60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</a:p>
        </p:txBody>
      </p:sp>
      <p:pic>
        <p:nvPicPr>
          <p:cNvPr id="335" name="Shape 335" descr="Abanicos_Parch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192" y="2060848"/>
            <a:ext cx="224197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6" name="Shape 336" descr="Marcapáginas color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192" y="3717032"/>
            <a:ext cx="2244868" cy="151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" name="Shape 337"/>
          <p:cNvSpPr txBox="1"/>
          <p:nvPr/>
        </p:nvSpPr>
        <p:spPr>
          <a:xfrm>
            <a:off x="539552" y="1844824"/>
            <a:ext cx="5328591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Artículos de artesanía elaborados a mano  por el centro laboral de Logroño de la Asociación Riojana Pro Personas con Discapacidad Intelectual (ARPS).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Marca-páginas.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Variedad:</a:t>
            </a:r>
          </a:p>
          <a:p>
            <a:pPr marL="905256" marR="36576" lvl="6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Pintados (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Ref.50): 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1,00€</a:t>
            </a:r>
          </a:p>
          <a:p>
            <a:pPr marL="905256" marR="36576" lvl="6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Con relieve (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Ref.51): 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1,00€</a:t>
            </a:r>
          </a:p>
          <a:p>
            <a:pPr marL="448056" marR="36576" lvl="2" indent="-384556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indent="-384556" algn="just"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Abanicos.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Referencia;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52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1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3,00 €</a:t>
            </a:r>
          </a:p>
        </p:txBody>
      </p:sp>
      <p:pic>
        <p:nvPicPr>
          <p:cNvPr id="7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203847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67543" y="18864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Arial"/>
              <a:buNone/>
            </a:pPr>
            <a:r>
              <a:rPr lang="es-ES" sz="60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Artesanía  A.R.P.S.</a:t>
            </a:r>
          </a:p>
        </p:txBody>
      </p:sp>
      <p:pic>
        <p:nvPicPr>
          <p:cNvPr id="344" name="Shape 344" descr="Collares 2"/>
          <p:cNvPicPr preferRelativeResize="0"/>
          <p:nvPr/>
        </p:nvPicPr>
        <p:blipFill rotWithShape="1">
          <a:blip r:embed="rId3">
            <a:alphaModFix/>
          </a:blip>
          <a:srcRect b="47"/>
          <a:stretch/>
        </p:blipFill>
        <p:spPr>
          <a:xfrm>
            <a:off x="5004048" y="2420888"/>
            <a:ext cx="3384377" cy="1897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5" name="Shape 345"/>
          <p:cNvSpPr txBox="1"/>
          <p:nvPr/>
        </p:nvSpPr>
        <p:spPr>
          <a:xfrm>
            <a:off x="539552" y="2708919"/>
            <a:ext cx="3960440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Collares de bolas.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53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3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3 €</a:t>
            </a:r>
          </a:p>
        </p:txBody>
      </p:sp>
      <p:pic>
        <p:nvPicPr>
          <p:cNvPr id="6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226117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463040" y="1663850"/>
            <a:ext cx="6347012" cy="4572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Clr>
                <a:srgbClr val="515151"/>
              </a:buClr>
              <a:buSzPct val="25000"/>
              <a:buNone/>
            </a:pPr>
            <a:r>
              <a:rPr lang="es-ES_tradnl" sz="7200" b="1" dirty="0" smtClean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EMBUTIDOS,QUESOS Y PATÉS</a:t>
            </a:r>
            <a:endParaRPr lang="es-ES" sz="7200" b="1" dirty="0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Shape 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2560" y="4168829"/>
            <a:ext cx="2499468" cy="2188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8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15151"/>
              </a:buClr>
              <a:buSzPct val="25000"/>
              <a:buFont typeface="Arial"/>
              <a:buNone/>
            </a:pPr>
            <a:r>
              <a:rPr lang="es-ES" sz="60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Artesanía  A.R.P.S.</a:t>
            </a:r>
          </a:p>
        </p:txBody>
      </p:sp>
      <p:pic>
        <p:nvPicPr>
          <p:cNvPr id="352" name="Shape 352" descr="Pendientes plata bolas"/>
          <p:cNvPicPr preferRelativeResize="0"/>
          <p:nvPr/>
        </p:nvPicPr>
        <p:blipFill rotWithShape="1">
          <a:blip r:embed="rId3">
            <a:alphaModFix/>
          </a:blip>
          <a:srcRect b="113"/>
          <a:stretch/>
        </p:blipFill>
        <p:spPr>
          <a:xfrm>
            <a:off x="6300192" y="2132855"/>
            <a:ext cx="2088232" cy="146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3" name="Shape 353" descr="Anillo Bolas Morada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192" y="3861048"/>
            <a:ext cx="2088232" cy="1392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4" name="Shape 354"/>
          <p:cNvSpPr txBox="1"/>
          <p:nvPr/>
        </p:nvSpPr>
        <p:spPr>
          <a:xfrm>
            <a:off x="730764" y="2564903"/>
            <a:ext cx="4392488" cy="2062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Pendientes bola de acero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Referencia;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54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1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2 €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indent="-384556" algn="just">
              <a:buClr>
                <a:schemeClr val="accent1"/>
              </a:buClr>
              <a:buSzPct val="80000"/>
              <a:buFont typeface="Overlock"/>
              <a:buChar char="•"/>
            </a:pPr>
            <a:endParaRPr sz="1600" b="1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indent="-384556" algn="just"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Anillos de bola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Referencia;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55</a:t>
            </a:r>
            <a:endParaRPr lang="es-ES"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1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2,50 €</a:t>
            </a:r>
          </a:p>
        </p:txBody>
      </p:sp>
      <p:pic>
        <p:nvPicPr>
          <p:cNvPr id="7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086269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/>
        </p:nvSpPr>
        <p:spPr>
          <a:xfrm>
            <a:off x="935600" y="-10"/>
            <a:ext cx="7272900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7200" b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Esperamos que esta selección de productos sean de vuestro agrado.</a:t>
            </a:r>
          </a:p>
        </p:txBody>
      </p:sp>
      <p:pic>
        <p:nvPicPr>
          <p:cNvPr id="4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683568" y="1988840"/>
            <a:ext cx="7632848" cy="3960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84632" marR="0" lvl="0" indent="-395732" algn="ctr" rtl="0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ct val="25000"/>
              <a:buFont typeface="Arial"/>
              <a:buNone/>
            </a:pPr>
            <a:r>
              <a:rPr lang="es-ES" sz="48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Para  solicitar  más  información  o realizar  un </a:t>
            </a:r>
            <a:r>
              <a:rPr lang="es-ES" sz="4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pedido</a:t>
            </a:r>
            <a:r>
              <a:rPr lang="es-ES" sz="48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48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contactar  con:</a:t>
            </a:r>
            <a:r>
              <a:rPr lang="es-ES" sz="4800" b="1" i="0" u="none" strike="noStrike" cap="none">
                <a:solidFill>
                  <a:srgbClr val="97F164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es-ES" sz="4800" b="1" i="0" u="none" strike="noStrike" cap="none">
                <a:solidFill>
                  <a:srgbClr val="97F164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s-ES" sz="4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yucicosme</a:t>
            </a:r>
            <a:r>
              <a:rPr lang="es-ES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@gmail.com</a:t>
            </a:r>
            <a:r>
              <a:rPr lang="es-ES" sz="4800" b="1" i="0" u="none" strike="noStrike" cap="none">
                <a:solidFill>
                  <a:srgbClr val="FFFB03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4800" b="1" i="0" u="none" strike="noStrike" cap="none">
                <a:solidFill>
                  <a:srgbClr val="FFFB03"/>
                </a:solidFill>
                <a:latin typeface="Arial"/>
                <a:ea typeface="Arial"/>
                <a:cs typeface="Arial"/>
                <a:sym typeface="Arial"/>
              </a:rPr>
            </a:br>
            <a:endParaRPr lang="es-ES" sz="4800" b="1" i="0" u="none" strike="noStrike" cap="none">
              <a:solidFill>
                <a:srgbClr val="FFFB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/>
        </p:nvSpPr>
        <p:spPr>
          <a:xfrm>
            <a:off x="539552" y="2132856"/>
            <a:ext cx="3816424" cy="2677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36576" lvl="0" indent="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Arial"/>
              <a:buNone/>
            </a:pPr>
            <a:r>
              <a:rPr lang="es-ES" sz="20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I.E.S. INVENTOR COSME GARCÍA</a:t>
            </a:r>
          </a:p>
          <a:p>
            <a:pPr marL="0" marR="36576" lvl="0" indent="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Arial"/>
              <a:buNone/>
            </a:pPr>
            <a:r>
              <a:rPr lang="es-ES" sz="20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s-ES" sz="20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/.República </a:t>
            </a:r>
            <a:r>
              <a:rPr lang="es-ES" sz="20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argentina, nº 68</a:t>
            </a:r>
          </a:p>
          <a:p>
            <a:pPr marL="0" marR="36576" lvl="0" indent="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Arial"/>
              <a:buNone/>
            </a:pPr>
            <a:r>
              <a:rPr lang="es-ES" sz="20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Logroño 26006</a:t>
            </a:r>
          </a:p>
          <a:p>
            <a:pPr marL="0" marR="36576" lvl="0" indent="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Arial"/>
              <a:buNone/>
            </a:pPr>
            <a:r>
              <a:rPr lang="es-ES" sz="20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(La Rioja)</a:t>
            </a:r>
          </a:p>
          <a:p>
            <a:pPr marL="0" marR="36576" lvl="0" indent="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Arial"/>
              <a:buNone/>
            </a:pPr>
            <a:r>
              <a:rPr lang="es-ES" sz="20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Teléfono: 941287932</a:t>
            </a:r>
          </a:p>
          <a:p>
            <a:pPr marL="0" marR="36576" lvl="0" indent="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Arial"/>
              <a:buNone/>
            </a:pPr>
            <a:r>
              <a:rPr lang="es-ES" sz="20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Fax: 941287933</a:t>
            </a:r>
          </a:p>
        </p:txBody>
      </p:sp>
      <p:pic>
        <p:nvPicPr>
          <p:cNvPr id="373" name="Shape 373" descr="_img135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376" y="2052450"/>
            <a:ext cx="428625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971600" y="188640"/>
            <a:ext cx="6768751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8800" b="1" dirty="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Salchichón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395536" y="2276872"/>
            <a:ext cx="4431435" cy="3016209"/>
          </a:xfrm>
          <a:prstGeom prst="rect">
            <a:avLst/>
          </a:prstGeom>
          <a:noFill/>
          <a:ln>
            <a:noFill/>
          </a:ln>
          <a:effectLst>
            <a:outerShdw blurRad="94999" rotWithShape="0">
              <a:srgbClr val="000000">
                <a:alpha val="49803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400" b="1" dirty="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Embutido elaborado de forma artesanal. Realizado con lomo de cerdo,  tripa natural, sal y especias.</a:t>
            </a:r>
          </a:p>
          <a:p>
            <a:pPr marL="448056" marR="36576" lvl="0" indent="-3845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Envasados al vacío.</a:t>
            </a:r>
          </a:p>
          <a:p>
            <a:pPr marL="448056" marR="36576" lvl="0" indent="-3845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01</a:t>
            </a:r>
          </a:p>
          <a:p>
            <a:pPr marL="448056" marR="36576" lvl="0" indent="-3845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Precios:</a:t>
            </a:r>
          </a:p>
          <a:p>
            <a:pPr marL="905256" marR="36576" lvl="1" indent="-384556" algn="just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Sarta  (aprox. 400 gramos): 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3,60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</a:t>
            </a:r>
          </a:p>
          <a:p>
            <a:pPr marL="905256" marR="36576" lvl="1" indent="-384556" algn="just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Kilo: 9€</a:t>
            </a:r>
          </a:p>
        </p:txBody>
      </p:sp>
      <p:pic>
        <p:nvPicPr>
          <p:cNvPr id="6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7 Marcador de contenido" descr="http://www.altoiregua.es/productos/images/marco_emb03.jpg"/>
          <p:cNvPicPr>
            <a:picLocks/>
          </p:cNvPicPr>
          <p:nvPr/>
        </p:nvPicPr>
        <p:blipFill>
          <a:blip r:embed="rId4" cstate="print">
            <a:alphaModFix/>
          </a:blip>
          <a:srcRect l="9324" t="4480" r="7249" b="2626"/>
          <a:stretch>
            <a:fillRect/>
          </a:stretch>
        </p:blipFill>
        <p:spPr bwMode="auto">
          <a:xfrm rot="1136803">
            <a:off x="6610081" y="1290649"/>
            <a:ext cx="1303251" cy="4344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Rectángulo"/>
          <p:cNvSpPr/>
          <p:nvPr/>
        </p:nvSpPr>
        <p:spPr>
          <a:xfrm>
            <a:off x="3011696" y="6055491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atin typeface="Bradley Hand ITC" pitchFamily="66" charset="0"/>
              </a:rPr>
              <a:t>Gastos de transporte no incluidos</a:t>
            </a:r>
            <a:endParaRPr lang="es-ES" b="1" dirty="0">
              <a:latin typeface="Bradley Hand ITC" pitchFamily="66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395536" y="260647"/>
            <a:ext cx="8352928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7200" b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Chorizo riojano</a:t>
            </a:r>
          </a:p>
        </p:txBody>
      </p:sp>
      <p:sp>
        <p:nvSpPr>
          <p:cNvPr id="121" name="Shape 121"/>
          <p:cNvSpPr/>
          <p:nvPr/>
        </p:nvSpPr>
        <p:spPr>
          <a:xfrm>
            <a:off x="827583" y="2420888"/>
            <a:ext cx="4572000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buClr>
                <a:schemeClr val="dk1"/>
              </a:buClr>
              <a:buSzPct val="10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Chorizos riojanos  elaborados y curados de forma artesanal. 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l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dk1"/>
              </a:buClr>
              <a:buSzPct val="10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Envasados al vacío.</a:t>
            </a:r>
          </a:p>
          <a:p>
            <a:pPr marL="448056" marR="36576" lvl="0" indent="-384556" algn="just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dk1"/>
              </a:buClr>
              <a:buSzPct val="10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Referencia: </a:t>
            </a:r>
          </a:p>
          <a:p>
            <a:pPr marL="905256" marR="36576" lvl="1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✓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Dulce: 02</a:t>
            </a:r>
          </a:p>
          <a:p>
            <a:pPr marL="905256" marR="36576" lvl="1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✓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Picante: 03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l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dk1"/>
              </a:buClr>
              <a:buSzPct val="10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</a:t>
            </a:r>
          </a:p>
          <a:p>
            <a:pPr marL="905256" marR="36576" lvl="1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✓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Sarta (aprox. 400 gramos): 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3,60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</a:t>
            </a:r>
          </a:p>
          <a:p>
            <a:pPr marL="905256" marR="36576" lvl="1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✓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Kilo: 9€</a:t>
            </a:r>
          </a:p>
        </p:txBody>
      </p:sp>
      <p:pic>
        <p:nvPicPr>
          <p:cNvPr id="6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Marcador de contenido" descr="http://www.altoiregua.es/productos/images/marco_emb02.jpg"/>
          <p:cNvPicPr>
            <a:picLocks/>
          </p:cNvPicPr>
          <p:nvPr/>
        </p:nvPicPr>
        <p:blipFill>
          <a:blip r:embed="rId4" cstate="print">
            <a:alphaModFix/>
          </a:blip>
          <a:srcRect l="8045" t="4800" r="6144" b="4752"/>
          <a:stretch>
            <a:fillRect/>
          </a:stretch>
        </p:blipFill>
        <p:spPr bwMode="auto">
          <a:xfrm rot="20929238">
            <a:off x="5760297" y="1777290"/>
            <a:ext cx="1097732" cy="3828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http://www.altoiregua.es/productos/images/marco_emb01.jpg"/>
          <p:cNvPicPr/>
          <p:nvPr/>
        </p:nvPicPr>
        <p:blipFill>
          <a:blip r:embed="rId5" cstate="print">
            <a:alphaModFix/>
          </a:blip>
          <a:srcRect l="7620" t="5280" r="3527" b="2880"/>
          <a:stretch>
            <a:fillRect/>
          </a:stretch>
        </p:blipFill>
        <p:spPr bwMode="auto">
          <a:xfrm rot="574149">
            <a:off x="7585297" y="1572450"/>
            <a:ext cx="1152128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Rectángulo"/>
          <p:cNvSpPr/>
          <p:nvPr/>
        </p:nvSpPr>
        <p:spPr>
          <a:xfrm>
            <a:off x="3113583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115616" y="188640"/>
            <a:ext cx="6327373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800" b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Paté  El Robledillo</a:t>
            </a:r>
          </a:p>
        </p:txBody>
      </p:sp>
      <p:pic>
        <p:nvPicPr>
          <p:cNvPr id="128" name="Shape 128" descr="http://www.paradegustar.es/images/el%20robledillo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71" y="2924943"/>
            <a:ext cx="3181349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9" name="Shape 129"/>
          <p:cNvSpPr/>
          <p:nvPr/>
        </p:nvSpPr>
        <p:spPr>
          <a:xfrm>
            <a:off x="395536" y="1844824"/>
            <a:ext cx="4576022" cy="4770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elaborado de forma artesanal a partir de la mezcla de hígado con tocino de cerdo, condimentado con sal y especias.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Lata de 110 gramos.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Variedades:</a:t>
            </a:r>
          </a:p>
          <a:p>
            <a:pPr marL="676656" marR="36576" lvl="5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de Campaña: (Ref. 04)</a:t>
            </a:r>
          </a:p>
          <a:p>
            <a:pPr marL="676656" marR="36576" lvl="5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a la Pimienta: (Ref. 05)</a:t>
            </a:r>
          </a:p>
          <a:p>
            <a:pPr marL="676656" marR="36576" lvl="5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a las Finas Hierbas: (Ref. 06)</a:t>
            </a:r>
          </a:p>
          <a:p>
            <a:pPr marL="676656" marR="36576" lvl="5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al Tinto de Rioja: (Ref. 07)</a:t>
            </a:r>
          </a:p>
          <a:p>
            <a:pPr marL="676656" marR="36576" lvl="5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al Roquefort: (Ref. 08)</a:t>
            </a:r>
          </a:p>
          <a:p>
            <a:pPr marL="676656" marR="36576" lvl="5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Trufado: (Ref. 09)</a:t>
            </a:r>
          </a:p>
          <a:p>
            <a:pPr marL="676656" marR="36576" lvl="5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de Setas: (Ref. 10)</a:t>
            </a:r>
          </a:p>
          <a:p>
            <a:pPr marL="0" marR="36576" lvl="1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</a:t>
            </a:r>
          </a:p>
          <a:p>
            <a:pPr marL="676656" marR="36576" lvl="5" indent="-384556" algn="just" rtl="0">
              <a:spcBef>
                <a:spcPts val="0"/>
              </a:spcBef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Pate trufado: 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2,30 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</a:t>
            </a:r>
          </a:p>
          <a:p>
            <a:pPr marL="676656" marR="36576" lvl="5" indent="-384556" algn="just" rtl="0">
              <a:spcBef>
                <a:spcPts val="0"/>
              </a:spcBef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de setas: 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2,30 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</a:t>
            </a:r>
          </a:p>
          <a:p>
            <a:pPr marL="676656" marR="36576" lvl="5" indent="-384556" algn="just" rtl="0">
              <a:spcBef>
                <a:spcPts val="0"/>
              </a:spcBef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El resto: 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1,50 </a:t>
            </a:r>
            <a:r>
              <a:rPr lang="es-ES" sz="16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</a:t>
            </a:r>
          </a:p>
        </p:txBody>
      </p:sp>
      <p:pic>
        <p:nvPicPr>
          <p:cNvPr id="6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140057" y="6307583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 descr="http://m2.11870.com/multimedia/imagenes/pl_6a11d0df622ebb6988b55529138a1b0e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7817" y="2714619"/>
            <a:ext cx="280831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6" name="Shape 136"/>
          <p:cNvSpPr/>
          <p:nvPr/>
        </p:nvSpPr>
        <p:spPr>
          <a:xfrm>
            <a:off x="1547663" y="188640"/>
            <a:ext cx="5772733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800" b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Paté</a:t>
            </a:r>
            <a:r>
              <a:rPr lang="es-ES" sz="4800" b="1" i="1" cap="none">
                <a:solidFill>
                  <a:srgbClr val="515151"/>
                </a:solidFill>
                <a:latin typeface="Lily Script One"/>
                <a:ea typeface="Lily Script One"/>
                <a:cs typeface="Lily Script One"/>
                <a:sym typeface="Lily Script One"/>
              </a:rPr>
              <a:t>  </a:t>
            </a:r>
            <a:r>
              <a:rPr lang="es-ES" sz="4800" b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Alto</a:t>
            </a:r>
            <a:r>
              <a:rPr lang="es-ES" sz="4800" b="1" i="1" cap="none">
                <a:solidFill>
                  <a:srgbClr val="515151"/>
                </a:solidFill>
                <a:latin typeface="Lily Script One"/>
                <a:ea typeface="Lily Script One"/>
                <a:cs typeface="Lily Script One"/>
                <a:sym typeface="Lily Script One"/>
              </a:rPr>
              <a:t> </a:t>
            </a:r>
            <a:r>
              <a:rPr lang="es-ES" sz="4800" b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Iregua</a:t>
            </a:r>
          </a:p>
        </p:txBody>
      </p:sp>
      <p:sp>
        <p:nvSpPr>
          <p:cNvPr id="137" name="Shape 137"/>
          <p:cNvSpPr/>
          <p:nvPr/>
        </p:nvSpPr>
        <p:spPr>
          <a:xfrm>
            <a:off x="642910" y="1928801"/>
            <a:ext cx="4572000" cy="3693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rgbClr val="FFFB03"/>
              </a:buClr>
              <a:buSzPct val="10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 elaborado de forma artesanal.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Envase: Lata de 100 gramos.</a:t>
            </a: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Variedades:</a:t>
            </a:r>
          </a:p>
          <a:p>
            <a:pPr marL="676656" marR="36576" lvl="5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5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de Campaña: (Ref. 11)</a:t>
            </a:r>
          </a:p>
          <a:p>
            <a:pPr marL="676656" marR="36576" lvl="5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5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a la Pimienta: (Ref. 12)</a:t>
            </a:r>
          </a:p>
          <a:p>
            <a:pPr marL="676656" marR="36576" lvl="5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5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a las Finas Hierbas: (Ref. 13)</a:t>
            </a:r>
          </a:p>
          <a:p>
            <a:pPr marL="676656" marR="36576" lvl="5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5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Artesano de Jabugo: (Ref. 14)</a:t>
            </a:r>
          </a:p>
          <a:p>
            <a:pPr marL="676656" marR="36576" lvl="5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5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al Oporto: (Ref. 15)</a:t>
            </a:r>
          </a:p>
          <a:p>
            <a:pPr marL="676656" marR="36576" lvl="5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5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Artesano: (Ref. 16)</a:t>
            </a:r>
          </a:p>
          <a:p>
            <a:pPr marL="676656" marR="36576" lvl="5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5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 de Hígado: (Ref. 17)</a:t>
            </a:r>
          </a:p>
          <a:p>
            <a:pPr marL="676656" marR="36576" lvl="5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✓"/>
            </a:pPr>
            <a:r>
              <a:rPr lang="es-ES" sz="15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Paté de Trufa:(Ref.18)</a:t>
            </a:r>
          </a:p>
          <a:p>
            <a:pPr marL="0" marR="36576" lvl="1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48056" marR="36576" lvl="0" indent="-38455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Precio: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0,90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</a:t>
            </a:r>
          </a:p>
        </p:txBody>
      </p:sp>
      <p:pic>
        <p:nvPicPr>
          <p:cNvPr id="6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2928910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2555775" y="188640"/>
            <a:ext cx="4163923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8800" b="1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Queso</a:t>
            </a:r>
          </a:p>
        </p:txBody>
      </p:sp>
      <p:pic>
        <p:nvPicPr>
          <p:cNvPr id="144" name="Shape 144" descr="C:\Users\juanan\Desktop\Catalogo geen grapes\108_1703\QUES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6096" y="2276872"/>
            <a:ext cx="2857499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5" name="Shape 145"/>
          <p:cNvSpPr txBox="1"/>
          <p:nvPr/>
        </p:nvSpPr>
        <p:spPr>
          <a:xfrm>
            <a:off x="467543" y="2276872"/>
            <a:ext cx="4536504" cy="26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b="1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Queso de oveja elaborado con leche pasteurizada</a:t>
            </a:r>
          </a:p>
          <a:p>
            <a:pPr marL="448056" marR="36576" lvl="0" indent="-384556" algn="just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48056" marR="36576" lvl="0" indent="-384556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Envasado al vacío. ½ kilo.</a:t>
            </a:r>
          </a:p>
          <a:p>
            <a:pPr marL="0" marR="36576" lvl="0" indent="0" algn="just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36576" lvl="0" indent="0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Referencia: 19</a:t>
            </a:r>
          </a:p>
          <a:p>
            <a:pPr marL="0" marR="36576" lvl="0" indent="0" algn="just" rtl="0">
              <a:spcBef>
                <a:spcPts val="0"/>
              </a:spcBef>
              <a:buClr>
                <a:schemeClr val="accen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36576" lvl="0" indent="0" algn="just" rtl="0">
              <a:spcBef>
                <a:spcPts val="0"/>
              </a:spcBef>
              <a:buClr>
                <a:schemeClr val="accent1"/>
              </a:buClr>
              <a:buSzPct val="80000"/>
              <a:buFont typeface="Overlock"/>
              <a:buChar char="•"/>
            </a:pP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Precio: </a:t>
            </a:r>
            <a:r>
              <a:rPr lang="es-ES" sz="1600" dirty="0" smtClean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6,30</a:t>
            </a:r>
            <a:r>
              <a:rPr lang="es-ES" sz="16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€</a:t>
            </a:r>
          </a:p>
          <a:p>
            <a:pPr marL="448056" marR="36576" lvl="0" indent="-384556" algn="just" rtl="0">
              <a:spcBef>
                <a:spcPts val="0"/>
              </a:spcBef>
              <a:buClr>
                <a:schemeClr val="lt1"/>
              </a:buClr>
              <a:buFont typeface="Constantia"/>
              <a:buNone/>
            </a:pPr>
            <a:endParaRPr sz="16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Font typeface="Constantia"/>
              <a:buNone/>
            </a:pPr>
            <a:endParaRPr sz="2000" i="1" dirty="0">
              <a:solidFill>
                <a:schemeClr val="dk1"/>
              </a:solidFill>
              <a:latin typeface="Lily Script One"/>
              <a:ea typeface="Lily Script One"/>
              <a:cs typeface="Lily Script One"/>
              <a:sym typeface="Lily Script One"/>
            </a:endParaRPr>
          </a:p>
        </p:txBody>
      </p:sp>
      <p:pic>
        <p:nvPicPr>
          <p:cNvPr id="6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361" y="5868537"/>
            <a:ext cx="982637" cy="9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097026" y="6209379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radley Hand ITC" pitchFamily="66" charset="0"/>
              </a:rPr>
              <a:t>Gastos de transporte no incluidos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521747" y="1814457"/>
            <a:ext cx="8229600" cy="4572000"/>
          </a:xfrm>
        </p:spPr>
        <p:txBody>
          <a:bodyPr/>
          <a:lstStyle/>
          <a:p>
            <a:pPr marL="0" lvl="8" indent="0" algn="ctr">
              <a:spcBef>
                <a:spcPts val="0"/>
              </a:spcBef>
              <a:buClr>
                <a:srgbClr val="515151"/>
              </a:buClr>
              <a:buSzPct val="25000"/>
              <a:buNone/>
            </a:pPr>
            <a:r>
              <a:rPr lang="es-ES" sz="7200" b="1" dirty="0">
                <a:solidFill>
                  <a:srgbClr val="515151"/>
                </a:solidFill>
                <a:latin typeface="Arial"/>
                <a:ea typeface="Arial"/>
                <a:cs typeface="Arial"/>
              </a:rPr>
              <a:t>ENCURTIDOS</a:t>
            </a:r>
          </a:p>
        </p:txBody>
      </p:sp>
      <p:pic>
        <p:nvPicPr>
          <p:cNvPr id="5" name="Shape 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2560" y="4168829"/>
            <a:ext cx="2499468" cy="2188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l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1348</Words>
  <Application>Microsoft Office PowerPoint</Application>
  <PresentationFormat>Presentación en pantalla (4:3)</PresentationFormat>
  <Paragraphs>272</Paragraphs>
  <Slides>33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Arial</vt:lpstr>
      <vt:lpstr>Constantia</vt:lpstr>
      <vt:lpstr>Bad Script</vt:lpstr>
      <vt:lpstr>Lily Script One</vt:lpstr>
      <vt:lpstr>Noto Sans Symbols</vt:lpstr>
      <vt:lpstr>Dancing Script</vt:lpstr>
      <vt:lpstr>Overlock</vt:lpstr>
      <vt:lpstr>Calibri</vt:lpstr>
      <vt:lpstr>Bradley Hand ITC</vt:lpstr>
      <vt:lpstr>Papel</vt:lpstr>
      <vt:lpstr>YUCI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Guindillas</vt:lpstr>
      <vt:lpstr>Alegrías riojanas</vt:lpstr>
      <vt:lpstr>Presentación de PowerPoint</vt:lpstr>
      <vt:lpstr>Espárragos de Navarra</vt:lpstr>
      <vt:lpstr>Alcachofas </vt:lpstr>
      <vt:lpstr>Puerros </vt:lpstr>
      <vt:lpstr>Pimientos del piquillo</vt:lpstr>
      <vt:lpstr>Pimientos najeranos</vt:lpstr>
      <vt:lpstr>Presentación de PowerPoint</vt:lpstr>
      <vt:lpstr>Presentación de PowerPoint</vt:lpstr>
      <vt:lpstr>Fardelejos </vt:lpstr>
      <vt:lpstr>Frutas  de La Rioja</vt:lpstr>
      <vt:lpstr>Cerezas al Marrasquino</vt:lpstr>
      <vt:lpstr>Uvas pasas</vt:lpstr>
      <vt:lpstr>Ciruelas pasas </vt:lpstr>
      <vt:lpstr>Caramelos El Avión </vt:lpstr>
      <vt:lpstr>Presentación de PowerPoint</vt:lpstr>
      <vt:lpstr>Artesanía  Aspace</vt:lpstr>
      <vt:lpstr>Artesanía  A.R.P.S.</vt:lpstr>
      <vt:lpstr>Artesanía  A.R.P.S.</vt:lpstr>
      <vt:lpstr>Artesanía  A.R.P.S.</vt:lpstr>
      <vt:lpstr>Presentación de PowerPoint</vt:lpstr>
      <vt:lpstr>Para  solicitar  más  información  o realizar  un pedido contactar  con: yucicosme@gmail.com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YUCI</dc:title>
  <cp:lastModifiedBy>Usuario</cp:lastModifiedBy>
  <cp:revision>12</cp:revision>
  <dcterms:modified xsi:type="dcterms:W3CDTF">2017-03-29T01:20:46Z</dcterms:modified>
</cp:coreProperties>
</file>