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0D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ADEE-392E-4A2C-8E9D-A5500B886E00}" type="datetimeFigureOut">
              <a:rPr lang="es-EC" smtClean="0"/>
              <a:t>20/12/2016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298-4A29-43C2-B970-5C1110508AC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63261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ADEE-392E-4A2C-8E9D-A5500B886E00}" type="datetimeFigureOut">
              <a:rPr lang="es-EC" smtClean="0"/>
              <a:t>20/12/2016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298-4A29-43C2-B970-5C1110508AC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3862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ADEE-392E-4A2C-8E9D-A5500B886E00}" type="datetimeFigureOut">
              <a:rPr lang="es-EC" smtClean="0"/>
              <a:t>20/12/2016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298-4A29-43C2-B970-5C1110508AC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5435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ADEE-392E-4A2C-8E9D-A5500B886E00}" type="datetimeFigureOut">
              <a:rPr lang="es-EC" smtClean="0"/>
              <a:t>20/12/2016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298-4A29-43C2-B970-5C1110508AC1}" type="slidenum">
              <a:rPr lang="es-EC" smtClean="0"/>
              <a:t>‹Nº›</a:t>
            </a:fld>
            <a:endParaRPr lang="es-EC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9365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ADEE-392E-4A2C-8E9D-A5500B886E00}" type="datetimeFigureOut">
              <a:rPr lang="es-EC" smtClean="0"/>
              <a:t>20/12/2016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298-4A29-43C2-B970-5C1110508AC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90493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ADEE-392E-4A2C-8E9D-A5500B886E00}" type="datetimeFigureOut">
              <a:rPr lang="es-EC" smtClean="0"/>
              <a:t>20/12/2016</a:t>
            </a:fld>
            <a:endParaRPr lang="es-EC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298-4A29-43C2-B970-5C1110508AC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21841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ADEE-392E-4A2C-8E9D-A5500B886E00}" type="datetimeFigureOut">
              <a:rPr lang="es-EC" smtClean="0"/>
              <a:t>20/12/2016</a:t>
            </a:fld>
            <a:endParaRPr lang="es-EC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298-4A29-43C2-B970-5C1110508AC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33735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ADEE-392E-4A2C-8E9D-A5500B886E00}" type="datetimeFigureOut">
              <a:rPr lang="es-EC" smtClean="0"/>
              <a:t>20/12/2016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298-4A29-43C2-B970-5C1110508AC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09235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ADEE-392E-4A2C-8E9D-A5500B886E00}" type="datetimeFigureOut">
              <a:rPr lang="es-EC" smtClean="0"/>
              <a:t>20/12/2016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298-4A29-43C2-B970-5C1110508AC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9439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ADEE-392E-4A2C-8E9D-A5500B886E00}" type="datetimeFigureOut">
              <a:rPr lang="es-EC" smtClean="0"/>
              <a:t>20/12/2016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298-4A29-43C2-B970-5C1110508AC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7078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ADEE-392E-4A2C-8E9D-A5500B886E00}" type="datetimeFigureOut">
              <a:rPr lang="es-EC" smtClean="0"/>
              <a:t>20/12/2016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298-4A29-43C2-B970-5C1110508AC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98891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ADEE-392E-4A2C-8E9D-A5500B886E00}" type="datetimeFigureOut">
              <a:rPr lang="es-EC" smtClean="0"/>
              <a:t>20/12/2016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298-4A29-43C2-B970-5C1110508AC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25694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ADEE-392E-4A2C-8E9D-A5500B886E00}" type="datetimeFigureOut">
              <a:rPr lang="es-EC" smtClean="0"/>
              <a:t>20/12/2016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298-4A29-43C2-B970-5C1110508AC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14992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ADEE-392E-4A2C-8E9D-A5500B886E00}" type="datetimeFigureOut">
              <a:rPr lang="es-EC" smtClean="0"/>
              <a:t>20/12/2016</a:t>
            </a:fld>
            <a:endParaRPr lang="es-EC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298-4A29-43C2-B970-5C1110508AC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5428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ADEE-392E-4A2C-8E9D-A5500B886E00}" type="datetimeFigureOut">
              <a:rPr lang="es-EC" smtClean="0"/>
              <a:t>20/12/2016</a:t>
            </a:fld>
            <a:endParaRPr lang="es-EC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298-4A29-43C2-B970-5C1110508AC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27284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ADEE-392E-4A2C-8E9D-A5500B886E00}" type="datetimeFigureOut">
              <a:rPr lang="es-EC" smtClean="0"/>
              <a:t>20/12/2016</a:t>
            </a:fld>
            <a:endParaRPr lang="es-EC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298-4A29-43C2-B970-5C1110508AC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86132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ADEE-392E-4A2C-8E9D-A5500B886E00}" type="datetimeFigureOut">
              <a:rPr lang="es-EC" smtClean="0"/>
              <a:t>20/12/2016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6298-4A29-43C2-B970-5C1110508AC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9058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069ADEE-392E-4A2C-8E9D-A5500B886E00}" type="datetimeFigureOut">
              <a:rPr lang="es-EC" smtClean="0"/>
              <a:t>20/12/2016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66298-4A29-43C2-B970-5C1110508AC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67769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s.wikipedia.org/wiki/3G" TargetMode="External"/><Relationship Id="rId3" Type="http://schemas.openxmlformats.org/officeDocument/2006/relationships/hyperlink" Target="https://es.wikipedia.org/wiki/Ecuador" TargetMode="External"/><Relationship Id="rId7" Type="http://schemas.openxmlformats.org/officeDocument/2006/relationships/hyperlink" Target="https://es.wikipedia.org/wiki/Banda_Ancha_M%C3%B3vil" TargetMode="External"/><Relationship Id="rId12" Type="http://schemas.openxmlformats.org/officeDocument/2006/relationships/image" Target="../media/image8.png"/><Relationship Id="rId2" Type="http://schemas.openxmlformats.org/officeDocument/2006/relationships/hyperlink" Target="https://es.wikipedia.org/wiki/Telecomunicacion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.wikipedia.org/wiki/L%C3%ADnea_de_abonado_digital" TargetMode="External"/><Relationship Id="rId11" Type="http://schemas.openxmlformats.org/officeDocument/2006/relationships/hyperlink" Target="https://es.wikipedia.org/wiki/Telefon%C3%ADa_m%C3%B3vil" TargetMode="External"/><Relationship Id="rId5" Type="http://schemas.openxmlformats.org/officeDocument/2006/relationships/hyperlink" Target="https://es.wikipedia.org/wiki/Red_Telef%C3%B3nica_Conmutada" TargetMode="External"/><Relationship Id="rId10" Type="http://schemas.openxmlformats.org/officeDocument/2006/relationships/hyperlink" Target="https://es.wikipedia.org/wiki/Televisi%C3%B3n_satelital" TargetMode="External"/><Relationship Id="rId4" Type="http://schemas.openxmlformats.org/officeDocument/2006/relationships/hyperlink" Target="https://es.wikipedia.org/wiki/Telefon%C3%ADa_fija" TargetMode="External"/><Relationship Id="rId9" Type="http://schemas.openxmlformats.org/officeDocument/2006/relationships/hyperlink" Target="https://es.wikipedia.org/wiki/Long_Term_Evolution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s.wikipedia.org/wiki/Televisor" TargetMode="External"/><Relationship Id="rId13" Type="http://schemas.openxmlformats.org/officeDocument/2006/relationships/image" Target="../media/image9.png"/><Relationship Id="rId3" Type="http://schemas.openxmlformats.org/officeDocument/2006/relationships/hyperlink" Target="https://es.wikipedia.org/wiki/California" TargetMode="External"/><Relationship Id="rId7" Type="http://schemas.openxmlformats.org/officeDocument/2006/relationships/hyperlink" Target="https://es.wikipedia.org/wiki/Sat%C3%A9lite_artificial" TargetMode="External"/><Relationship Id="rId12" Type="http://schemas.openxmlformats.org/officeDocument/2006/relationships/hyperlink" Target="https://es.wikipedia.org/wiki/Iberoam%C3%A9rica" TargetMode="External"/><Relationship Id="rId2" Type="http://schemas.openxmlformats.org/officeDocument/2006/relationships/hyperlink" Target="https://es.wikipedia.org/wiki/Antena_parab%C3%B3lic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.wikipedia.org/wiki/Radio_(medio_de_comunicaci%C3%B3n)" TargetMode="External"/><Relationship Id="rId11" Type="http://schemas.openxmlformats.org/officeDocument/2006/relationships/hyperlink" Target="https://es.wikipedia.org/wiki/Grupo_DirecTV" TargetMode="External"/><Relationship Id="rId5" Type="http://schemas.openxmlformats.org/officeDocument/2006/relationships/hyperlink" Target="https://es.wikipedia.org/wiki/Televisi%C3%B3n_digital" TargetMode="External"/><Relationship Id="rId10" Type="http://schemas.openxmlformats.org/officeDocument/2006/relationships/hyperlink" Target="https://es.wikipedia.org/wiki/Decodificador" TargetMode="External"/><Relationship Id="rId4" Type="http://schemas.openxmlformats.org/officeDocument/2006/relationships/hyperlink" Target="https://es.wikipedia.org/wiki/Estados_Unidos" TargetMode="External"/><Relationship Id="rId9" Type="http://schemas.openxmlformats.org/officeDocument/2006/relationships/hyperlink" Target="https://es.wikipedia.org/wiki/Latinoam%C3%A9rica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s.wikipedia.org/wiki/Cuenca_(Ecuador)" TargetMode="External"/><Relationship Id="rId13" Type="http://schemas.openxmlformats.org/officeDocument/2006/relationships/hyperlink" Target="https://es.wikipedia.org/wiki/Tulc%C3%A1n" TargetMode="External"/><Relationship Id="rId18" Type="http://schemas.openxmlformats.org/officeDocument/2006/relationships/hyperlink" Target="https://es.wikipedia.org/wiki/La_Libertad_(Ecuador)" TargetMode="External"/><Relationship Id="rId3" Type="http://schemas.openxmlformats.org/officeDocument/2006/relationships/hyperlink" Target="https://es.wikipedia.org/wiki/Televisi%C3%B3n_por_Cable" TargetMode="External"/><Relationship Id="rId7" Type="http://schemas.openxmlformats.org/officeDocument/2006/relationships/hyperlink" Target="https://es.wikipedia.org/wiki/Guayaquil" TargetMode="External"/><Relationship Id="rId12" Type="http://schemas.openxmlformats.org/officeDocument/2006/relationships/hyperlink" Target="https://es.wikipedia.org/wiki/Ibarra_(Ecuador)" TargetMode="External"/><Relationship Id="rId17" Type="http://schemas.openxmlformats.org/officeDocument/2006/relationships/hyperlink" Target="https://es.wikipedia.org/wiki/Salinas_(Ecuador)" TargetMode="External"/><Relationship Id="rId2" Type="http://schemas.openxmlformats.org/officeDocument/2006/relationships/hyperlink" Target="https://es.wikipedia.org/wiki/1986" TargetMode="External"/><Relationship Id="rId16" Type="http://schemas.openxmlformats.org/officeDocument/2006/relationships/hyperlink" Target="https://es.wikipedia.org/wiki/Loja_(Ecuador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.wikipedia.org/wiki/Quito" TargetMode="External"/><Relationship Id="rId11" Type="http://schemas.openxmlformats.org/officeDocument/2006/relationships/hyperlink" Target="https://es.wikipedia.org/wiki/Portoviejo" TargetMode="External"/><Relationship Id="rId5" Type="http://schemas.openxmlformats.org/officeDocument/2006/relationships/hyperlink" Target="https://es.wikipedia.org/wiki/1987" TargetMode="External"/><Relationship Id="rId15" Type="http://schemas.openxmlformats.org/officeDocument/2006/relationships/hyperlink" Target="https://es.wikipedia.org/wiki/Riobamba" TargetMode="External"/><Relationship Id="rId10" Type="http://schemas.openxmlformats.org/officeDocument/2006/relationships/hyperlink" Target="https://es.wikipedia.org/wiki/Manta_(Ecuador)" TargetMode="External"/><Relationship Id="rId19" Type="http://schemas.openxmlformats.org/officeDocument/2006/relationships/image" Target="../media/image10.jpeg"/><Relationship Id="rId4" Type="http://schemas.openxmlformats.org/officeDocument/2006/relationships/hyperlink" Target="https://es.wikipedia.org/wiki/Aerocable" TargetMode="External"/><Relationship Id="rId9" Type="http://schemas.openxmlformats.org/officeDocument/2006/relationships/hyperlink" Target="https://es.wikipedia.org/wiki/Machala" TargetMode="External"/><Relationship Id="rId14" Type="http://schemas.openxmlformats.org/officeDocument/2006/relationships/hyperlink" Target="https://es.wikipedia.org/wiki/Ambato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1164" y="1390918"/>
            <a:ext cx="8825658" cy="2021302"/>
          </a:xfrm>
        </p:spPr>
        <p:txBody>
          <a:bodyPr/>
          <a:lstStyle/>
          <a:p>
            <a:r>
              <a:rPr lang="es-EC" sz="8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Catalogo de productos</a:t>
            </a:r>
            <a:endParaRPr lang="es-EC" sz="8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07992" y="4120557"/>
            <a:ext cx="8825658" cy="861420"/>
          </a:xfrm>
        </p:spPr>
        <p:txBody>
          <a:bodyPr>
            <a:noAutofit/>
          </a:bodyPr>
          <a:lstStyle/>
          <a:p>
            <a:r>
              <a:rPr lang="es-EC" sz="7200" dirty="0" err="1" smtClean="0">
                <a:solidFill>
                  <a:srgbClr val="FF0000"/>
                </a:solidFill>
              </a:rPr>
              <a:t>Recharge</a:t>
            </a:r>
            <a:r>
              <a:rPr lang="es-EC" sz="7200" dirty="0" smtClean="0">
                <a:solidFill>
                  <a:srgbClr val="FF0000"/>
                </a:solidFill>
              </a:rPr>
              <a:t> </a:t>
            </a:r>
            <a:r>
              <a:rPr lang="es-EC" sz="7200" dirty="0" err="1" smtClean="0">
                <a:solidFill>
                  <a:srgbClr val="FF0000"/>
                </a:solidFill>
              </a:rPr>
              <a:t>point</a:t>
            </a:r>
            <a:endParaRPr lang="es-EC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46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2071" y="849952"/>
            <a:ext cx="9404723" cy="1400530"/>
          </a:xfrm>
        </p:spPr>
        <p:txBody>
          <a:bodyPr/>
          <a:lstStyle/>
          <a:p>
            <a:r>
              <a:rPr lang="es-EC" sz="5400" dirty="0" smtClean="0">
                <a:solidFill>
                  <a:srgbClr val="FF0000"/>
                </a:solidFill>
              </a:rPr>
              <a:t>Recargas Claro</a:t>
            </a:r>
            <a:endParaRPr lang="es-EC" sz="5400" dirty="0">
              <a:solidFill>
                <a:srgbClr val="FF0000"/>
              </a:solidFill>
            </a:endParaRPr>
          </a:p>
        </p:txBody>
      </p:sp>
      <p:sp>
        <p:nvSpPr>
          <p:cNvPr id="4" name="AutoShape 2" descr="data:image/jpeg;base64,/9j/4AAQSkZJRgABAQAAAQABAAD/2wCEAAkGBw8QDRAQEA8QDxUPEA8QEBASEBAPDw8QFRIWFxUWFxUYHSggGB0lHRYVITEhJSkrLi4xFyA0ODMvNyotLisBCgoKDg0OGxAQGi0gICUtLS0tLS0tLS8tLS0tLS0tLS0tLS0tLy0tLS0vLS0tLS0tLS0tLS0tLS0tLS0tLS0tLf/AABEIALQBGAMBEQACEQEDEQH/xAAcAAEAAQUBAQAAAAAAAAAAAAAAAwEEBQYHAgj/xABGEAABAwMBBQUEBAsGBwEAAAABAAIDBBESBQYhMUFRBxMUYXEigZGhMmJysSMzQlJzgpKisrPBFiQ1g8LhFzRTdMPR8BX/xAAaAQEAAwEBAQAAAAAAAAAAAAAAAgMEAQYF/8QAOBEBAAIBAgQEAwUGBwEBAAAAAAECAwQRBRIhMRNBYXEyUbEigZHB0QYzNEKh8BUjUnKy4fEkFP/aAAwDAQACEQMRAD8A6+1qCQNQeg1BXBAwQMEDBAwQMEDBAwQMEDBAwQMEDBAwQMEDBAwQMEDBAwQMEDBAwQMEDBAwQMEDBAwQULEHktQRuagkYEErQg9hqCuKBigYoGKBigYoGKBigYoGKBigYoGKBigYoGKBigYoGKBigYoGKBigYoGKBigYoGKBigoWoPDggieEHpgQTNCCQBBWyBZAsgWQLIFkCyBZAsgWQLIPLnAC5IAHEncAg17UtudLpyQ+sicRuLYsp3A9CIwbe9QnJWPNpx6PNftX8mDqO1jT2/QiqpfMRsYD+04H5KHjVaa8LzT32j+/RZ/8XoL/APJVFuucV/hdc8ePks/wjJ/qj+q8p+1igd9OKpi9Y2PA/ZcT8l2M1VduF5o7bSzmm7caZOQGVkTSdwbLlA4noBIBf3KcZKz5s19Hnp1ms/d1+jYWuBAIIIPAjeCpsz0gWQLIFkCyBZAsgWQLIFkCyDyQg8OCCF6CrEEzUEgQVQEBAQEBAQEBBDVVUcTHSSPbGxgLnveQ1rQOZJ4JM7OxEzO0OabSdrDWl0enxiUi48RKHCIfZZuc71NveqLZvk+np+G2t1ydPRzvVNXra116iokmudzCcYh6Rts35Ki15nvL7ODR0p8FUlFoE0lsWH4WCqnI0zFK/FLMwbD1DuIAUeeVU6nDHmuf7AzdQuc8o/8A7MKCbYaoaN1iu88pRqsE+bD1uz08d8ozb0uuxkXV5L/DKPTNWrKJ393nlhsfoA5RH1jddvyVtbzHaVGfR0yfHXd0LZvtWa4iOvjER4d/ECYv12b3N9QT7lorm+b4uo4XavXHO/o6VSVUcsbZI3tka8BzXsIcxw6gjirond8qYms7T0TLrggICAgICAgIKFBG5BC9AYgmagkCCqAgICAgICAgwu1O0tPp9OZZ3G53RxtsZJX9Gj7zwCja0Vjqtw4bZbctXCNp9p6rUpcpnYxtN46dhPdR9Cfz3fWPutwWW95s9DptJTFHTv8ANb6bprpXBrRf7gqbX2fRrSKxvbs6BoezcUYBeA4qmZ3ZM2qtPSnSGzQljBYABc3YLRa3dN4oJuj4Z4tNzwjxSbnho5XscLEApu7FbR2a7rWzkMwJaAx3lwSJ2b8OqvXpbrDn2qaW+F5a4enQq6t926a1vHNVcbM7T1WnSZQuyY43kp3E91J1P1XfWHvvwV1LzXs+fqdHTNHXv83ctl9pafUIO9hdvFhJE63eRO6OH3EbitdbRaOjzmfBfDblt/6zSkpEBAQEBAQEFCgjcghegMQTNQSBBVAQEBAQEBBiNqNoIaClfUTHcPZYwEZyyG+LG+f3AE8lG1orG6zFitlty1fPOt6vPXVLqioddztzWi+ETOTGjkPv4rJa287y9Jp9PXHXlqpSwXICqtL6WLH5y3zRadkLB1O8lUTPVTnmbyyvjVxm8E8ajvgnjkPBU8d5oeCr47zQ8E8ah4R43zRzwmP1eJk0ZB48jzBSJ2X4ZnHLQaunLXEHkVorZpyU84e9G1aeiqW1FO7Fzdzmn6ErL72PHMH5cVZW0xO8MGowVy15bPoHZfX4a+lbPCeJxkYT7cUgAyY748eYIK2VtFo3eYzYbYr8tmXUlQgICAgICChQRuQQvQGIJmoJAgqgICAgICDy94AJJAABJJNgAOJQfO23e0rtSrS5pPcQ5Mpm9W39qS3V1h7gB1WS995eh0Wm8OnXvPdiIY1VMvrY6MpprbOB6KuWytdqs8KtR5VPhni02d8JTxSbHhHivNNjwzxScp4Z4pNjw1fFeacp4R4tNnPCV8Wmx4TBaoLvv1Uo6LuX7LFysU4llvRmth9pHabWh7ie5lxZUN4gNvukA6tuT6EhW478svl63TeLTp3js+hI3hzQQQQQCCN4IPAhbHmnpAQEBAQEFCgjcghegMQTNQSBBVAQEBAQEHPu2LXu4oW00Zs+tLmOtxbALd58bhv6xVWW20bN2gw8+TmntH1cagjWSZemx0XrAoNlKrqldYpDRt0X4cuo7GSBkmxsrdNgumzhdNhQuTZ16jBc4NAuXENA6kmwCbOTMRG8rzUdJqqdodPC6IOdi0uLTd1ibbieQKlNJr3UYdVgzTMY7RMx7sHVG5UJatui0cEUXhbysUollvV2Lsg10z0RpXm76Mhjepgdfu/hYt9AFsxW3jZ5jiODw8nNHafr5t/Vr54gICAgIKFBG5BC9AYgmagkCCqAgICAgIPnrtG1PxWsVBBuynIpo+n4P6f75f8AALJltvL0XD8XLij16sNE1US+zjhO0KMtVYSxmxSJWRC8Y/cpIzD0SuuKZLqWyuS45sZIbGSGyl113Zc6Yf7xB+nh/mNSO6nP+6v/ALZ+kug9rJtS0/8A3P8A4nrRqPheb/Z6P86/+384cokNyscy9ZLc9g9iTVFtTUtIhBvHGdxqCOZ+p/F6cbsOLm6z2fA4pxKMO+LF8XnPy/7+nuwO3lDSQ10jKV+TeMjBvZDJfexruY8uXD05eKxbaqehvlyYItlj29Y+c/31eOzvUzTatTm9mzk00nS0n0P3wz5qeOdrM/EcXPin06u/jgtjzKqAgICAgoUEbkEL0BiCZqCQIKoCAgICC31CpEUMkp4RRvkPo1pP9El2sbzs+X4XueS9290hL3Hq5xufmSsEy9fhrtGzM6Rpk1TK2KBhkcd9huDRzLjwA81CIm07Q1XzY8FOfJO0Ohaf2WXaDPVWcfyYmAhv6zuPwCvjTfOXycnH9p/y6fjP5R+q21fsymY0uppxPbf3b2928+jr2J9bKNtNMdazuu0/H8dp2y15fWOsfh3+rSJGPjeWOBa5pxc0izmkcQQs0zs9BWa2rzVneG87V7FRUVG+obPJIWOjbi4MAOb2t5DzWrJiild93wdBxa+pzximsRvv238o3aQHqjd97ZXNNzY7xNzYzTc2UMibmySkqQyaJ5uQySN5A4kNeCbfBObZDJSbUtWPOJj8YbRt1tbBXwRRwxzMMc3eEyNjAIwc3di4794VmbNF4jZ8nhXDMukyWteYneNum/zifOIOz7ZNlW41E5a6KJ1hECC6R43+2OTfLn6cWDFz9Z7I8X4jOnjwsfxT5/KPT1+nv2zG3u2vdh1JRus4DGWZu4R8sGEfldTy5b+FmbN/LVh4Xwrn2zZo6eUfP1n0+vs5Y4LPD794Wsj3NIe3c5hD2+Tmm4+YVkMWSsTG0vp2gqBLDFKOEsbJB6OaCPvW+Orxto5ZmE6OCAgICChQRuQQvQGIJmoJAgqgICAgINe7QpsNGrj1ppGftjD/AFKN/hlfpo3zV93z3TjgsMvW4odz2K06HT9K8RJ7LpIvEzu/Kxxya33Dl1J6rTjrFKc0vPa7LfVanw69onaI/NoesbcV1RISyV1Oy/sRxHEgcsnjeT8vJZbZr289npNNwjTYq7WrzT5zP5Qymym3s8UrY6yTvYnGxkcPwkR63A9odb71LHqJidrdYZtfwXHek2wRtaPLyn9JeO0SqoKl0dRTTMfJfCVrWvGbLXa43HEcPQjoo6iaW617pcGxarBFseasxXvHbpPy+9uXaf8A4TN9un/nMWrUfA+NwP8Aja+1vpLX9hdjqeSlbV1Te87zJzGOJEbYwSMnW43sTv3WsqsOGJrzWb+K8Vy0zThwztt3nz3+TK0Z2fqJfDxRUjnuuGgQFmRAv7L8QDuHIqcThtO0MmT/ABXDTxL2tEe/1jf8modoGzUdFJG+G4jmzGBJcY3ttuBO8gg8+hVGfHyTvD7PB9ffVVtXJ8VduvziW5VnZzQFto2yRkuaS/vXvOIcC4AOJFyLjyutE6es9nxKcd1UT9qYmPaIYPbTSdOjpmQ0TYXT+IijxY8SVDrhwsbknjbyVWatIjavdv4ZqdVfLOTPM8nLM9Y2r+jLaHsHR08IkrMZXgXfm7GCPyA4H1PyVlMFaxvdj1XGdRmvy4N6x5bd5/v0Xn9ntGrGObCymNuLqZzGuYf1D94XfDxX7bfcpnXcQ01onJNva0fr+Tn2t6fVaTUPZHM8Mnjc1srfZ7yO+8Ho4XG8dbi11lvW2Kdol6LS5sHEMcWtWN6z2nyn09J/9YAUU1t0MpB4ERvII+CriG6clPO0fjCOSimAuYZRbmYngfcpwpvkp/qj8YY6VThlyPoHs/nz0ehPSmjZ+wMP9K20+GHkdVG2a3vLYVNnEBAQEFCgjcghegMQTNQSBBVAQEBAQav2msJ0Sttyja73NkY4/IFQyfDLRpP31fdwOEbvcsUvXYneq6M1mgkQi5lpIywDmWtacf3bLVb7WLp8nmsFo0+uib+Vp3/VxYBfOe6hcUVJJNKyKNuT5HBrR1P9AOJPQFIiZnaEcuWuKk3vO0R3ZPWdl6ujjbJO1jWueGNtI1zi6xPAeQKlkx2pXeWXTcRwam00xTMztv2dN7Tv8Jm+3T/zmLdqfgeX4H/G19rfSWv7JbNVM9I2SorqmKBzPwcEcpaDDa13XuA0jlbgqcWK1q72mYh9DiHEMWLNNMWKtrxPWZjz9PPf719otNoUFZC2neJpy4tjIklmAOJubj2BuvvUqRhi0cvWWfU5OJ5cFpyxy07z0iP+0Ha8PwNJ+kk/hC5q+0fet/Zz48ntH1bHt7Wvg0yeSMlrrMjDhuLe8kawkednFXZ7TXHOz5nCsNc2rpW3brP4RMua9m8LHarBlb2WyvaPrhhA+RJ9yx4IickPUcatNdHbbz2j7t2d7XqmTvKeG5EZY+Qjk94cBv64i37St1UzvEPn/s7ipy3yfzbxHtH/AH+TS9AqZIqynfESH97G0W/KDnAFp6ggrPSZi0bPuazFTJgvW/baZ/CO7pXazCw6fG78ptQzE897Hgj/AO6LZqo+zHu8t+z9pjUzEdpr+cLPT+0iligijMFSTHHGwkCKxLWgbvb8lGuprERGy7NwHPfJa8Wr1mZ8/wBFK/tMpHwyxiCpBfG9gJEVgXNIF/b812dRExtsqrwPNS0Wm1ek+v6ORScFRD7OTzd77NGkaLRX5xud7nSOI+RW7H8MPJav9/b3bOpswgICAgoUEbkEL0BiCZqCQIKoCAgICDE7V0hm06riHGSmna37Rjdb52UbRvErMNuXJWfWHzhSuuAeoBWGXscTpHZ1ti2mb4WpcREXExScRETxa76pO+/K55cLMWXl6T2YeJcNtm/zcUfa84+ft6tx1LYzTq13ftyYZPaMlPI0NkvztYtPqArbYKX6x/R83BxbVaaPDnrt5Wjt9JS0WkadpTHS3EZsQZZXZSuH5rf/AE0b0imPF1Qy6rV8QtFO/pEdP795c42x2hdX1ALQWxRXETTxN+L3DqbD0A9Vhz5eefR6nhmgjSY5362nv+kOidpm/SZf0lP/ADmLbqf3f4PN8D/ja+1v+Mq6C+Ku0ZtO1+JNKKaXGxdG4R4Hd05jqEx7Xxcvpsjq4vpNdOSY/m5o9Y33Y3Z3YqOiqo5p6lsjwSIWBvdgvLSL7yS42vuChjwRS28y1a3jF9VhnHjpMR/NO+/T8I2Q9rTbxUv25f4QuavtCz9nZ2vk9o+rM9pQvpM326f+exWaj92xcE/ja+1v+MuT6ZVvp6iKeP6UTw4A8HDgWn1BI96+fW01mJh7HPirnxWxW7TH9/h3daIodYpQHe1bfYOxngf/AE+4+a+j9jNV4r/6uG5t46fSY/v74Q6NsZQ0L/EFz3uYCWyTvZjF1IsAL+ZXK4KUnmWari2p1dfC2iInyrE9frLSe0LaRtZK2KE3igJOfKWQi2Q8gLgdbnyWbPli87R2fe4Pw+2mpN8nxW8vlH6tPKpfYmET1OGfIsp3WBPQEqyGHI+j9laTudNo4jxjpoGu+0Ixf53W6sbRDx2a3NktPrLKqSoQEBAQUKCNyCF6AxBM1BIEFUBAQEBBRwug+adXoDTVlRTkW7maRjR9S92fulqw3jaZh6/SZOfHW3opGVTL6mOV7SzyR/i5JI77zg9zL+uJVe8x2X2pS/xRE+8RL3I5z3ZPc554ZOcXO+JXJ693YiKxtWNo9HpsaOTK7dJK4WdJI4Hk57nD4EqXWVMVpWd4iI+5WCN7Tk1zmHhk0lrreoSImC01tG1o3SFshdmXPLhwcXOLx+txXevdDekRyxEbfLbo9SNkf9N7324ZOc63xSd5K8lfhiI9oJTK4WdJI4dHPc4fAlJ3lysUid4iI+5bupz0XNlsXeGtc12TS5pHBzSWuHoRvXHZmto2mN49VKqeaQWklllHISSPkA9ziUmZnu7jx46fBWI9oiPotXNXF0SieF2Cey2kVkMuRXSaE1NZT04F++mjY77F7v8A3Q4q2kbzs+Zq8nJjtb5Q+lmDcFvePVQEBAQEFCgjcghegMQTNQSBBVAQEBAQEHHe2PRzHVw1jR7NQ3uZLcpWAlpPqzd/lrNnr5vucJzdJxz5dWjxFZZekxyvIgqpaonovI2LkIzK8igUohTa66jgU9lM3XDadd2VzkSCnXdkfEevDpyueIoadNiMiJ0C5snF0ElOubLIutJYFCYXVus5Y1BdWVnMuwlMrOUq6GXJLeOxzSO8q5axw9mnaYo/OZ49oj0Zu/zFqw167vOcWz9Ixx59XYlpfCEBAQEBBQoI3IIXoDEEzUEgQVQEBAQEBBiNqtFbXUUtM6wzbdj7X7uVu9jvcQPddRtXmjZbgyziyRePJ89uifFI+KVpY+JxY9p4tcDYj/dYLRs9lp8sWrFo7LynKos3xLJ065CNpZKFqshnvK9jYpwotK4YxSVTZMI11XzK92hzKOjTYiyF7FxOJW8jFGVtZWUzVCWiksbUKuWissZUldqlMrNsT5JGRRtL3yODGNHFznGwH+/JX1jdg1GWKxMy+g9lNEZQ0UNO0hxYLyPAt3krt73fHh5WW+teWNnjs+WcuSbyzCkpEBAQEBBQoI3IIXoDEEzUEgQVQEBAQEBAQc17VNkjIPH07SZI22qI2i5ljHB4HNzRx6j0F6M2PfrD6vDdZ4dvDt2ns5jSzDcb8VhtD1dL7wzNI9VwlLLQFWQosvoipwz2XcakplO0KSuXpHHly46gkXFkLSUqMrqrGcqEtFWJqpFXLRDDVUw3norK1QyX2h03sr2SdGPH1DLPeLU7HcY4yN8hHJzhw6D13bsOPbrLyvEtZ4k+HXt5ulhXvkiAgICAgIKFBG5BC9AYgmagkCCqAgICAgICChCDk3aBsG6Jz6uiYXNJL56douWHiXxgcR1b8OizZcXnD7fD+I8u2PJPtP6tHoqvhvuCsVqvTVtFoZ6jnB5rkSrvVlYXqcSz2heRlT3U2hcsK7uql7Xd0Xh65ulC2kcuTKyIWcz1CZX1hi62cDmoTLRSrX62r479y7WqdrRWG8dn+wTpXMrK1haxpDoadwsZOYfIDwb0aePPduO3Fi85eb4hxHm3x4595/R1oBaXw1UBAQEBAQEFCgjcghegMQTNQSBBVAQEBAQEBAQUIQaJtj2dxVJdPSltPMblzbWgmPVwH0HfWHvBVOTDFusPpaPiV8P2bdY/rDmVZT1NFL3dTE+J3LL6Lx1a4bnD0WK+OYl6fBq8eeu9ZZGi1Np4lQWWx79mZp6pp5rsSzWpK+imHVd3UTVP3gXd0NkEswXN061WM9U0c1yZX1pLDVuptF7Fcaa49u7G0lPU1svd08TpXc8fosHV7juaPVTpjmZVZ9VjwV3tOzpmx/Z1FTFs9UW1Ews5rbEwQnqAfpu+sfcAtuPDFesvNaziV832a9I/rLfrK58wQEBAQEBAQEFCgjcghegMQTNQewg9ICAgICAgICAgILauoYp4zHNGyVjuLHta9p9xXJiJ7pUvak71naWj6x2XUzyXUs0lMfzHXmi+BOQ+Kptp6z2fUwcYzY/j6/VrFVsNq8BODI6gDgYpQCR5tkx+V1RbT2js+rj4zgv8XT3WMkOpRfjKKpFuYhe4fFoIVc4rR5NFdXpb9rQg/wD1Kn/oT+ndS3+5R5LJ82n/ANUfjCaKHUpvxdFUm/PuXtHxcAFKMVp8kLavTU72hf0uw2rzkZsjpweJllBdb7MeV/Q2VldPaWbJxjT0+Hr7R+uzZ9H7LaZlnVU0lSfzG3hiv6A5H4q6unrHd8zPxjNfpSOX+st4oKGKCMRwxsiYODGNDGj3BXxER2fKve153tO8rldREBAQEBAQEBAQeSg8OQQvQeWFBM0oPYKCt0C6BdAugXQLoF0C6BdAugXQLoF0C6CiCoKBdAugXQLoF0C6BdAugXQLoF0C6BdBQlB4cUELyg8NKCVrkHsOQMkDJAyQMkDJAyQMkDJAyQMkDJAyQMkDJAyQMkDJAyQMkDJAyQMkDJAyQMkDJAyQMkDJBQuQeXOQROKCNpQSAoPV0C6BdAugXQLoF0C6BdAugXQLoF0C6BdAugXQLoF0C6BdAugXQLoF0C6BdAugXQLoF0HklB4JQf/Z"/>
          <p:cNvSpPr>
            <a:spLocks noChangeAspect="1" noChangeArrowheads="1"/>
          </p:cNvSpPr>
          <p:nvPr/>
        </p:nvSpPr>
        <p:spPr bwMode="auto">
          <a:xfrm>
            <a:off x="580578" y="-1524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pic>
        <p:nvPicPr>
          <p:cNvPr id="1028" name="Picture 4" descr="http://emprendedoresnews.com/wp-content/uploads/2016/01/claro-logo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clrChange>
              <a:clrFrom>
                <a:srgbClr val="FCF9F2"/>
              </a:clrFrom>
              <a:clrTo>
                <a:srgbClr val="FCF9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43" t="9991" r="23308" b="8268"/>
          <a:stretch/>
        </p:blipFill>
        <p:spPr bwMode="auto">
          <a:xfrm>
            <a:off x="7587682" y="676553"/>
            <a:ext cx="2174503" cy="2133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6718360" y="2924741"/>
            <a:ext cx="745686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3200" dirty="0" smtClean="0">
                <a:solidFill>
                  <a:srgbClr val="FF0000"/>
                </a:solidFill>
              </a:rPr>
              <a:t>Valores aplicables</a:t>
            </a:r>
          </a:p>
          <a:p>
            <a:endParaRPr lang="es-EC" sz="3200" dirty="0">
              <a:solidFill>
                <a:srgbClr val="FF0000"/>
              </a:solidFill>
            </a:endParaRPr>
          </a:p>
          <a:p>
            <a:r>
              <a:rPr lang="es-EC" sz="3200" dirty="0" smtClean="0">
                <a:solidFill>
                  <a:srgbClr val="FF0000"/>
                </a:solidFill>
              </a:rPr>
              <a:t>PARA RECARGAS CLARO             </a:t>
            </a:r>
          </a:p>
          <a:p>
            <a:r>
              <a:rPr lang="es-EC" sz="3200" dirty="0" smtClean="0">
                <a:solidFill>
                  <a:srgbClr val="FF0000"/>
                </a:solidFill>
              </a:rPr>
              <a:t>: De $1 y de $2</a:t>
            </a:r>
          </a:p>
          <a:p>
            <a:r>
              <a:rPr lang="es-MX" sz="3200" dirty="0" smtClean="0">
                <a:solidFill>
                  <a:srgbClr val="FF0000"/>
                </a:solidFill>
              </a:rPr>
              <a:t>PARA RECARGAS CLARO             </a:t>
            </a:r>
          </a:p>
          <a:p>
            <a:r>
              <a:rPr lang="es-MX" sz="3200" dirty="0" smtClean="0">
                <a:solidFill>
                  <a:srgbClr val="FF0000"/>
                </a:solidFill>
              </a:rPr>
              <a:t>Desde $3 hasta $30</a:t>
            </a:r>
            <a:endParaRPr lang="es-EC" sz="3200" dirty="0">
              <a:solidFill>
                <a:srgbClr val="FF000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885378" y="2278893"/>
            <a:ext cx="554220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0" i="0" dirty="0" smtClean="0">
                <a:effectLst/>
                <a:latin typeface="+mj-lt"/>
              </a:rPr>
              <a:t>Claro es una marca de servicios de comunicaciones que pertenece a la empresa mexicana América Móvil, y que junto a Telmex, Telcel y </a:t>
            </a:r>
            <a:r>
              <a:rPr lang="es-MX" sz="2800" b="0" i="0" dirty="0" err="1" smtClean="0">
                <a:effectLst/>
                <a:latin typeface="+mj-lt"/>
              </a:rPr>
              <a:t>Telesites</a:t>
            </a:r>
            <a:r>
              <a:rPr lang="es-MX" sz="2800" b="0" i="0" dirty="0" smtClean="0">
                <a:effectLst/>
                <a:latin typeface="+mj-lt"/>
              </a:rPr>
              <a:t> son controladas por el Grupo Carso, cuyo accionista mayoritario es Carlos Slim.</a:t>
            </a:r>
            <a:endParaRPr lang="es-EC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5075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5130" y="761811"/>
            <a:ext cx="9404723" cy="1400530"/>
          </a:xfrm>
        </p:spPr>
        <p:txBody>
          <a:bodyPr/>
          <a:lstStyle/>
          <a:p>
            <a:r>
              <a:rPr lang="es-EC" sz="6000" dirty="0" smtClean="0">
                <a:solidFill>
                  <a:srgbClr val="92D050"/>
                </a:solidFill>
              </a:rPr>
              <a:t>Recargas Movistar</a:t>
            </a:r>
            <a:endParaRPr lang="es-EC" sz="6000" dirty="0">
              <a:solidFill>
                <a:srgbClr val="92D05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1790" y="2481251"/>
            <a:ext cx="7113410" cy="4195481"/>
          </a:xfrm>
        </p:spPr>
        <p:txBody>
          <a:bodyPr>
            <a:noAutofit/>
          </a:bodyPr>
          <a:lstStyle/>
          <a:p>
            <a:r>
              <a:rPr lang="es-MX" sz="3200" dirty="0"/>
              <a:t>Movistar España es el primer operador de telefonía fija, telefonía móvil, televisión por suscripción e internet en España, filial de la compañía multinacional española de telecomunicaciones</a:t>
            </a:r>
            <a:endParaRPr lang="es-EC" sz="3200" dirty="0"/>
          </a:p>
        </p:txBody>
      </p:sp>
      <p:pic>
        <p:nvPicPr>
          <p:cNvPr id="2050" name="Picture 2" descr="http://videas.tv/wp-content/uploads/2015/05/movistar-logo-videa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048" y="442901"/>
            <a:ext cx="34671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7675807" y="2800161"/>
            <a:ext cx="421139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3600" dirty="0" smtClean="0">
                <a:solidFill>
                  <a:srgbClr val="92D050"/>
                </a:solidFill>
              </a:rPr>
              <a:t>Valores aplicables:</a:t>
            </a:r>
          </a:p>
          <a:p>
            <a:r>
              <a:rPr lang="es-EC" sz="3600" dirty="0" smtClean="0">
                <a:solidFill>
                  <a:srgbClr val="92D050"/>
                </a:solidFill>
              </a:rPr>
              <a:t>PARA RECARGAS MOVISTAR </a:t>
            </a:r>
          </a:p>
          <a:p>
            <a:r>
              <a:rPr lang="es-EC" sz="3600" dirty="0" smtClean="0">
                <a:solidFill>
                  <a:srgbClr val="92D050"/>
                </a:solidFill>
              </a:rPr>
              <a:t>desde $0.25 hasta $70</a:t>
            </a:r>
            <a:endParaRPr lang="es-EC" sz="36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57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3774" y="875516"/>
            <a:ext cx="9404723" cy="1400530"/>
          </a:xfrm>
        </p:spPr>
        <p:txBody>
          <a:bodyPr/>
          <a:lstStyle/>
          <a:p>
            <a:r>
              <a:rPr lang="es-EC" sz="7200" dirty="0" smtClean="0">
                <a:solidFill>
                  <a:srgbClr val="0070C0"/>
                </a:solidFill>
              </a:rPr>
              <a:t>Recargas CNT</a:t>
            </a:r>
            <a:endParaRPr lang="es-EC" sz="72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8913" y="2288401"/>
            <a:ext cx="7022422" cy="3536513"/>
          </a:xfrm>
        </p:spPr>
        <p:txBody>
          <a:bodyPr>
            <a:normAutofit fontScale="92500"/>
          </a:bodyPr>
          <a:lstStyle/>
          <a:p>
            <a:r>
              <a:rPr lang="es-MX" sz="2400" dirty="0"/>
              <a:t>La Corporación Nacional de Telecomunicaciones CNT EP es la empresa pública de </a:t>
            </a:r>
            <a:r>
              <a:rPr lang="es-MX" sz="2400" dirty="0">
                <a:hlinkClick r:id="rId2" tooltip="Telecomunicaciones"/>
              </a:rPr>
              <a:t>telecomunicaciones</a:t>
            </a:r>
            <a:r>
              <a:rPr lang="es-MX" sz="2400" dirty="0"/>
              <a:t> del </a:t>
            </a:r>
            <a:r>
              <a:rPr lang="es-MX" sz="2400" dirty="0">
                <a:hlinkClick r:id="rId3" tooltip="Ecuador"/>
              </a:rPr>
              <a:t>Ecuador</a:t>
            </a:r>
            <a:r>
              <a:rPr lang="es-MX" sz="2400" dirty="0"/>
              <a:t> creada el 30 de octubre de 2008, opera servicios de </a:t>
            </a:r>
            <a:r>
              <a:rPr lang="es-MX" sz="2400" dirty="0">
                <a:hlinkClick r:id="rId4" tooltip="Telefonía fija"/>
              </a:rPr>
              <a:t>telefonía fija</a:t>
            </a:r>
            <a:r>
              <a:rPr lang="es-MX" sz="2400" dirty="0"/>
              <a:t> local, regional e internacional, acceso a internet estándar y de alta velocidad (</a:t>
            </a:r>
            <a:r>
              <a:rPr lang="es-MX" sz="2400" dirty="0">
                <a:hlinkClick r:id="rId5" tooltip="Red Telefónica Conmutada"/>
              </a:rPr>
              <a:t>Dial-UP</a:t>
            </a:r>
            <a:r>
              <a:rPr lang="es-MX" sz="2400" dirty="0"/>
              <a:t>, </a:t>
            </a:r>
            <a:r>
              <a:rPr lang="es-MX" sz="2400" dirty="0">
                <a:hlinkClick r:id="rId6" tooltip="Línea de abonado digital"/>
              </a:rPr>
              <a:t>DSL</a:t>
            </a:r>
            <a:r>
              <a:rPr lang="es-MX" sz="2400" dirty="0"/>
              <a:t>, </a:t>
            </a:r>
            <a:r>
              <a:rPr lang="es-MX" sz="2400" dirty="0">
                <a:hlinkClick r:id="rId7" tooltip="Banda Ancha Móvil"/>
              </a:rPr>
              <a:t>Internet móvil</a:t>
            </a:r>
            <a:r>
              <a:rPr lang="es-MX" sz="2400" dirty="0"/>
              <a:t> </a:t>
            </a:r>
            <a:r>
              <a:rPr lang="es-MX" sz="2400" dirty="0">
                <a:hlinkClick r:id="rId8" tooltip="3G"/>
              </a:rPr>
              <a:t>3g</a:t>
            </a:r>
            <a:r>
              <a:rPr lang="es-MX" sz="2400" dirty="0"/>
              <a:t> y </a:t>
            </a:r>
            <a:r>
              <a:rPr lang="es-MX" sz="2400" dirty="0">
                <a:hlinkClick r:id="rId9" tooltip="Long Term Evolution"/>
              </a:rPr>
              <a:t>4g LTE</a:t>
            </a:r>
            <a:r>
              <a:rPr lang="es-MX" sz="2400" dirty="0"/>
              <a:t>), </a:t>
            </a:r>
            <a:r>
              <a:rPr lang="es-MX" sz="2400" dirty="0">
                <a:hlinkClick r:id="rId10" tooltip="Televisión satelital"/>
              </a:rPr>
              <a:t>televisión satelital</a:t>
            </a:r>
            <a:r>
              <a:rPr lang="es-MX" sz="2400" dirty="0"/>
              <a:t> y </a:t>
            </a:r>
            <a:r>
              <a:rPr lang="es-MX" sz="2400" dirty="0">
                <a:hlinkClick r:id="rId11" tooltip="Telefonía móvil"/>
              </a:rPr>
              <a:t>telefonía móvil</a:t>
            </a:r>
            <a:r>
              <a:rPr lang="es-MX" sz="2400" dirty="0"/>
              <a:t> en el territorio nacional ecuatoriano.</a:t>
            </a:r>
            <a:endParaRPr lang="es-EC" sz="2400" dirty="0"/>
          </a:p>
        </p:txBody>
      </p:sp>
      <p:sp>
        <p:nvSpPr>
          <p:cNvPr id="4" name="AutoShape 2" descr="Resultado de imagen para cnt"/>
          <p:cNvSpPr>
            <a:spLocks noChangeAspect="1" noChangeArrowheads="1"/>
          </p:cNvSpPr>
          <p:nvPr/>
        </p:nvSpPr>
        <p:spPr bwMode="auto">
          <a:xfrm>
            <a:off x="6672285" y="863161"/>
            <a:ext cx="539050" cy="539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pic>
        <p:nvPicPr>
          <p:cNvPr id="3076" name="Picture 4" descr="CNT Logo.sv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323" y="96699"/>
            <a:ext cx="4127106" cy="261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7211335" y="3235268"/>
            <a:ext cx="478767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3200" dirty="0" smtClean="0">
                <a:solidFill>
                  <a:srgbClr val="0070C0"/>
                </a:solidFill>
              </a:rPr>
              <a:t>Valores aplicables:</a:t>
            </a:r>
          </a:p>
          <a:p>
            <a:endParaRPr lang="es-EC" sz="3200" dirty="0">
              <a:solidFill>
                <a:srgbClr val="0070C0"/>
              </a:solidFill>
            </a:endParaRPr>
          </a:p>
          <a:p>
            <a:r>
              <a:rPr lang="es-EC" sz="3200" dirty="0" smtClean="0">
                <a:solidFill>
                  <a:srgbClr val="0070C0"/>
                </a:solidFill>
              </a:rPr>
              <a:t>PARA RECARGAS CNT            desde $0.25 hasta $70</a:t>
            </a:r>
            <a:endParaRPr lang="es-EC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17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2928" y="665267"/>
            <a:ext cx="9404723" cy="1400530"/>
          </a:xfrm>
        </p:spPr>
        <p:txBody>
          <a:bodyPr/>
          <a:lstStyle/>
          <a:p>
            <a:r>
              <a:rPr lang="es-EC" sz="6000" dirty="0" smtClean="0">
                <a:solidFill>
                  <a:srgbClr val="002060"/>
                </a:solidFill>
              </a:rPr>
              <a:t>Recargas DIRECTV</a:t>
            </a:r>
            <a:endParaRPr lang="es-EC" sz="6000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436" y="2065797"/>
            <a:ext cx="6662648" cy="4051667"/>
          </a:xfrm>
        </p:spPr>
        <p:txBody>
          <a:bodyPr>
            <a:normAutofit lnSpcReduction="10000"/>
          </a:bodyPr>
          <a:lstStyle/>
          <a:p>
            <a:r>
              <a:rPr lang="es-MX" b="1" dirty="0" err="1"/>
              <a:t>DirecTV</a:t>
            </a:r>
            <a:r>
              <a:rPr lang="es-MX" dirty="0"/>
              <a:t> (estilizado como DIRECTV) es un proveedor de servicio de </a:t>
            </a:r>
            <a:r>
              <a:rPr lang="es-MX" dirty="0">
                <a:hlinkClick r:id="rId2" tooltip="Antena parabólica"/>
              </a:rPr>
              <a:t>difusión directa por satélite</a:t>
            </a:r>
            <a:r>
              <a:rPr lang="es-MX" dirty="0"/>
              <a:t> en vivo y emisor con sede en El Segundo, estado de </a:t>
            </a:r>
            <a:r>
              <a:rPr lang="es-MX" dirty="0">
                <a:hlinkClick r:id="rId3" tooltip="California"/>
              </a:rPr>
              <a:t>California</a:t>
            </a:r>
            <a:r>
              <a:rPr lang="es-MX" dirty="0"/>
              <a:t> (</a:t>
            </a:r>
            <a:r>
              <a:rPr lang="es-MX" dirty="0">
                <a:hlinkClick r:id="rId4" tooltip="Estados Unidos"/>
              </a:rPr>
              <a:t>Estados Unidos</a:t>
            </a:r>
            <a:r>
              <a:rPr lang="es-MX" dirty="0"/>
              <a:t>). Transmite </a:t>
            </a:r>
            <a:r>
              <a:rPr lang="es-MX" dirty="0">
                <a:hlinkClick r:id="rId5" tooltip="Televisión digital"/>
              </a:rPr>
              <a:t>televisión digital</a:t>
            </a:r>
            <a:r>
              <a:rPr lang="es-MX" dirty="0"/>
              <a:t>, incluidos canales de audio y </a:t>
            </a:r>
            <a:r>
              <a:rPr lang="es-MX" dirty="0">
                <a:hlinkClick r:id="rId6" tooltip="Radio (medio de comunicación)"/>
              </a:rPr>
              <a:t>radio</a:t>
            </a:r>
            <a:r>
              <a:rPr lang="es-MX" dirty="0"/>
              <a:t> por </a:t>
            </a:r>
            <a:r>
              <a:rPr lang="es-MX" dirty="0">
                <a:hlinkClick r:id="rId7" tooltip="Satélite artificial"/>
              </a:rPr>
              <a:t>satélite</a:t>
            </a:r>
            <a:r>
              <a:rPr lang="es-MX" dirty="0"/>
              <a:t> a los </a:t>
            </a:r>
            <a:r>
              <a:rPr lang="es-MX" dirty="0">
                <a:hlinkClick r:id="rId8" tooltip="Televisor"/>
              </a:rPr>
              <a:t>televisores</a:t>
            </a:r>
            <a:r>
              <a:rPr lang="es-MX" dirty="0"/>
              <a:t> fijos de </a:t>
            </a:r>
            <a:r>
              <a:rPr lang="es-MX" dirty="0">
                <a:hlinkClick r:id="rId4" tooltip="Estados Unidos"/>
              </a:rPr>
              <a:t>Estados Unidos</a:t>
            </a:r>
            <a:r>
              <a:rPr lang="es-MX" dirty="0"/>
              <a:t> y </a:t>
            </a:r>
            <a:r>
              <a:rPr lang="es-MX" dirty="0">
                <a:hlinkClick r:id="rId9" tooltip="Latinoamérica"/>
              </a:rPr>
              <a:t>Latinoamérica</a:t>
            </a:r>
            <a:r>
              <a:rPr lang="es-MX" dirty="0"/>
              <a:t> a los clientes suscritos y que cuenten con un </a:t>
            </a:r>
            <a:r>
              <a:rPr lang="es-MX" dirty="0">
                <a:hlinkClick r:id="rId10" tooltip="Decodificador"/>
              </a:rPr>
              <a:t>decodificador</a:t>
            </a:r>
            <a:r>
              <a:rPr lang="es-MX" dirty="0"/>
              <a:t> y </a:t>
            </a:r>
            <a:r>
              <a:rPr lang="es-MX" dirty="0" err="1"/>
              <a:t>una</a:t>
            </a:r>
            <a:r>
              <a:rPr lang="es-MX" dirty="0" err="1">
                <a:hlinkClick r:id="rId2" tooltip="Antena parabólica"/>
              </a:rPr>
              <a:t>antena</a:t>
            </a:r>
            <a:r>
              <a:rPr lang="es-MX" dirty="0">
                <a:hlinkClick r:id="rId2" tooltip="Antena parabólica"/>
              </a:rPr>
              <a:t> parabólica</a:t>
            </a:r>
            <a:r>
              <a:rPr lang="es-MX" dirty="0"/>
              <a:t> receptora de </a:t>
            </a:r>
            <a:r>
              <a:rPr lang="es-MX" dirty="0" err="1"/>
              <a:t>DirecTV</a:t>
            </a:r>
            <a:r>
              <a:rPr lang="es-MX" dirty="0"/>
              <a:t>.</a:t>
            </a:r>
          </a:p>
          <a:p>
            <a:r>
              <a:rPr lang="es-MX" dirty="0"/>
              <a:t>El sistema </a:t>
            </a:r>
            <a:r>
              <a:rPr lang="es-MX" dirty="0" err="1"/>
              <a:t>DirecTV</a:t>
            </a:r>
            <a:r>
              <a:rPr lang="es-MX" dirty="0"/>
              <a:t> es propiedad de la compañía </a:t>
            </a:r>
            <a:r>
              <a:rPr lang="es-MX" dirty="0" err="1">
                <a:hlinkClick r:id="rId11" tooltip="Grupo DirecTV"/>
              </a:rPr>
              <a:t>DirecTV</a:t>
            </a:r>
            <a:r>
              <a:rPr lang="es-MX" dirty="0">
                <a:hlinkClick r:id="rId11" tooltip="Grupo DirecTV"/>
              </a:rPr>
              <a:t> </a:t>
            </a:r>
            <a:r>
              <a:rPr lang="es-MX" dirty="0" err="1">
                <a:hlinkClick r:id="rId11" tooltip="Grupo DirecTV"/>
              </a:rPr>
              <a:t>Group</a:t>
            </a:r>
            <a:r>
              <a:rPr lang="es-MX" dirty="0"/>
              <a:t>, empresa que en 2005 adquirió la totalidad de DIRECTV </a:t>
            </a:r>
            <a:r>
              <a:rPr lang="es-MX" dirty="0" err="1" smtClean="0"/>
              <a:t>en</a:t>
            </a:r>
            <a:r>
              <a:rPr lang="es-MX" dirty="0" err="1" smtClean="0">
                <a:hlinkClick r:id="rId12" tooltip="Iberoamérica"/>
              </a:rPr>
              <a:t>I</a:t>
            </a:r>
            <a:r>
              <a:rPr lang="es-MX" dirty="0" smtClean="0">
                <a:hlinkClick r:id="rId12" tooltip="Iberoamérica"/>
              </a:rPr>
              <a:t> </a:t>
            </a:r>
            <a:r>
              <a:rPr lang="es-MX" dirty="0" err="1" smtClean="0">
                <a:hlinkClick r:id="rId12" tooltip="Iberoamérica"/>
              </a:rPr>
              <a:t>beroamérica</a:t>
            </a:r>
            <a:r>
              <a:rPr lang="es-MX" dirty="0"/>
              <a:t>.</a:t>
            </a:r>
          </a:p>
          <a:p>
            <a:endParaRPr lang="es-EC" dirty="0"/>
          </a:p>
        </p:txBody>
      </p:sp>
      <p:pic>
        <p:nvPicPr>
          <p:cNvPr id="4098" name="Picture 2" descr="Direct tv channel.sv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294" y="246656"/>
            <a:ext cx="3178567" cy="263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6679084" y="3466327"/>
            <a:ext cx="556367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3200" dirty="0" smtClean="0">
                <a:solidFill>
                  <a:srgbClr val="002060"/>
                </a:solidFill>
              </a:rPr>
              <a:t>Valores aplicables:</a:t>
            </a:r>
          </a:p>
          <a:p>
            <a:endParaRPr lang="es-EC" sz="3200" dirty="0">
              <a:solidFill>
                <a:srgbClr val="002060"/>
              </a:solidFill>
            </a:endParaRPr>
          </a:p>
          <a:p>
            <a:r>
              <a:rPr lang="es-EC" sz="3200" dirty="0" smtClean="0">
                <a:solidFill>
                  <a:srgbClr val="002060"/>
                </a:solidFill>
              </a:rPr>
              <a:t>PARA RECARGAS DIRECTV           desde $6 en adelante</a:t>
            </a:r>
            <a:endParaRPr lang="es-EC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41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2623" y="541996"/>
            <a:ext cx="9404723" cy="1400530"/>
          </a:xfrm>
        </p:spPr>
        <p:txBody>
          <a:bodyPr/>
          <a:lstStyle/>
          <a:p>
            <a:r>
              <a:rPr lang="es-EC" sz="5400" dirty="0" smtClean="0">
                <a:solidFill>
                  <a:srgbClr val="00B0F0"/>
                </a:solidFill>
              </a:rPr>
              <a:t>Recargas TV</a:t>
            </a:r>
            <a:r>
              <a:rPr lang="es-EC" sz="5400" dirty="0" smtClean="0">
                <a:solidFill>
                  <a:schemeClr val="tx1">
                    <a:lumMod val="50000"/>
                  </a:schemeClr>
                </a:solidFill>
              </a:rPr>
              <a:t>CABLE</a:t>
            </a:r>
            <a:endParaRPr lang="es-EC" sz="5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6033" y="2046431"/>
            <a:ext cx="6624012" cy="4195481"/>
          </a:xfrm>
        </p:spPr>
        <p:txBody>
          <a:bodyPr>
            <a:normAutofit fontScale="92500" lnSpcReduction="20000"/>
          </a:bodyPr>
          <a:lstStyle/>
          <a:p>
            <a:r>
              <a:rPr lang="es-MX" sz="2200" b="1" dirty="0" err="1"/>
              <a:t>TVCable</a:t>
            </a:r>
            <a:r>
              <a:rPr lang="es-MX" sz="2200" dirty="0"/>
              <a:t> fue fundada en </a:t>
            </a:r>
            <a:r>
              <a:rPr lang="es-MX" sz="2200" dirty="0">
                <a:hlinkClick r:id="rId2" tooltip="1986"/>
              </a:rPr>
              <a:t>1986</a:t>
            </a:r>
            <a:r>
              <a:rPr lang="es-MX" sz="2200" dirty="0"/>
              <a:t>. Ese año se inició la construcción e instalación de sus sistemas de </a:t>
            </a:r>
            <a:r>
              <a:rPr lang="es-MX" sz="2200" dirty="0">
                <a:hlinkClick r:id="rId3" tooltip="Televisión por Cable"/>
              </a:rPr>
              <a:t>Televisión por Cable</a:t>
            </a:r>
            <a:r>
              <a:rPr lang="es-MX" sz="2200" dirty="0"/>
              <a:t> </a:t>
            </a:r>
            <a:r>
              <a:rPr lang="es-MX" sz="2200" dirty="0" err="1"/>
              <a:t>y</a:t>
            </a:r>
            <a:r>
              <a:rPr lang="es-MX" sz="2200" dirty="0" err="1">
                <a:hlinkClick r:id="rId4" tooltip="Aerocable"/>
              </a:rPr>
              <a:t>Aerocable</a:t>
            </a:r>
            <a:r>
              <a:rPr lang="es-MX" sz="2200" dirty="0"/>
              <a:t> (Televisión por Cable de acceso aéreo), llegando con sus redes de distribución a varios sectores de las principales ciudades del país.</a:t>
            </a:r>
          </a:p>
          <a:p>
            <a:r>
              <a:rPr lang="es-MX" sz="2200" dirty="0"/>
              <a:t>En septiembre de </a:t>
            </a:r>
            <a:r>
              <a:rPr lang="es-MX" sz="2200" dirty="0">
                <a:hlinkClick r:id="rId5" tooltip="1987"/>
              </a:rPr>
              <a:t>1987</a:t>
            </a:r>
            <a:r>
              <a:rPr lang="es-MX" sz="2200" dirty="0"/>
              <a:t> </a:t>
            </a:r>
            <a:r>
              <a:rPr lang="es-MX" sz="2200" dirty="0" err="1"/>
              <a:t>TVCable</a:t>
            </a:r>
            <a:r>
              <a:rPr lang="es-MX" sz="2200" dirty="0"/>
              <a:t> empieza sus actividades entregando lo último en tecnología y lo más actualizado en televisión mundial a sus suscriptores.</a:t>
            </a:r>
          </a:p>
          <a:p>
            <a:r>
              <a:rPr lang="es-MX" sz="2200" dirty="0"/>
              <a:t>Su crecimiento masivo le permitió llegar a todos los sectores urbanos de </a:t>
            </a:r>
            <a:r>
              <a:rPr lang="es-MX" sz="2200" dirty="0">
                <a:hlinkClick r:id="rId6" tooltip="Quito"/>
              </a:rPr>
              <a:t>Quito</a:t>
            </a:r>
            <a:r>
              <a:rPr lang="es-MX" sz="2200" dirty="0"/>
              <a:t>, </a:t>
            </a:r>
            <a:r>
              <a:rPr lang="es-MX" sz="2200" dirty="0">
                <a:hlinkClick r:id="rId7" tooltip="Guayaquil"/>
              </a:rPr>
              <a:t>Guayaquil</a:t>
            </a:r>
            <a:r>
              <a:rPr lang="es-MX" sz="2200" dirty="0"/>
              <a:t>, </a:t>
            </a:r>
            <a:r>
              <a:rPr lang="es-MX" sz="2200" dirty="0">
                <a:hlinkClick r:id="rId8" tooltip="Cuenca (Ecuador)"/>
              </a:rPr>
              <a:t>Cuenca</a:t>
            </a:r>
            <a:r>
              <a:rPr lang="es-MX" sz="2200" dirty="0"/>
              <a:t>, </a:t>
            </a:r>
            <a:r>
              <a:rPr lang="es-MX" sz="2200" dirty="0">
                <a:hlinkClick r:id="rId9" tooltip="Machala"/>
              </a:rPr>
              <a:t>Machala</a:t>
            </a:r>
            <a:r>
              <a:rPr lang="es-MX" sz="2200" dirty="0"/>
              <a:t>, </a:t>
            </a:r>
            <a:r>
              <a:rPr lang="es-MX" sz="2200" dirty="0">
                <a:hlinkClick r:id="rId10" tooltip="Manta (Ecuador)"/>
              </a:rPr>
              <a:t>Manta</a:t>
            </a:r>
            <a:r>
              <a:rPr lang="es-MX" sz="2200" dirty="0"/>
              <a:t>, </a:t>
            </a:r>
            <a:r>
              <a:rPr lang="es-MX" sz="2200" dirty="0" err="1">
                <a:hlinkClick r:id="rId11" tooltip="Portoviejo"/>
              </a:rPr>
              <a:t>Portoviejo</a:t>
            </a:r>
            <a:r>
              <a:rPr lang="es-MX" sz="2200" dirty="0" err="1"/>
              <a:t>,</a:t>
            </a:r>
            <a:r>
              <a:rPr lang="es-MX" sz="2200" dirty="0" err="1">
                <a:hlinkClick r:id="rId12" tooltip="Ibarra (Ecuador)"/>
              </a:rPr>
              <a:t>Ibarra</a:t>
            </a:r>
            <a:r>
              <a:rPr lang="es-MX" sz="2200" dirty="0"/>
              <a:t>, </a:t>
            </a:r>
            <a:r>
              <a:rPr lang="es-MX" sz="2200" dirty="0">
                <a:hlinkClick r:id="rId13" tooltip="Tulcán"/>
              </a:rPr>
              <a:t>Tulcán</a:t>
            </a:r>
            <a:r>
              <a:rPr lang="es-MX" sz="2200" dirty="0"/>
              <a:t>, </a:t>
            </a:r>
            <a:r>
              <a:rPr lang="es-MX" sz="2200" dirty="0">
                <a:hlinkClick r:id="rId14" tooltip="Ambato"/>
              </a:rPr>
              <a:t>Ambato</a:t>
            </a:r>
            <a:r>
              <a:rPr lang="es-MX" sz="2200" dirty="0"/>
              <a:t>, </a:t>
            </a:r>
            <a:r>
              <a:rPr lang="es-MX" sz="2200" dirty="0">
                <a:hlinkClick r:id="rId15" tooltip="Riobamba"/>
              </a:rPr>
              <a:t>Riobamba</a:t>
            </a:r>
            <a:r>
              <a:rPr lang="es-MX" sz="2200" dirty="0"/>
              <a:t>, </a:t>
            </a:r>
            <a:r>
              <a:rPr lang="es-MX" sz="2200" dirty="0">
                <a:hlinkClick r:id="rId16" tooltip="Loja (Ecuador)"/>
              </a:rPr>
              <a:t>Loja</a:t>
            </a:r>
            <a:r>
              <a:rPr lang="es-MX" sz="2200" dirty="0"/>
              <a:t>, </a:t>
            </a:r>
            <a:r>
              <a:rPr lang="es-MX" sz="2200" dirty="0">
                <a:hlinkClick r:id="rId17" tooltip="Salinas (Ecuador)"/>
              </a:rPr>
              <a:t>Salinas</a:t>
            </a:r>
            <a:r>
              <a:rPr lang="es-MX" sz="2200" dirty="0"/>
              <a:t> y </a:t>
            </a:r>
            <a:r>
              <a:rPr lang="es-MX" sz="2200" dirty="0">
                <a:hlinkClick r:id="rId18" tooltip="La Libertad (Ecuador)"/>
              </a:rPr>
              <a:t>La Libertad</a:t>
            </a:r>
            <a:r>
              <a:rPr lang="es-MX" sz="2200" dirty="0"/>
              <a:t>.</a:t>
            </a:r>
          </a:p>
          <a:p>
            <a:endParaRPr lang="es-EC" dirty="0"/>
          </a:p>
        </p:txBody>
      </p:sp>
      <p:pic>
        <p:nvPicPr>
          <p:cNvPr id="5124" name="Picture 4" descr="http://www.ekosnegocios.com/marcas/images%5Cmarcas%5C137.jp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096" y="151227"/>
            <a:ext cx="2959252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7065293" y="3144470"/>
            <a:ext cx="512670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3600" dirty="0" smtClean="0">
                <a:solidFill>
                  <a:srgbClr val="00B0F0"/>
                </a:solidFill>
              </a:rPr>
              <a:t>Valores aplicables:</a:t>
            </a:r>
          </a:p>
          <a:p>
            <a:endParaRPr lang="es-EC" sz="36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s-EC" sz="3600" dirty="0" smtClean="0">
                <a:solidFill>
                  <a:schemeClr val="tx1">
                    <a:lumMod val="50000"/>
                  </a:schemeClr>
                </a:solidFill>
              </a:rPr>
              <a:t>PARA RECARGAS TVCABLE   $7 EN ADELANTE</a:t>
            </a:r>
            <a:endParaRPr lang="es-EC" sz="36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33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351" y="652388"/>
            <a:ext cx="9404723" cy="1400530"/>
          </a:xfrm>
        </p:spPr>
        <p:txBody>
          <a:bodyPr/>
          <a:lstStyle/>
          <a:p>
            <a:r>
              <a:rPr lang="es-EC" sz="6600" dirty="0" smtClean="0">
                <a:solidFill>
                  <a:srgbClr val="AF0D90"/>
                </a:solidFill>
              </a:rPr>
              <a:t>Recargas TUENTI </a:t>
            </a:r>
            <a:endParaRPr lang="es-EC" sz="6600" dirty="0">
              <a:solidFill>
                <a:srgbClr val="AF0D90"/>
              </a:solidFill>
            </a:endParaRPr>
          </a:p>
        </p:txBody>
      </p:sp>
      <p:pic>
        <p:nvPicPr>
          <p:cNvPr id="6150" name="Picture 6" descr="http://i1.wp.com/hipertextual.com/files/2014/06/Tuenti-Internacional.jpg?resize=610%2C3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161" y="-170981"/>
            <a:ext cx="5810250" cy="353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s://encrypted-tbn1.gstatic.com/images?q=tbn:ANd9GcS6I1yjBbFThtJ4Jy6QCsHF6bh7wUuQ8MSLWXYmg8tqC_0T88KW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5949" y="910107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195351" y="1825148"/>
            <a:ext cx="69908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600" b="0" i="0" dirty="0" smtClean="0">
                <a:effectLst/>
                <a:latin typeface="arial" panose="020B0604020202020204" pitchFamily="34" charset="0"/>
              </a:rPr>
              <a:t>Tuenti es una marca propiedad de Tuenti Technologies, S.L.U., empresa que posee un operador móvil con la posibilidad de usar y gestionar tus servicios a través de internet desde la web o una aplicación para dispositivos móviles</a:t>
            </a:r>
            <a:endParaRPr lang="es-EC" sz="3600" dirty="0"/>
          </a:p>
        </p:txBody>
      </p:sp>
      <p:sp>
        <p:nvSpPr>
          <p:cNvPr id="6" name="Rectángulo 5"/>
          <p:cNvSpPr/>
          <p:nvPr/>
        </p:nvSpPr>
        <p:spPr>
          <a:xfrm>
            <a:off x="7186227" y="2755003"/>
            <a:ext cx="532810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3600" dirty="0" smtClean="0">
                <a:solidFill>
                  <a:srgbClr val="AF0D90"/>
                </a:solidFill>
              </a:rPr>
              <a:t>Valores aplicables:</a:t>
            </a:r>
          </a:p>
          <a:p>
            <a:endParaRPr lang="es-EC" sz="3600" dirty="0" smtClean="0">
              <a:solidFill>
                <a:srgbClr val="AF0D90"/>
              </a:solidFill>
            </a:endParaRPr>
          </a:p>
          <a:p>
            <a:r>
              <a:rPr lang="es-EC" sz="3600" dirty="0" smtClean="0">
                <a:solidFill>
                  <a:srgbClr val="AF0D90"/>
                </a:solidFill>
              </a:rPr>
              <a:t>PARA RECARGAS TUENTI  desde $0.25 hasta $70</a:t>
            </a:r>
            <a:endParaRPr lang="es-EC" sz="3600" dirty="0">
              <a:solidFill>
                <a:srgbClr val="AF0D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6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102</TotalTime>
  <Words>207</Words>
  <Application>Microsoft Office PowerPoint</Application>
  <PresentationFormat>Panorámica</PresentationFormat>
  <Paragraphs>38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Arial</vt:lpstr>
      <vt:lpstr>Century Gothic</vt:lpstr>
      <vt:lpstr>Wingdings 3</vt:lpstr>
      <vt:lpstr>Ion</vt:lpstr>
      <vt:lpstr>Catalogo de productos</vt:lpstr>
      <vt:lpstr>Recargas Claro</vt:lpstr>
      <vt:lpstr>Recargas Movistar</vt:lpstr>
      <vt:lpstr>Recargas CNT</vt:lpstr>
      <vt:lpstr>Recargas DIRECTV</vt:lpstr>
      <vt:lpstr>Recargas TVCABLE</vt:lpstr>
      <vt:lpstr>Recargas TUENTI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Catalogo de productos</dc:title>
  <dc:creator>SAnTiAgGuITo sTrOmAe</dc:creator>
  <cp:lastModifiedBy>SANDY</cp:lastModifiedBy>
  <cp:revision>8</cp:revision>
  <dcterms:created xsi:type="dcterms:W3CDTF">2016-04-14T00:24:55Z</dcterms:created>
  <dcterms:modified xsi:type="dcterms:W3CDTF">2016-12-20T19:34:14Z</dcterms:modified>
</cp:coreProperties>
</file>