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78" r:id="rId5"/>
    <p:sldId id="281" r:id="rId6"/>
    <p:sldId id="279" r:id="rId7"/>
    <p:sldId id="280" r:id="rId8"/>
    <p:sldId id="287" r:id="rId9"/>
    <p:sldId id="288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>
        <p:scale>
          <a:sx n="94" d="100"/>
          <a:sy n="94" d="100"/>
        </p:scale>
        <p:origin x="-12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3028B90-E19D-4A6E-B75A-A1A522D9137E}" type="datetimeFigureOut">
              <a:rPr lang="es-ES" smtClean="0"/>
              <a:pPr/>
              <a:t>19/03/2017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31F1AE-9E2F-44FC-AB45-C607644BAE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8799" y="908720"/>
            <a:ext cx="5114714" cy="1200766"/>
          </a:xfrm>
        </p:spPr>
        <p:txBody>
          <a:bodyPr/>
          <a:lstStyle/>
          <a:p>
            <a:pPr algn="ctr"/>
            <a:r>
              <a:rPr lang="es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itchFamily="34" charset="0"/>
              </a:rPr>
              <a:t>CATÁLOGO PRODUCTOS</a:t>
            </a:r>
            <a:endParaRPr lang="es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87824" y="2276872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ALIMENTACIÓN:</a:t>
            </a: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DULCES,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 DE FABRICACIÓN PROPIA EN IMPRESORA 3D</a:t>
            </a: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05064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Calavera porta auriculares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Precio: 4€</a:t>
            </a:r>
          </a:p>
          <a:p>
            <a:r>
              <a:rPr lang="es-ES" dirty="0" smtClean="0"/>
              <a:t>Un práctico soporte para los auriculares evitando enredos y problemas con los mismos</a:t>
            </a:r>
            <a:endParaRPr lang="es-ES" dirty="0"/>
          </a:p>
          <a:p>
            <a:r>
              <a:rPr lang="es-ES" dirty="0" smtClean="0"/>
              <a:t>(El color puede variar)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18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Posavasos de diseño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Precio. 2,50€</a:t>
            </a:r>
          </a:p>
          <a:p>
            <a:r>
              <a:rPr lang="es-ES" dirty="0" smtClean="0"/>
              <a:t>Un sencillo pero útil posavasos con un diseño estilizado</a:t>
            </a:r>
          </a:p>
          <a:p>
            <a:r>
              <a:rPr lang="es-ES" dirty="0" smtClean="0"/>
              <a:t>(El color puede variar)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89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Extrusor pasta de dientes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Precio: 3€</a:t>
            </a:r>
          </a:p>
          <a:p>
            <a:r>
              <a:rPr lang="es-ES" dirty="0" smtClean="0"/>
              <a:t>Otro producto práctico para aprovechar al máximo la pasta de dientes en estos tiempos de crisis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3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 bulbasaur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Precio: 2€</a:t>
            </a:r>
          </a:p>
          <a:p>
            <a:r>
              <a:rPr lang="es-ES" dirty="0" smtClean="0"/>
              <a:t>Un llavero en forma de vulbasaur que incluira su llavero con cadenita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00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Soporte de móvil gato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Precio: 2,50€</a:t>
            </a:r>
          </a:p>
          <a:p>
            <a:r>
              <a:rPr lang="es-ES" smtClean="0"/>
              <a:t>Para sostener tu móvil con estilo</a:t>
            </a:r>
            <a:endParaRPr lang="es-ES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LIBRICOS YECLA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217200"/>
          </a:xfrm>
        </p:spPr>
        <p:txBody>
          <a:bodyPr>
            <a:normAutofit/>
          </a:bodyPr>
          <a:lstStyle/>
          <a:p>
            <a:r>
              <a:rPr lang="es-ES" dirty="0" smtClean="0"/>
              <a:t>LIBRICO DE CHOCOLATE GRANDE</a:t>
            </a:r>
          </a:p>
          <a:p>
            <a:endParaRPr lang="es-ES" dirty="0" smtClean="0"/>
          </a:p>
          <a:p>
            <a:r>
              <a:rPr lang="es-ES" dirty="0" smtClean="0"/>
              <a:t>Paquete </a:t>
            </a:r>
            <a:r>
              <a:rPr lang="es-ES" dirty="0"/>
              <a:t>de 6 unidades de </a:t>
            </a:r>
            <a:r>
              <a:rPr lang="es-ES" dirty="0" err="1"/>
              <a:t>Libricos</a:t>
            </a:r>
            <a:r>
              <a:rPr lang="es-ES" dirty="0"/>
              <a:t> de Chocolate en su formato más grande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PRECIO: </a:t>
            </a:r>
            <a:r>
              <a:rPr lang="es-ES" dirty="0" smtClean="0"/>
              <a:t>2,64 </a:t>
            </a:r>
            <a:r>
              <a:rPr lang="es-ES" dirty="0" smtClean="0"/>
              <a:t>€</a:t>
            </a:r>
          </a:p>
          <a:p>
            <a:endParaRPr lang="es-ES" dirty="0"/>
          </a:p>
          <a:p>
            <a:r>
              <a:rPr lang="es-ES" dirty="0" smtClean="0"/>
              <a:t>LIBRICO MIEL GRANDE</a:t>
            </a:r>
          </a:p>
          <a:p>
            <a:endParaRPr lang="es-ES" dirty="0"/>
          </a:p>
          <a:p>
            <a:r>
              <a:rPr lang="es-ES" dirty="0"/>
              <a:t>PRECIO: </a:t>
            </a:r>
            <a:r>
              <a:rPr lang="es-ES" dirty="0" smtClean="0"/>
              <a:t>2,64 </a:t>
            </a:r>
            <a:r>
              <a:rPr lang="es-ES" dirty="0"/>
              <a:t>€</a:t>
            </a:r>
          </a:p>
          <a:p>
            <a:endParaRPr lang="es-ES" dirty="0"/>
          </a:p>
        </p:txBody>
      </p:sp>
      <p:pic>
        <p:nvPicPr>
          <p:cNvPr id="5" name="4 Marcador de posición de imagen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509" r="11509"/>
          <a:stretch>
            <a:fillRect/>
          </a:stretch>
        </p:blipFill>
        <p:spPr>
          <a:xfrm>
            <a:off x="428596" y="1041002"/>
            <a:ext cx="4643470" cy="44597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54052"/>
            <a:ext cx="2609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429000" cy="1440160"/>
          </a:xfrm>
        </p:spPr>
        <p:txBody>
          <a:bodyPr>
            <a:normAutofit fontScale="90000"/>
          </a:bodyPr>
          <a:lstStyle/>
          <a:p>
            <a:r>
              <a:rPr lang="es-ES" sz="4400" dirty="0" smtClean="0"/>
              <a:t>Arroz de </a:t>
            </a:r>
            <a:r>
              <a:rPr lang="es-ES" sz="4400" dirty="0" err="1" smtClean="0"/>
              <a:t>calasparra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4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3283634"/>
            <a:ext cx="3526018" cy="3241710"/>
          </a:xfrm>
        </p:spPr>
        <p:txBody>
          <a:bodyPr>
            <a:normAutofit fontScale="62500" lnSpcReduction="20000"/>
          </a:bodyPr>
          <a:lstStyle/>
          <a:p>
            <a:r>
              <a:rPr lang="es-ES" sz="2500" b="1" dirty="0"/>
              <a:t>El arroz de </a:t>
            </a:r>
            <a:r>
              <a:rPr lang="es-ES" sz="2500" b="1" dirty="0" err="1"/>
              <a:t>Calasparra</a:t>
            </a:r>
            <a:r>
              <a:rPr lang="es-ES" sz="2500" b="1" dirty="0"/>
              <a:t> es conocido en España y en el mundo , sin que para ello haya sido necesario ningún tipo de acción publicitaria. </a:t>
            </a:r>
            <a:endParaRPr lang="es-ES" sz="2500" b="1" dirty="0" smtClean="0"/>
          </a:p>
          <a:p>
            <a:r>
              <a:rPr lang="es-ES" sz="2500" b="1" dirty="0" smtClean="0"/>
              <a:t>Para </a:t>
            </a:r>
            <a:r>
              <a:rPr lang="es-ES" sz="2500" b="1" dirty="0"/>
              <a:t>imponerse solo le ha bastado su tradicional calidad y el buen hacer de los agricultores </a:t>
            </a:r>
            <a:r>
              <a:rPr lang="es-ES" sz="2500" b="1" dirty="0" err="1" smtClean="0"/>
              <a:t>calasparreños</a:t>
            </a:r>
            <a:r>
              <a:rPr lang="es-ES" sz="2500" b="1" dirty="0"/>
              <a:t>; prueba de ello es la concesión de la Denominación de Origen, que es garantía de calidad y autenticidad</a:t>
            </a:r>
            <a:r>
              <a:rPr lang="es-ES" sz="2500" b="1" dirty="0" smtClean="0"/>
              <a:t>.</a:t>
            </a:r>
          </a:p>
          <a:p>
            <a:endParaRPr lang="es-ES" sz="2500" b="1" dirty="0" smtClean="0"/>
          </a:p>
          <a:p>
            <a:r>
              <a:rPr lang="es-ES" sz="2500" b="1" dirty="0"/>
              <a:t>Peso Neto: 1 kg</a:t>
            </a:r>
          </a:p>
          <a:p>
            <a:endParaRPr lang="es-ES" sz="2500" b="1" dirty="0" smtClean="0"/>
          </a:p>
          <a:p>
            <a:r>
              <a:rPr lang="es-ES" sz="2500" b="1" dirty="0"/>
              <a:t>Precio: </a:t>
            </a:r>
            <a:r>
              <a:rPr lang="es-ES" sz="2500" b="1" dirty="0" smtClean="0"/>
              <a:t>8,39</a:t>
            </a:r>
            <a:r>
              <a:rPr lang="es-ES" sz="2500" b="1" dirty="0" smtClean="0"/>
              <a:t> </a:t>
            </a:r>
            <a:r>
              <a:rPr lang="es-ES" sz="2500" b="1" dirty="0"/>
              <a:t>euros</a:t>
            </a:r>
          </a:p>
          <a:p>
            <a:endParaRPr lang="es-ES" sz="1600" b="1" dirty="0"/>
          </a:p>
          <a:p>
            <a:endParaRPr lang="es-ES" sz="1600" dirty="0"/>
          </a:p>
        </p:txBody>
      </p:sp>
      <p:pic>
        <p:nvPicPr>
          <p:cNvPr id="5" name="4 Marcador de posición de imagen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77" b="4077"/>
          <a:stretch>
            <a:fillRect/>
          </a:stretch>
        </p:blipFill>
        <p:spPr/>
      </p:pic>
      <p:sp>
        <p:nvSpPr>
          <p:cNvPr id="4" name="3 CuadroTexto"/>
          <p:cNvSpPr txBox="1"/>
          <p:nvPr/>
        </p:nvSpPr>
        <p:spPr>
          <a:xfrm>
            <a:off x="5436096" y="19168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FLOR DE CALASPARRA arroz bomba D.O. </a:t>
            </a:r>
            <a:r>
              <a:rPr lang="pt-BR" b="1" dirty="0" err="1"/>
              <a:t>Calasparra</a:t>
            </a:r>
            <a:r>
              <a:rPr lang="pt-BR" b="1" dirty="0"/>
              <a:t> saco 1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429000" cy="720080"/>
          </a:xfrm>
        </p:spPr>
        <p:txBody>
          <a:bodyPr>
            <a:noAutofit/>
          </a:bodyPr>
          <a:lstStyle/>
          <a:p>
            <a:r>
              <a:rPr lang="es-ES" sz="3600" dirty="0" smtClean="0"/>
              <a:t>imperial</a:t>
            </a:r>
            <a:r>
              <a:rPr lang="es-ES" sz="3600" dirty="0" smtClean="0"/>
              <a:t> </a:t>
            </a:r>
            <a:r>
              <a:rPr lang="es-ES" sz="3600" dirty="0" smtClean="0"/>
              <a:t>de chato murciano</a:t>
            </a:r>
            <a:endParaRPr lang="es-ES" sz="3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1844824"/>
            <a:ext cx="3600400" cy="4392488"/>
          </a:xfrm>
        </p:spPr>
        <p:txBody>
          <a:bodyPr>
            <a:noAutofit/>
          </a:bodyPr>
          <a:lstStyle/>
          <a:p>
            <a:pPr algn="just" fontAlgn="base"/>
            <a:r>
              <a:rPr lang="es-ES" sz="1200" dirty="0"/>
              <a:t>La </a:t>
            </a:r>
            <a:r>
              <a:rPr lang="es-ES" sz="1200" b="1" dirty="0"/>
              <a:t>Longaniza Imperial</a:t>
            </a:r>
            <a:r>
              <a:rPr lang="es-ES" sz="1200" dirty="0"/>
              <a:t> es un embutido crudo-curado fermentado elaborado mediante la selección, troceado y picado de carnes y grasas de </a:t>
            </a:r>
            <a:r>
              <a:rPr lang="es-ES" sz="1200" b="1" dirty="0"/>
              <a:t>Chato Murciano,</a:t>
            </a:r>
            <a:r>
              <a:rPr lang="es-ES" sz="1200" dirty="0"/>
              <a:t> que incorpora condimentos, especias, fermentos y aditivos, amasado y otros ingredientes.</a:t>
            </a:r>
          </a:p>
          <a:p>
            <a:pPr algn="just" fontAlgn="base"/>
            <a:r>
              <a:rPr lang="es-ES" sz="1200" dirty="0"/>
              <a:t>La Longaniza se embute en</a:t>
            </a:r>
            <a:r>
              <a:rPr lang="es-ES" sz="1200" b="1" dirty="0"/>
              <a:t> tripa natural porcina</a:t>
            </a:r>
            <a:r>
              <a:rPr lang="es-ES" sz="1200" dirty="0"/>
              <a:t>, </a:t>
            </a:r>
            <a:r>
              <a:rPr lang="es-ES" sz="1200" b="1" dirty="0"/>
              <a:t>ligeramente curvada y con un aspecto exterior rugoso, recubierta con una fina capa de moho blanco que le proporciona un aroma muy característico y reconocible</a:t>
            </a:r>
            <a:r>
              <a:rPr lang="es-ES" sz="1200" dirty="0"/>
              <a:t>. Se presenta en piezas únicas con una longitud entre</a:t>
            </a:r>
            <a:r>
              <a:rPr lang="es-ES" sz="1200" b="1" dirty="0"/>
              <a:t> 25-30 cm</a:t>
            </a:r>
            <a:r>
              <a:rPr lang="es-ES" sz="1200" dirty="0"/>
              <a:t> y un calibre entre </a:t>
            </a:r>
            <a:r>
              <a:rPr lang="es-ES" sz="1200" b="1" dirty="0"/>
              <a:t>3-4 cm</a:t>
            </a:r>
            <a:r>
              <a:rPr lang="es-ES" sz="1200" dirty="0"/>
              <a:t>. La Longaniza es sometida a un proceso de secado y maduración de </a:t>
            </a:r>
            <a:r>
              <a:rPr lang="es-ES" sz="1200" b="1" dirty="0"/>
              <a:t>al menos 3 semanas</a:t>
            </a:r>
            <a:r>
              <a:rPr lang="es-ES" sz="1200" dirty="0"/>
              <a:t> que le asegura una buena estabilidad, así como un</a:t>
            </a:r>
            <a:r>
              <a:rPr lang="es-ES" sz="1200" b="1" dirty="0"/>
              <a:t> color, olor, sabor y textura característicos</a:t>
            </a:r>
            <a:r>
              <a:rPr lang="es-ES" sz="1200" dirty="0"/>
              <a:t>,</a:t>
            </a:r>
            <a:r>
              <a:rPr lang="es-ES" sz="1200" b="1" dirty="0"/>
              <a:t> sin necesidad de añadir potenciadores del sabor</a:t>
            </a:r>
            <a:r>
              <a:rPr lang="es-ES" sz="1200" dirty="0"/>
              <a:t>, colorantes, aromas artificiales y otros aditivos químicos usados habitualmente en este tipo de embutidos. Para su maduración se emplean fermentos lácticos y </a:t>
            </a:r>
            <a:r>
              <a:rPr lang="es-ES" sz="1200" dirty="0" err="1"/>
              <a:t>micrococáceas</a:t>
            </a:r>
            <a:r>
              <a:rPr lang="es-ES" sz="1200" dirty="0"/>
              <a:t> especialmente adaptados a embutidos de maduración lenta, que garantizan su seguridad e impiden que el producto tenga una excesiva acidez que enmascare su aroma y sabor característicos.</a:t>
            </a:r>
          </a:p>
          <a:p>
            <a:endParaRPr lang="es-ES" sz="1200" b="1" dirty="0"/>
          </a:p>
        </p:txBody>
      </p:sp>
      <p:pic>
        <p:nvPicPr>
          <p:cNvPr id="8" name="7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r="30934"/>
          <a:stretch>
            <a:fillRect/>
          </a:stretch>
        </p:blipFill>
        <p:spPr/>
      </p:pic>
      <p:sp>
        <p:nvSpPr>
          <p:cNvPr id="7" name="6 CuadroTexto"/>
          <p:cNvSpPr txBox="1"/>
          <p:nvPr/>
        </p:nvSpPr>
        <p:spPr>
          <a:xfrm>
            <a:off x="611560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2606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3,60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 / unidad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0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268760"/>
            <a:ext cx="3429000" cy="720080"/>
          </a:xfrm>
        </p:spPr>
        <p:txBody>
          <a:bodyPr>
            <a:noAutofit/>
          </a:bodyPr>
          <a:lstStyle/>
          <a:p>
            <a:r>
              <a:rPr lang="es-ES" sz="3200" dirty="0" smtClean="0"/>
              <a:t>Panceta salada</a:t>
            </a:r>
            <a:r>
              <a:rPr lang="es-ES" sz="3200" dirty="0" smtClean="0"/>
              <a:t> </a:t>
            </a:r>
            <a:r>
              <a:rPr lang="es-ES" sz="3200" dirty="0" smtClean="0"/>
              <a:t>de chato murciano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1997551"/>
            <a:ext cx="3600400" cy="4392488"/>
          </a:xfrm>
        </p:spPr>
        <p:txBody>
          <a:bodyPr>
            <a:noAutofit/>
          </a:bodyPr>
          <a:lstStyle/>
          <a:p>
            <a:pPr algn="just" fontAlgn="base"/>
            <a:r>
              <a:rPr lang="es-ES" sz="1200" dirty="0"/>
              <a:t>La </a:t>
            </a:r>
            <a:r>
              <a:rPr lang="es-ES" sz="1200" b="1" dirty="0"/>
              <a:t>panceta salada</a:t>
            </a:r>
            <a:r>
              <a:rPr lang="es-ES" sz="1200" dirty="0"/>
              <a:t> (tocino crudo-curado) se obtiene a partir del tejido adiposo subcutáneo de las regiones torácica y abdominal, integrado por la piel o no, el tejido graso entreverado y el tejido muscular del </a:t>
            </a:r>
            <a:r>
              <a:rPr lang="es-ES" sz="1200" b="1" dirty="0"/>
              <a:t>cerdo Chato Murciano</a:t>
            </a:r>
            <a:r>
              <a:rPr lang="es-ES" sz="1200" dirty="0"/>
              <a:t>.</a:t>
            </a:r>
          </a:p>
          <a:p>
            <a:pPr algn="just" fontAlgn="base"/>
            <a:r>
              <a:rPr lang="es-ES" sz="1200" dirty="0"/>
              <a:t>El tocino es sometido a curado y</a:t>
            </a:r>
            <a:r>
              <a:rPr lang="es-ES" sz="1200" b="1" dirty="0"/>
              <a:t> salazón tradicional en seco</a:t>
            </a:r>
            <a:r>
              <a:rPr lang="es-ES" sz="1200" dirty="0"/>
              <a:t> y, opcionalmente, se puede condimentar con </a:t>
            </a:r>
            <a:r>
              <a:rPr lang="es-ES" sz="1200" b="1" dirty="0"/>
              <a:t>pimentón dulce</a:t>
            </a:r>
            <a:r>
              <a:rPr lang="es-ES" sz="1200" dirty="0"/>
              <a:t> y otras especias. La panceta salada de Chato Murciano presenta una consistencia mantecosa muy particular debido a su alto contenido en ácido oleico que la </a:t>
            </a:r>
            <a:r>
              <a:rPr lang="es-ES" sz="1200" b="1" dirty="0"/>
              <a:t>distingue de otros productos similares existentes en el mercado</a:t>
            </a:r>
            <a:r>
              <a:rPr lang="es-ES" sz="1200" dirty="0"/>
              <a:t>.</a:t>
            </a:r>
          </a:p>
          <a:p>
            <a:pPr algn="just" fontAlgn="base"/>
            <a:r>
              <a:rPr lang="es-ES" sz="1200" b="1" dirty="0"/>
              <a:t>Su sabor y olor son muy intensos</a:t>
            </a:r>
            <a:r>
              <a:rPr lang="es-ES" sz="1200" dirty="0"/>
              <a:t> y característicos, apreciándose nítidamente el aroma y sabor de la grasa crudo-curada, el pimentón y los demás condimentos. Se trata de un</a:t>
            </a:r>
            <a:r>
              <a:rPr lang="es-ES" sz="1200" b="1" dirty="0"/>
              <a:t> genuino producto cárnico tradicional que no deja indiferente a quien lo prueba</a:t>
            </a:r>
            <a:r>
              <a:rPr lang="es-ES" sz="1200" dirty="0"/>
              <a:t>.</a:t>
            </a:r>
          </a:p>
          <a:p>
            <a:endParaRPr lang="es-ES" sz="1200" b="1" dirty="0"/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r="30873"/>
          <a:stretch>
            <a:fillRect/>
          </a:stretch>
        </p:blipFill>
        <p:spPr/>
      </p:pic>
      <p:sp>
        <p:nvSpPr>
          <p:cNvPr id="8" name="7 CuadroTexto"/>
          <p:cNvSpPr txBox="1"/>
          <p:nvPr/>
        </p:nvSpPr>
        <p:spPr>
          <a:xfrm>
            <a:off x="971600" y="2606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8,40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 / Kg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429000" cy="720080"/>
          </a:xfrm>
        </p:spPr>
        <p:txBody>
          <a:bodyPr>
            <a:noAutofit/>
          </a:bodyPr>
          <a:lstStyle/>
          <a:p>
            <a:r>
              <a:rPr lang="es-ES" sz="3200" dirty="0" smtClean="0"/>
              <a:t>CHORIZO de chato murciano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600400" cy="4392488"/>
          </a:xfrm>
        </p:spPr>
        <p:txBody>
          <a:bodyPr>
            <a:noAutofit/>
          </a:bodyPr>
          <a:lstStyle/>
          <a:p>
            <a:pPr fontAlgn="base"/>
            <a:r>
              <a:rPr lang="es-ES" sz="1200" dirty="0"/>
              <a:t>El</a:t>
            </a:r>
            <a:r>
              <a:rPr lang="es-ES" sz="1200" b="1" dirty="0"/>
              <a:t> Chorizo</a:t>
            </a:r>
            <a:r>
              <a:rPr lang="es-ES" sz="1200" dirty="0"/>
              <a:t> es un embutido crudo-curado de color rojo intenso, elaborado con carne y grasa picada de cerdo </a:t>
            </a:r>
            <a:r>
              <a:rPr lang="es-ES" sz="1200" b="1" dirty="0"/>
              <a:t>Chato Murciano</a:t>
            </a:r>
            <a:r>
              <a:rPr lang="es-ES" sz="1200" dirty="0"/>
              <a:t>, mezclada con sal, pimentón y otros ingredientes. Para ello se utiliza una mezcla de pimentones con </a:t>
            </a:r>
            <a:r>
              <a:rPr lang="es-ES" sz="1200" b="1" dirty="0"/>
              <a:t>denominación de origen de Murcia y de La Vera</a:t>
            </a:r>
            <a:r>
              <a:rPr lang="es-ES" sz="1200" dirty="0"/>
              <a:t>, que le proporcionan un</a:t>
            </a:r>
            <a:r>
              <a:rPr lang="es-ES" sz="1200" b="1" dirty="0"/>
              <a:t> buen balance entre color y aroma y sabor.</a:t>
            </a:r>
            <a:endParaRPr lang="es-ES" sz="1200" dirty="0"/>
          </a:p>
          <a:p>
            <a:pPr fontAlgn="base"/>
            <a:r>
              <a:rPr lang="es-ES" sz="1200" dirty="0"/>
              <a:t>Este producto</a:t>
            </a:r>
            <a:r>
              <a:rPr lang="es-ES" sz="1200" b="1" dirty="0"/>
              <a:t> carece de aromas artificiales y aditivos químicos,</a:t>
            </a:r>
            <a:r>
              <a:rPr lang="es-ES" sz="1200" dirty="0"/>
              <a:t> como colorantes, potenciadores del sabor y mejoradores del rendimiento. La masa se embute en </a:t>
            </a:r>
            <a:r>
              <a:rPr lang="es-ES" sz="1200" b="1" dirty="0"/>
              <a:t>tripa natural</a:t>
            </a:r>
            <a:r>
              <a:rPr lang="es-ES" sz="1200" dirty="0"/>
              <a:t> cular que le proporciona una forma cilíndrica irregular y un aspecto exterior rugoso y seboso. El chorizo se somete a un proceso de secado y maduración </a:t>
            </a:r>
            <a:r>
              <a:rPr lang="es-ES" sz="1200" b="1" dirty="0"/>
              <a:t>durante más de diez semanas</a:t>
            </a:r>
            <a:r>
              <a:rPr lang="es-ES" sz="1200" dirty="0"/>
              <a:t>. Para su maduración se emplean fermentos lácticos y </a:t>
            </a:r>
            <a:r>
              <a:rPr lang="es-ES" sz="1200" dirty="0" err="1"/>
              <a:t>micrococáceas</a:t>
            </a:r>
            <a:r>
              <a:rPr lang="es-ES" sz="1200" dirty="0"/>
              <a:t> especialmente adaptados a embutidos tradicionales de maduración lenta, que garantizan su seguridad, mejoran su sabor e impiden que el producto tenga una excesiva acidez.</a:t>
            </a:r>
            <a:r>
              <a:rPr lang="es-ES" sz="1200" b="1" dirty="0"/>
              <a:t> Su sabor y aroma es muy intenso</a:t>
            </a:r>
            <a:r>
              <a:rPr lang="es-ES" sz="1200" dirty="0"/>
              <a:t> y tiene una consistencia firme al corte y compacta al tacto.</a:t>
            </a:r>
          </a:p>
          <a:p>
            <a:pPr fontAlgn="base"/>
            <a:r>
              <a:rPr lang="es-ES" sz="1200" dirty="0"/>
              <a:t>Se presenta en piezas con una longitud entre</a:t>
            </a:r>
            <a:r>
              <a:rPr lang="es-ES" sz="1200" b="1" dirty="0"/>
              <a:t> 35-60 cm</a:t>
            </a:r>
            <a:r>
              <a:rPr lang="es-ES" sz="1200" dirty="0"/>
              <a:t> y un calibre entre </a:t>
            </a:r>
            <a:r>
              <a:rPr lang="es-ES" sz="1200" b="1" dirty="0"/>
              <a:t>30-60 mm</a:t>
            </a:r>
            <a:r>
              <a:rPr lang="es-ES" sz="1200" dirty="0"/>
              <a:t>, bien en piezas únicas, o bien en secciones envasadas al vacío.</a:t>
            </a:r>
          </a:p>
          <a:p>
            <a:endParaRPr lang="es-ES" sz="1200" b="1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3" r="30793"/>
          <a:stretch>
            <a:fillRect/>
          </a:stretch>
        </p:blipFill>
        <p:spPr/>
      </p:pic>
      <p:sp>
        <p:nvSpPr>
          <p:cNvPr id="7" name="6 CuadroTexto"/>
          <p:cNvSpPr txBox="1"/>
          <p:nvPr/>
        </p:nvSpPr>
        <p:spPr>
          <a:xfrm>
            <a:off x="611560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26064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12 € / Kg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6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836712"/>
            <a:ext cx="3429000" cy="720080"/>
          </a:xfrm>
        </p:spPr>
        <p:txBody>
          <a:bodyPr>
            <a:noAutofit/>
          </a:bodyPr>
          <a:lstStyle/>
          <a:p>
            <a:r>
              <a:rPr lang="es-ES" sz="3200" dirty="0" smtClean="0"/>
              <a:t>SOBRASADA de chato murciano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92080" y="1556792"/>
            <a:ext cx="3600400" cy="5040560"/>
          </a:xfrm>
        </p:spPr>
        <p:txBody>
          <a:bodyPr>
            <a:noAutofit/>
          </a:bodyPr>
          <a:lstStyle/>
          <a:p>
            <a:pPr fontAlgn="base"/>
            <a:r>
              <a:rPr lang="es-ES" sz="1200" dirty="0"/>
              <a:t>La </a:t>
            </a:r>
            <a:r>
              <a:rPr lang="es-ES" sz="1200" b="1" dirty="0"/>
              <a:t>Sobrasada</a:t>
            </a:r>
            <a:r>
              <a:rPr lang="es-ES" sz="1200" dirty="0"/>
              <a:t> se elabora con carne y grasa picada procedentes de diferentes piezas y recortes del cerdo </a:t>
            </a:r>
            <a:r>
              <a:rPr lang="es-ES" sz="1200" b="1" dirty="0"/>
              <a:t>Chato Murciano</a:t>
            </a:r>
            <a:r>
              <a:rPr lang="es-ES" sz="1200" dirty="0"/>
              <a:t>.</a:t>
            </a:r>
          </a:p>
          <a:p>
            <a:pPr fontAlgn="base"/>
            <a:r>
              <a:rPr lang="es-ES" sz="1200" dirty="0"/>
              <a:t>La carne picada se amasa con </a:t>
            </a:r>
            <a:r>
              <a:rPr lang="es-ES" sz="1200" b="1" dirty="0"/>
              <a:t>pimentón D.O.P. Murcia, vino blanco oloroso</a:t>
            </a:r>
            <a:r>
              <a:rPr lang="es-ES" sz="1200" dirty="0"/>
              <a:t> y otros condimentos y después se embute en ciego porcino. La sobrasada se presenta en piezas únicas irregulares denominadas </a:t>
            </a:r>
            <a:r>
              <a:rPr lang="es-ES" sz="1200" i="1" dirty="0"/>
              <a:t>obispos</a:t>
            </a:r>
            <a:r>
              <a:rPr lang="es-ES" sz="1200" dirty="0"/>
              <a:t> con un peso aproximado de</a:t>
            </a:r>
            <a:r>
              <a:rPr lang="es-ES" sz="1200" b="1" dirty="0"/>
              <a:t> 0,5 kg,</a:t>
            </a:r>
            <a:r>
              <a:rPr lang="es-ES" sz="1200" dirty="0"/>
              <a:t> de color rojo apagado. Una vez embutida, la sobrasada se somete a un proceso de secado y maduración a temperatura moderada durante varias semanas que le confiere estabilidad y una</a:t>
            </a:r>
            <a:r>
              <a:rPr lang="es-ES" sz="1200" b="1" dirty="0"/>
              <a:t> excelente calidad sensorial</a:t>
            </a:r>
            <a:r>
              <a:rPr lang="es-ES" sz="1200" dirty="0" smtClean="0"/>
              <a:t>.</a:t>
            </a:r>
          </a:p>
          <a:p>
            <a:pPr fontAlgn="base"/>
            <a:endParaRPr lang="es-ES" sz="1200" dirty="0"/>
          </a:p>
          <a:p>
            <a:pPr fontAlgn="base"/>
            <a:endParaRPr lang="es-ES" sz="1200" dirty="0" smtClean="0"/>
          </a:p>
          <a:p>
            <a:pPr fontAlgn="base"/>
            <a:endParaRPr lang="es-ES" sz="1200" dirty="0"/>
          </a:p>
          <a:p>
            <a:endParaRPr lang="es-ES" sz="1200" b="1" dirty="0" smtClean="0"/>
          </a:p>
          <a:p>
            <a:endParaRPr lang="es-ES" sz="3200" b="1" dirty="0" smtClean="0">
              <a:solidFill>
                <a:srgbClr val="FFC000"/>
              </a:solidFill>
              <a:latin typeface="+mj-lt"/>
            </a:endParaRPr>
          </a:p>
          <a:p>
            <a:r>
              <a:rPr lang="es-ES" sz="3200" b="1" dirty="0" smtClean="0">
                <a:solidFill>
                  <a:srgbClr val="FFC000"/>
                </a:solidFill>
                <a:latin typeface="+mj-lt"/>
              </a:rPr>
              <a:t> </a:t>
            </a:r>
            <a:endParaRPr lang="es-ES" sz="32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4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2" r="30682"/>
          <a:stretch>
            <a:fillRect/>
          </a:stretch>
        </p:blipFill>
        <p:spPr/>
      </p:pic>
      <p:sp>
        <p:nvSpPr>
          <p:cNvPr id="7" name="6 CuadroTexto"/>
          <p:cNvSpPr txBox="1"/>
          <p:nvPr/>
        </p:nvSpPr>
        <p:spPr>
          <a:xfrm>
            <a:off x="611560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188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6 € / Kg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9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64088" y="1772816"/>
            <a:ext cx="3429000" cy="720080"/>
          </a:xfrm>
        </p:spPr>
        <p:txBody>
          <a:bodyPr>
            <a:noAutofit/>
          </a:bodyPr>
          <a:lstStyle/>
          <a:p>
            <a:r>
              <a:rPr lang="es-ES" sz="3200" dirty="0" smtClean="0"/>
              <a:t>butifarra</a:t>
            </a:r>
            <a:r>
              <a:rPr lang="es-ES" sz="3200" dirty="0" smtClean="0"/>
              <a:t> </a:t>
            </a:r>
            <a:r>
              <a:rPr lang="es-ES" sz="3200" dirty="0" smtClean="0"/>
              <a:t>de chato murciano</a:t>
            </a: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220072" y="1988840"/>
            <a:ext cx="3600400" cy="5040560"/>
          </a:xfrm>
        </p:spPr>
        <p:txBody>
          <a:bodyPr>
            <a:noAutofit/>
          </a:bodyPr>
          <a:lstStyle/>
          <a:p>
            <a:pPr fontAlgn="base"/>
            <a:endParaRPr lang="es-ES" sz="1200" dirty="0"/>
          </a:p>
          <a:p>
            <a:pPr fontAlgn="base"/>
            <a:endParaRPr lang="es-ES" sz="1200" dirty="0" smtClean="0"/>
          </a:p>
          <a:p>
            <a:endParaRPr lang="es-ES" sz="3200" b="1" dirty="0" smtClean="0">
              <a:solidFill>
                <a:srgbClr val="FFC000"/>
              </a:solidFill>
              <a:latin typeface="+mj-lt"/>
            </a:endParaRPr>
          </a:p>
          <a:p>
            <a:endParaRPr lang="es-ES" sz="3200" b="1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580526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EMBUTIDOS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43608" y="1886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 / Kg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r="12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54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167408"/>
          </a:xfrm>
        </p:spPr>
        <p:txBody>
          <a:bodyPr/>
          <a:lstStyle/>
          <a:p>
            <a:r>
              <a:rPr lang="es-ES" dirty="0" smtClean="0"/>
              <a:t>Productos 3d</a:t>
            </a:r>
            <a:endParaRPr lang="es-ES" dirty="0"/>
          </a:p>
        </p:txBody>
      </p:sp>
      <p:pic>
        <p:nvPicPr>
          <p:cNvPr id="5" name="Marcador de posición de 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r="12406"/>
          <a:stretch>
            <a:fillRect/>
          </a:stretch>
        </p:blipFill>
        <p:spPr>
          <a:xfrm>
            <a:off x="4355976" y="2132856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288</Words>
  <Application>Microsoft Office PowerPoint</Application>
  <PresentationFormat>Presentación en pantalla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Opulento</vt:lpstr>
      <vt:lpstr>CATÁLOGO PRODUCTOS</vt:lpstr>
      <vt:lpstr>LIBRICOS YECLA </vt:lpstr>
      <vt:lpstr>Arroz de calasparra </vt:lpstr>
      <vt:lpstr>imperial de chato murciano</vt:lpstr>
      <vt:lpstr>Panceta salada de chato murciano</vt:lpstr>
      <vt:lpstr>CHORIZO de chato murciano</vt:lpstr>
      <vt:lpstr>SOBRASADA de chato murciano</vt:lpstr>
      <vt:lpstr>butifarra de chato murciano</vt:lpstr>
      <vt:lpstr>Productos 3d</vt:lpstr>
      <vt:lpstr>Calavera porta auriculares</vt:lpstr>
      <vt:lpstr>Posavasos de diseño</vt:lpstr>
      <vt:lpstr>Extrusor pasta de dientes</vt:lpstr>
      <vt:lpstr>Llavero bulbasaur</vt:lpstr>
      <vt:lpstr>Soporte de móvil gato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PRODUCTOS</dc:title>
  <dc:creator>David</dc:creator>
  <cp:lastModifiedBy>David</cp:lastModifiedBy>
  <cp:revision>37</cp:revision>
  <dcterms:created xsi:type="dcterms:W3CDTF">2013-02-14T09:49:32Z</dcterms:created>
  <dcterms:modified xsi:type="dcterms:W3CDTF">2017-03-19T11:33:01Z</dcterms:modified>
</cp:coreProperties>
</file>