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093" autoAdjust="0"/>
    <p:restoredTop sz="94706" autoAdjust="0"/>
  </p:normalViewPr>
  <p:slideViewPr>
    <p:cSldViewPr>
      <p:cViewPr varScale="1">
        <p:scale>
          <a:sx n="51" d="100"/>
          <a:sy n="51" d="100"/>
        </p:scale>
        <p:origin x="-15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CC73-EB67-4E2D-B9E7-40C91F505CC9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5660-0073-4107-91A0-14FC370C2A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CC73-EB67-4E2D-B9E7-40C91F505CC9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5660-0073-4107-91A0-14FC370C2A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CC73-EB67-4E2D-B9E7-40C91F505CC9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5660-0073-4107-91A0-14FC370C2A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CC73-EB67-4E2D-B9E7-40C91F505CC9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5660-0073-4107-91A0-14FC370C2A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CC73-EB67-4E2D-B9E7-40C91F505CC9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5660-0073-4107-91A0-14FC370C2A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CC73-EB67-4E2D-B9E7-40C91F505CC9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5660-0073-4107-91A0-14FC370C2A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CC73-EB67-4E2D-B9E7-40C91F505CC9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5660-0073-4107-91A0-14FC370C2A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CC73-EB67-4E2D-B9E7-40C91F505CC9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5660-0073-4107-91A0-14FC370C2A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CC73-EB67-4E2D-B9E7-40C91F505CC9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5660-0073-4107-91A0-14FC370C2A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CC73-EB67-4E2D-B9E7-40C91F505CC9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5660-0073-4107-91A0-14FC370C2A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CC73-EB67-4E2D-B9E7-40C91F505CC9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5660-0073-4107-91A0-14FC370C2A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5CC73-EB67-4E2D-B9E7-40C91F505CC9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C5660-0073-4107-91A0-14FC370C2A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sz="6000" dirty="0" smtClean="0">
                <a:solidFill>
                  <a:schemeClr val="accent4">
                    <a:lumMod val="50000"/>
                  </a:schemeClr>
                </a:solidFill>
                <a:latin typeface="Eccentric Std" pitchFamily="50" charset="0"/>
              </a:rPr>
              <a:t>Catálogo de productos</a:t>
            </a:r>
            <a:endParaRPr lang="es-ES" sz="6000" dirty="0">
              <a:solidFill>
                <a:schemeClr val="accent4">
                  <a:lumMod val="50000"/>
                </a:schemeClr>
              </a:solidFill>
              <a:latin typeface="Eccentric Std" pitchFamily="50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500306"/>
            <a:ext cx="6400800" cy="175260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4">
                    <a:lumMod val="75000"/>
                  </a:schemeClr>
                </a:solidFill>
                <a:latin typeface="Eccentric Std" pitchFamily="50" charset="0"/>
              </a:rPr>
              <a:t>Cooperativa Enblanco</a:t>
            </a:r>
            <a:endParaRPr lang="es-ES" dirty="0">
              <a:solidFill>
                <a:schemeClr val="accent4">
                  <a:lumMod val="75000"/>
                </a:schemeClr>
              </a:solidFill>
              <a:latin typeface="Eccentric Std" pitchFamily="50" charset="0"/>
            </a:endParaRPr>
          </a:p>
        </p:txBody>
      </p:sp>
      <p:pic>
        <p:nvPicPr>
          <p:cNvPr id="4" name="3 Imagen" descr="_escaner20151214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3643314"/>
            <a:ext cx="2364844" cy="17145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2428868"/>
            <a:ext cx="8229600" cy="1143000"/>
          </a:xfrm>
        </p:spPr>
        <p:txBody>
          <a:bodyPr>
            <a:normAutofit/>
          </a:bodyPr>
          <a:lstStyle/>
          <a:p>
            <a:r>
              <a:rPr lang="es-ES" sz="5400" dirty="0" smtClean="0">
                <a:solidFill>
                  <a:schemeClr val="accent4">
                    <a:lumMod val="50000"/>
                  </a:schemeClr>
                </a:solidFill>
                <a:latin typeface="Adobe Garamond Pro" pitchFamily="18" charset="0"/>
              </a:rPr>
              <a:t>3. POSTRES</a:t>
            </a:r>
            <a:endParaRPr lang="es-ES" sz="5400" dirty="0">
              <a:solidFill>
                <a:schemeClr val="accent4">
                  <a:lumMod val="50000"/>
                </a:schemeClr>
              </a:solidFill>
              <a:latin typeface="Adobe Garamond Pro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85728"/>
            <a:ext cx="8358246" cy="1143000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es-ES" dirty="0" smtClean="0"/>
              <a:t>CASADIELLES:  </a:t>
            </a:r>
            <a:r>
              <a:rPr lang="es-ES" sz="2700" dirty="0" smtClean="0"/>
              <a:t>Empanadilla frita elaborada con una masa de harina de trigo que se rellena con una mezcla de nueces  azúcar y anís</a:t>
            </a:r>
            <a:r>
              <a:rPr lang="es-ES" sz="3600" dirty="0" smtClean="0"/>
              <a:t>. </a:t>
            </a:r>
            <a:endParaRPr lang="es-ES" sz="3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85720" y="4000504"/>
            <a:ext cx="5715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s-ES" sz="4000" dirty="0" smtClean="0"/>
              <a:t>CARAJITOS: </a:t>
            </a:r>
            <a:r>
              <a:rPr lang="es-ES" sz="2400" dirty="0" smtClean="0"/>
              <a:t>Pastas de avellanas.</a:t>
            </a:r>
            <a:endParaRPr lang="es-ES" sz="2400" dirty="0"/>
          </a:p>
        </p:txBody>
      </p:sp>
      <p:pic>
        <p:nvPicPr>
          <p:cNvPr id="5" name="4 Imagen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643050"/>
            <a:ext cx="3143240" cy="208763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215074" y="378619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*12 uni.*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00100" y="2643182"/>
            <a:ext cx="34290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rgbClr val="C00000"/>
                </a:solidFill>
              </a:rPr>
              <a:t>PRECIO</a:t>
            </a:r>
            <a:r>
              <a:rPr lang="es-ES" dirty="0" smtClean="0">
                <a:solidFill>
                  <a:srgbClr val="C00000"/>
                </a:solidFill>
              </a:rPr>
              <a:t>:</a:t>
            </a:r>
            <a:r>
              <a:rPr lang="es-ES" sz="3800" dirty="0" smtClean="0">
                <a:solidFill>
                  <a:srgbClr val="C00000"/>
                </a:solidFill>
              </a:rPr>
              <a:t> </a:t>
            </a:r>
            <a:r>
              <a:rPr lang="es-ES" sz="3800" dirty="0" smtClean="0">
                <a:solidFill>
                  <a:srgbClr val="C00000"/>
                </a:solidFill>
              </a:rPr>
              <a:t>6 E</a:t>
            </a:r>
            <a:endParaRPr lang="es-ES" dirty="0">
              <a:solidFill>
                <a:srgbClr val="C00000"/>
              </a:solidFill>
            </a:endParaRPr>
          </a:p>
        </p:txBody>
      </p:sp>
      <p:pic>
        <p:nvPicPr>
          <p:cNvPr id="8" name="7 Imagen" descr="descarga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4429132"/>
            <a:ext cx="2466975" cy="184785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6429388" y="635795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*350gr*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000100" y="5572140"/>
            <a:ext cx="34290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rgbClr val="C00000"/>
                </a:solidFill>
              </a:rPr>
              <a:t>PRECIO</a:t>
            </a:r>
            <a:r>
              <a:rPr lang="es-ES" dirty="0" smtClean="0">
                <a:solidFill>
                  <a:srgbClr val="C00000"/>
                </a:solidFill>
              </a:rPr>
              <a:t>:</a:t>
            </a:r>
            <a:r>
              <a:rPr lang="es-ES" sz="3800" dirty="0" smtClean="0">
                <a:solidFill>
                  <a:srgbClr val="C00000"/>
                </a:solidFill>
              </a:rPr>
              <a:t> </a:t>
            </a:r>
            <a:r>
              <a:rPr lang="es-ES" sz="3800" dirty="0" smtClean="0">
                <a:solidFill>
                  <a:srgbClr val="C00000"/>
                </a:solidFill>
              </a:rPr>
              <a:t>4 E</a:t>
            </a:r>
            <a:endParaRPr lang="es-E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357430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MIELES:</a:t>
            </a:r>
            <a:endParaRPr lang="es-ES" dirty="0">
              <a:solidFill>
                <a:schemeClr val="tx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357354" y="571480"/>
            <a:ext cx="8229600" cy="1143000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MIEL DE ROBLE:</a:t>
            </a:r>
            <a:br>
              <a:rPr lang="es-E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500166" y="1785926"/>
            <a:ext cx="38576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dirty="0" smtClean="0">
                <a:solidFill>
                  <a:srgbClr val="C00000"/>
                </a:solidFill>
              </a:rPr>
              <a:t>PRECIO: </a:t>
            </a:r>
            <a:r>
              <a:rPr lang="es-ES" sz="3400" dirty="0" smtClean="0">
                <a:solidFill>
                  <a:srgbClr val="C00000"/>
                </a:solidFill>
              </a:rPr>
              <a:t>3.50E </a:t>
            </a:r>
            <a:endParaRPr lang="es-ES" sz="3400" dirty="0">
              <a:solidFill>
                <a:srgbClr val="C00000"/>
              </a:solidFill>
            </a:endParaRPr>
          </a:p>
        </p:txBody>
      </p:sp>
      <p:pic>
        <p:nvPicPr>
          <p:cNvPr id="5" name="4 Imagen" descr="descarga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428604"/>
            <a:ext cx="2143125" cy="2143125"/>
          </a:xfrm>
          <a:prstGeom prst="rect">
            <a:avLst/>
          </a:prstGeom>
          <a:ln w="38100" cap="sq">
            <a:solidFill>
              <a:schemeClr val="tx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5 CuadroTexto"/>
          <p:cNvSpPr txBox="1"/>
          <p:nvPr/>
        </p:nvSpPr>
        <p:spPr>
          <a:xfrm>
            <a:off x="6215074" y="271462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*350gr*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472" y="4071942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 startAt="2"/>
            </a:pPr>
            <a:r>
              <a:rPr lang="es-ES" sz="4000" dirty="0" smtClean="0">
                <a:solidFill>
                  <a:schemeClr val="tx2">
                    <a:lumMod val="50000"/>
                  </a:schemeClr>
                </a:solidFill>
              </a:rPr>
              <a:t>    MIEL DE CASTAÑO:</a:t>
            </a:r>
            <a:endParaRPr lang="es-E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428728" y="5715016"/>
            <a:ext cx="38576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dirty="0" smtClean="0">
                <a:solidFill>
                  <a:srgbClr val="C00000"/>
                </a:solidFill>
              </a:rPr>
              <a:t>PRECIO: </a:t>
            </a:r>
            <a:r>
              <a:rPr lang="es-ES" sz="3400" dirty="0" smtClean="0">
                <a:solidFill>
                  <a:srgbClr val="C00000"/>
                </a:solidFill>
              </a:rPr>
              <a:t>3.50E </a:t>
            </a:r>
            <a:endParaRPr lang="es-ES" sz="3400" dirty="0">
              <a:solidFill>
                <a:srgbClr val="C0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500826" y="607220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*350gr*</a:t>
            </a:r>
            <a:endParaRPr lang="es-ES" dirty="0">
              <a:solidFill>
                <a:srgbClr val="00B050"/>
              </a:solidFill>
            </a:endParaRPr>
          </a:p>
        </p:txBody>
      </p:sp>
      <p:pic>
        <p:nvPicPr>
          <p:cNvPr id="11" name="10 Imagen" descr="descarga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3643314"/>
            <a:ext cx="2143125" cy="2143125"/>
          </a:xfrm>
          <a:prstGeom prst="rect">
            <a:avLst/>
          </a:prstGeom>
          <a:ln w="38100" cap="sq">
            <a:solidFill>
              <a:schemeClr val="tx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5. MERMELADAS</a:t>
            </a:r>
            <a:endParaRPr lang="es-E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285916" y="214290"/>
            <a:ext cx="8229600" cy="1143000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s-ES" sz="3400" dirty="0" smtClean="0">
                <a:latin typeface="Times New Roman" pitchFamily="18" charset="0"/>
                <a:cs typeface="Times New Roman" pitchFamily="18" charset="0"/>
              </a:rPr>
              <a:t>GALLETA Y PLÁTANO:</a:t>
            </a:r>
            <a:endParaRPr lang="es-ES" sz="3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 descr="descarga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500042"/>
            <a:ext cx="2643206" cy="19977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5 CuadroTexto"/>
          <p:cNvSpPr txBox="1"/>
          <p:nvPr/>
        </p:nvSpPr>
        <p:spPr>
          <a:xfrm>
            <a:off x="0" y="2714620"/>
            <a:ext cx="564357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 startAt="2"/>
            </a:pPr>
            <a:r>
              <a:rPr lang="es-ES" sz="3400" dirty="0" smtClean="0">
                <a:latin typeface="Times New Roman" pitchFamily="18" charset="0"/>
                <a:cs typeface="Times New Roman" pitchFamily="18" charset="0"/>
              </a:rPr>
              <a:t>    MANZANA Y CANELA: </a:t>
            </a:r>
            <a:endParaRPr lang="es-ES" sz="3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6 Imagen" descr="descarga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3571876"/>
            <a:ext cx="3308129" cy="25003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6500826" y="278605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*250gr*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643702" y="635795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*250gr*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14348" y="4786322"/>
            <a:ext cx="38576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dirty="0" smtClean="0">
                <a:solidFill>
                  <a:srgbClr val="C00000"/>
                </a:solidFill>
              </a:rPr>
              <a:t>PRECIO: 3.50E </a:t>
            </a:r>
            <a:endParaRPr lang="es-ES" sz="3400" dirty="0">
              <a:solidFill>
                <a:srgbClr val="C0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4348" y="1643050"/>
            <a:ext cx="38576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dirty="0" smtClean="0">
                <a:solidFill>
                  <a:srgbClr val="C00000"/>
                </a:solidFill>
              </a:rPr>
              <a:t>PRECIO: 3.50E </a:t>
            </a:r>
            <a:endParaRPr lang="es-ES" sz="3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71472" y="428604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 startAt="3"/>
            </a:pPr>
            <a:r>
              <a:rPr lang="es-ES" sz="3600" dirty="0" smtClean="0"/>
              <a:t>CEBOLLA CARAMELIZADA:</a:t>
            </a:r>
            <a:endParaRPr lang="es-ES" sz="3600" dirty="0"/>
          </a:p>
        </p:txBody>
      </p:sp>
      <p:pic>
        <p:nvPicPr>
          <p:cNvPr id="5" name="4 Imagen" descr="descarga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285860"/>
            <a:ext cx="2835539" cy="21431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5 CuadroTexto"/>
          <p:cNvSpPr txBox="1"/>
          <p:nvPr/>
        </p:nvSpPr>
        <p:spPr>
          <a:xfrm>
            <a:off x="1071538" y="1857364"/>
            <a:ext cx="38576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dirty="0" smtClean="0">
                <a:solidFill>
                  <a:srgbClr val="C00000"/>
                </a:solidFill>
              </a:rPr>
              <a:t>PRECIO: 3.50E </a:t>
            </a:r>
            <a:endParaRPr lang="es-ES" sz="3400" dirty="0">
              <a:solidFill>
                <a:srgbClr val="C0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715140" y="364331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*250gr*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28596" y="3929066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 startAt="4"/>
            </a:pPr>
            <a:r>
              <a:rPr lang="es-ES" sz="3600" dirty="0" smtClean="0"/>
              <a:t>PIMIENTOS:</a:t>
            </a:r>
            <a:endParaRPr lang="es-ES" sz="3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071538" y="5214950"/>
            <a:ext cx="38576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dirty="0" smtClean="0">
                <a:solidFill>
                  <a:srgbClr val="C00000"/>
                </a:solidFill>
              </a:rPr>
              <a:t>PRECIO: 3.50E </a:t>
            </a:r>
            <a:endParaRPr lang="es-ES" sz="3400" dirty="0">
              <a:solidFill>
                <a:srgbClr val="C0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50082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*250gr*</a:t>
            </a:r>
            <a:endParaRPr lang="es-ES" dirty="0">
              <a:solidFill>
                <a:srgbClr val="00B050"/>
              </a:solidFill>
            </a:endParaRPr>
          </a:p>
        </p:txBody>
      </p:sp>
      <p:pic>
        <p:nvPicPr>
          <p:cNvPr id="11" name="10 Imagen" descr="descarga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4000504"/>
            <a:ext cx="2857520" cy="21597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2143116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>
                <a:solidFill>
                  <a:schemeClr val="accent1">
                    <a:lumMod val="75000"/>
                  </a:schemeClr>
                </a:solidFill>
              </a:rPr>
              <a:t>Gracias por confiar en nuestra empresa.</a:t>
            </a:r>
            <a:endParaRPr lang="es-E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Vista\AppData\Local\Microsoft\Windows\Temporary Internet Files\Content.IE5\8XSZYI3A\gracias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143380"/>
            <a:ext cx="1895475" cy="1905000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428604"/>
            <a:ext cx="8072494" cy="8572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5200" dirty="0" smtClean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Tabla de productos: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28596" y="1714488"/>
            <a:ext cx="821537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800" dirty="0" smtClean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Quesos asturianos : Crema de </a:t>
            </a:r>
            <a:r>
              <a:rPr lang="es-ES" sz="2800" dirty="0" err="1" smtClean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quesu</a:t>
            </a:r>
            <a:r>
              <a:rPr lang="es-ES" sz="2800" dirty="0" smtClean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 cabrales, Afuega’l pitu.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800" dirty="0" smtClean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Embutidos asturianos: morcillas ahumadas, chorizos de ciervo y jabalí y packs de compango asturiano.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800" dirty="0" smtClean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Postres asturianos: Casadielles y carajitos asturianos.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800" dirty="0" smtClean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Miel asturiana: De castaño y roble.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800" dirty="0" smtClean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Mermeladas Don Ramiro: Galleta y plátano, manzana y canela, cebolla caramelizada y pimientos.</a:t>
            </a:r>
          </a:p>
          <a:p>
            <a:pPr marL="342900" indent="-342900"/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                     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71604" y="2571744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solidFill>
                  <a:schemeClr val="tx2">
                    <a:lumMod val="50000"/>
                  </a:schemeClr>
                </a:solidFill>
              </a:rPr>
              <a:t>1. QUESOS ASTURIANOS:</a:t>
            </a:r>
            <a:endParaRPr lang="es-ES" sz="4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642918"/>
            <a:ext cx="8229600" cy="2714644"/>
          </a:xfrm>
        </p:spPr>
        <p:txBody>
          <a:bodyPr/>
          <a:lstStyle/>
          <a:p>
            <a:pPr marL="571500" indent="-571500" algn="ctr">
              <a:buFont typeface="+mj-lt"/>
              <a:buAutoNum type="romanUcPeriod"/>
            </a:pPr>
            <a:r>
              <a:rPr lang="es-E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CREMA DE QUESO CABRALES- </a:t>
            </a:r>
            <a:r>
              <a:rPr lang="es-E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es-ES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 queso de tipo azul que se elabora en </a:t>
            </a:r>
            <a:r>
              <a:rPr lang="es-E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Asturias</a:t>
            </a:r>
            <a:r>
              <a:rPr lang="es-ES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s-E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(Cabrales) </a:t>
            </a:r>
            <a:r>
              <a:rPr lang="es-ES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partir de leche cruda de vaca o con mezcla de dos o tres clases de leche: vaca, cabra u </a:t>
            </a:r>
            <a:r>
              <a:rPr lang="es-E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oveja.</a:t>
            </a:r>
            <a:endParaRPr lang="es-ES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00034" y="5786454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rgbClr val="C00000"/>
                </a:solidFill>
              </a:rPr>
              <a:t>PRECIO</a:t>
            </a:r>
            <a:r>
              <a:rPr lang="es-ES" dirty="0" smtClean="0">
                <a:solidFill>
                  <a:srgbClr val="C00000"/>
                </a:solidFill>
              </a:rPr>
              <a:t>: </a:t>
            </a:r>
            <a:r>
              <a:rPr lang="es-ES" sz="2800" dirty="0" smtClean="0">
                <a:solidFill>
                  <a:srgbClr val="C00000"/>
                </a:solidFill>
              </a:rPr>
              <a:t>2,70 E</a:t>
            </a:r>
            <a:endParaRPr lang="es-ES" sz="2800" dirty="0">
              <a:solidFill>
                <a:srgbClr val="C0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357818" y="5357826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*180gr*</a:t>
            </a:r>
            <a:endParaRPr lang="es-ES" dirty="0">
              <a:solidFill>
                <a:srgbClr val="00B050"/>
              </a:solidFill>
            </a:endParaRPr>
          </a:p>
        </p:txBody>
      </p:sp>
      <p:pic>
        <p:nvPicPr>
          <p:cNvPr id="6" name="5 Imagen" descr="descar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571744"/>
            <a:ext cx="3864678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4348" y="642918"/>
            <a:ext cx="55721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ctr">
              <a:buFont typeface="+mj-lt"/>
              <a:buAutoNum type="romanUcPeriod" startAt="2"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QUESU AFUEGA’ L PITU-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Es uno de los quesos exclusivamente de leche de vaca más extendidos de Asturias.</a:t>
            </a:r>
          </a:p>
          <a:p>
            <a:pPr marL="400050" indent="-400050"/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8 Imagen" descr="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2857496"/>
            <a:ext cx="3857620" cy="28835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9 CuadroTexto"/>
          <p:cNvSpPr txBox="1"/>
          <p:nvPr/>
        </p:nvSpPr>
        <p:spPr>
          <a:xfrm>
            <a:off x="500034" y="5786454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rgbClr val="C00000"/>
                </a:solidFill>
              </a:rPr>
              <a:t>PRECIO</a:t>
            </a:r>
            <a:r>
              <a:rPr lang="es-ES" dirty="0" smtClean="0">
                <a:solidFill>
                  <a:srgbClr val="C00000"/>
                </a:solidFill>
              </a:rPr>
              <a:t>: </a:t>
            </a:r>
            <a:r>
              <a:rPr lang="es-ES" sz="2400" dirty="0" smtClean="0">
                <a:solidFill>
                  <a:srgbClr val="C00000"/>
                </a:solidFill>
              </a:rPr>
              <a:t>3 E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643702" y="600076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*300gr*</a:t>
            </a:r>
            <a:endParaRPr lang="es-E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500198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EMBUTIDOS ASTURIANOS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84" y="285728"/>
            <a:ext cx="7572428" cy="785818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s-ES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MORCILLAS AHUMADAS:</a:t>
            </a:r>
            <a:endParaRPr lang="es-ES" sz="3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214422"/>
            <a:ext cx="3071834" cy="1883094"/>
          </a:xfrm>
          <a:prstGeom prst="rect">
            <a:avLst/>
          </a:prstGeom>
          <a:ln w="38100" cap="sq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-785850" y="3143248"/>
            <a:ext cx="55007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14450" lvl="2" indent="-400050">
              <a:buFont typeface="+mj-lt"/>
              <a:buAutoNum type="romanUcPeriod" startAt="2"/>
            </a:pPr>
            <a:r>
              <a:rPr lang="es-E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PACK COMPANGO Y FABES.</a:t>
            </a:r>
          </a:p>
          <a:p>
            <a:pPr marL="400050" indent="-400050">
              <a:buFont typeface="+mj-lt"/>
              <a:buAutoNum type="romanUcPeriod" startAt="2"/>
            </a:pP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85720" y="5500702"/>
            <a:ext cx="34290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rgbClr val="C00000"/>
                </a:solidFill>
              </a:rPr>
              <a:t>PRECIO</a:t>
            </a:r>
            <a:r>
              <a:rPr lang="es-ES" dirty="0" smtClean="0">
                <a:solidFill>
                  <a:srgbClr val="C00000"/>
                </a:solidFill>
              </a:rPr>
              <a:t>:</a:t>
            </a:r>
            <a:r>
              <a:rPr lang="es-ES" sz="3800" dirty="0" smtClean="0">
                <a:solidFill>
                  <a:srgbClr val="C00000"/>
                </a:solidFill>
              </a:rPr>
              <a:t> </a:t>
            </a:r>
            <a:r>
              <a:rPr lang="es-ES" sz="3800" dirty="0" smtClean="0">
                <a:solidFill>
                  <a:srgbClr val="C00000"/>
                </a:solidFill>
              </a:rPr>
              <a:t>6 E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5720" y="2071678"/>
            <a:ext cx="321471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rgbClr val="C00000"/>
                </a:solidFill>
              </a:rPr>
              <a:t>PRECIO</a:t>
            </a:r>
            <a:r>
              <a:rPr lang="es-ES" dirty="0" smtClean="0">
                <a:solidFill>
                  <a:srgbClr val="C00000"/>
                </a:solidFill>
              </a:rPr>
              <a:t>: </a:t>
            </a:r>
            <a:r>
              <a:rPr lang="es-ES" sz="3800" dirty="0" smtClean="0">
                <a:solidFill>
                  <a:srgbClr val="C00000"/>
                </a:solidFill>
              </a:rPr>
              <a:t>2,30 E</a:t>
            </a:r>
            <a:endParaRPr lang="es-ES" sz="3800" dirty="0">
              <a:solidFill>
                <a:srgbClr val="C0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357950" y="635795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*2 Raciones*</a:t>
            </a:r>
            <a:endParaRPr lang="es-E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57422" y="378619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Chorizo, tocino y morcilla.</a:t>
            </a:r>
            <a:endParaRPr lang="es-E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43768" y="321468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*3 Uni.*</a:t>
            </a:r>
            <a:endParaRPr lang="es-ES" dirty="0">
              <a:solidFill>
                <a:srgbClr val="00B050"/>
              </a:solidFill>
            </a:endParaRPr>
          </a:p>
        </p:txBody>
      </p:sp>
      <p:pic>
        <p:nvPicPr>
          <p:cNvPr id="12" name="11 Imagen" descr="tabla-de-fabada-asturiana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3857628"/>
            <a:ext cx="3050823" cy="2357454"/>
          </a:xfrm>
          <a:prstGeom prst="rect">
            <a:avLst/>
          </a:prstGeom>
          <a:ln w="38100" cap="sq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571536" y="142852"/>
            <a:ext cx="8229600" cy="1143000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s-ES" sz="3200" dirty="0" smtClean="0">
                <a:solidFill>
                  <a:schemeClr val="accent5">
                    <a:lumMod val="75000"/>
                  </a:schemeClr>
                </a:solidFill>
              </a:rPr>
              <a:t>CHORIZO AHUMADO ALTO ALLER:</a:t>
            </a:r>
            <a:endParaRPr lang="es-E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572264" y="342900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*3 Uni.*</a:t>
            </a:r>
            <a:endParaRPr lang="es-ES" dirty="0">
              <a:solidFill>
                <a:srgbClr val="00B050"/>
              </a:solidFill>
            </a:endParaRPr>
          </a:p>
        </p:txBody>
      </p:sp>
      <p:pic>
        <p:nvPicPr>
          <p:cNvPr id="6" name="5 Imagen" descr="descarga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1285860"/>
            <a:ext cx="2400317" cy="2143140"/>
          </a:xfrm>
          <a:prstGeom prst="rect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</p:pic>
      <p:sp>
        <p:nvSpPr>
          <p:cNvPr id="7" name="6 Rectángulo"/>
          <p:cNvSpPr/>
          <p:nvPr/>
        </p:nvSpPr>
        <p:spPr>
          <a:xfrm>
            <a:off x="571472" y="1714488"/>
            <a:ext cx="278601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400" dirty="0" smtClean="0">
                <a:solidFill>
                  <a:srgbClr val="C00000"/>
                </a:solidFill>
              </a:rPr>
              <a:t>PRECIO: </a:t>
            </a:r>
            <a:r>
              <a:rPr lang="es-ES" sz="3400" dirty="0" smtClean="0">
                <a:solidFill>
                  <a:srgbClr val="C00000"/>
                </a:solidFill>
              </a:rPr>
              <a:t>2,70 E</a:t>
            </a:r>
            <a:endParaRPr lang="es-ES" sz="3400" dirty="0">
              <a:solidFill>
                <a:srgbClr val="C0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5720" y="4214818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 startAt="4"/>
            </a:pPr>
            <a:r>
              <a:rPr lang="es-ES" sz="3200" dirty="0" smtClean="0">
                <a:solidFill>
                  <a:schemeClr val="accent5">
                    <a:lumMod val="75000"/>
                  </a:schemeClr>
                </a:solidFill>
              </a:rPr>
              <a:t>    CHORIZO DE JABALÍ:</a:t>
            </a:r>
            <a:endParaRPr lang="es-E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" name="9 Imagen" descr="descarga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4357694"/>
            <a:ext cx="3189196" cy="1785950"/>
          </a:xfrm>
          <a:prstGeom prst="rect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</p:pic>
      <p:sp>
        <p:nvSpPr>
          <p:cNvPr id="11" name="10 CuadroTexto"/>
          <p:cNvSpPr txBox="1"/>
          <p:nvPr/>
        </p:nvSpPr>
        <p:spPr>
          <a:xfrm>
            <a:off x="6572264" y="635795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*300gr*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0034" y="5786454"/>
            <a:ext cx="38576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dirty="0" smtClean="0">
                <a:solidFill>
                  <a:srgbClr val="C00000"/>
                </a:solidFill>
              </a:rPr>
              <a:t>PRECIO: </a:t>
            </a:r>
            <a:r>
              <a:rPr lang="es-ES" sz="3400" dirty="0" smtClean="0">
                <a:solidFill>
                  <a:srgbClr val="C00000"/>
                </a:solidFill>
              </a:rPr>
              <a:t>3,50 E</a:t>
            </a:r>
            <a:endParaRPr lang="es-ES" sz="3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857288" y="285728"/>
            <a:ext cx="8229600" cy="1143000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5"/>
            </a:pPr>
            <a:r>
              <a:rPr lang="es-ES" sz="3600" dirty="0" smtClean="0">
                <a:solidFill>
                  <a:schemeClr val="accent5">
                    <a:lumMod val="75000"/>
                  </a:schemeClr>
                </a:solidFill>
              </a:rPr>
              <a:t>CHORIZO DE CIERVO:</a:t>
            </a:r>
            <a:endParaRPr lang="es-E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3 Imagen" descr="chorizo-ciervo-cura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000240"/>
            <a:ext cx="4519644" cy="2786082"/>
          </a:xfrm>
          <a:prstGeom prst="rect">
            <a:avLst/>
          </a:prstGeom>
          <a:ln w="38100" cap="sq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500034" y="5786454"/>
            <a:ext cx="38576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dirty="0" smtClean="0">
                <a:solidFill>
                  <a:srgbClr val="C00000"/>
                </a:solidFill>
              </a:rPr>
              <a:t>PRECIO: </a:t>
            </a:r>
            <a:r>
              <a:rPr lang="es-ES" sz="3400" dirty="0" smtClean="0">
                <a:solidFill>
                  <a:srgbClr val="C00000"/>
                </a:solidFill>
              </a:rPr>
              <a:t>3,50 E</a:t>
            </a:r>
            <a:endParaRPr lang="es-ES" sz="3400" dirty="0">
              <a:solidFill>
                <a:srgbClr val="C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643570" y="514351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*300gr*</a:t>
            </a:r>
            <a:endParaRPr lang="es-E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287</Words>
  <Application>Microsoft Office PowerPoint</Application>
  <PresentationFormat>Presentación en pantalla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Catálogo de productos</vt:lpstr>
      <vt:lpstr>Diapositiva 2</vt:lpstr>
      <vt:lpstr>Diapositiva 3</vt:lpstr>
      <vt:lpstr>Diapositiva 4</vt:lpstr>
      <vt:lpstr>Diapositiva 5</vt:lpstr>
      <vt:lpstr>2. EMBUTIDOS ASTURIANOS</vt:lpstr>
      <vt:lpstr>MORCILLAS AHUMADAS:</vt:lpstr>
      <vt:lpstr>CHORIZO AHUMADO ALTO ALLER:</vt:lpstr>
      <vt:lpstr>CHORIZO DE CIERVO:</vt:lpstr>
      <vt:lpstr>3. POSTRES</vt:lpstr>
      <vt:lpstr>CASADIELLES:  Empanadilla frita elaborada con una masa de harina de trigo que se rellena con una mezcla de nueces  azúcar y anís. </vt:lpstr>
      <vt:lpstr>4. MIELES:</vt:lpstr>
      <vt:lpstr>MIEL DE ROBLE: </vt:lpstr>
      <vt:lpstr>5. MERMELADAS</vt:lpstr>
      <vt:lpstr>GALLETA Y PLÁTANO:</vt:lpstr>
      <vt:lpstr>Diapositiva 16</vt:lpstr>
      <vt:lpstr>Gracias por confiar en nuestra empresa.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productos</dc:title>
  <dc:creator>Informática 12</dc:creator>
  <cp:lastModifiedBy>Usuario</cp:lastModifiedBy>
  <cp:revision>15</cp:revision>
  <dcterms:created xsi:type="dcterms:W3CDTF">2016-03-07T11:47:34Z</dcterms:created>
  <dcterms:modified xsi:type="dcterms:W3CDTF">2016-04-29T08:36:27Z</dcterms:modified>
</cp:coreProperties>
</file>