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83" r:id="rId14"/>
    <p:sldId id="270" r:id="rId15"/>
    <p:sldId id="279" r:id="rId16"/>
    <p:sldId id="285" r:id="rId17"/>
    <p:sldId id="284" r:id="rId18"/>
    <p:sldId id="275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69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BE75-730F-4530-975A-17DA06D9B8AB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023D-9918-4013-B4D3-E43CFE89F9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BE75-730F-4530-975A-17DA06D9B8AB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023D-9918-4013-B4D3-E43CFE89F9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BE75-730F-4530-975A-17DA06D9B8AB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023D-9918-4013-B4D3-E43CFE89F9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BE75-730F-4530-975A-17DA06D9B8AB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023D-9918-4013-B4D3-E43CFE89F9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BE75-730F-4530-975A-17DA06D9B8AB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023D-9918-4013-B4D3-E43CFE89F9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BE75-730F-4530-975A-17DA06D9B8AB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023D-9918-4013-B4D3-E43CFE89F9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BE75-730F-4530-975A-17DA06D9B8AB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023D-9918-4013-B4D3-E43CFE89F9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BE75-730F-4530-975A-17DA06D9B8AB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023D-9918-4013-B4D3-E43CFE89F9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BE75-730F-4530-975A-17DA06D9B8AB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023D-9918-4013-B4D3-E43CFE89F9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BE75-730F-4530-975A-17DA06D9B8AB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023D-9918-4013-B4D3-E43CFE89F9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BE75-730F-4530-975A-17DA06D9B8AB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73023D-9918-4013-B4D3-E43CFE89F96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EEBE75-730F-4530-975A-17DA06D9B8AB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73023D-9918-4013-B4D3-E43CFE89F96A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creativitynaranco@gmail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1428736"/>
            <a:ext cx="7851648" cy="1828800"/>
          </a:xfrm>
        </p:spPr>
        <p:txBody>
          <a:bodyPr/>
          <a:lstStyle/>
          <a:p>
            <a:r>
              <a:rPr lang="es-ES" dirty="0" smtClean="0"/>
              <a:t>CREATIVITY NARANCO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00"/>
                </a:solidFill>
              </a:rPr>
              <a:t>CATÁLOGO DE PRODUCTOS </a:t>
            </a:r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4" name="3 Imagen" descr="_creativity-naranco (1).jpg"/>
          <p:cNvPicPr>
            <a:picLocks noChangeAspect="1"/>
          </p:cNvPicPr>
          <p:nvPr/>
        </p:nvPicPr>
        <p:blipFill>
          <a:blip r:embed="rId2"/>
          <a:srcRect b="-4001"/>
          <a:stretch>
            <a:fillRect/>
          </a:stretch>
        </p:blipFill>
        <p:spPr>
          <a:xfrm>
            <a:off x="214281" y="4786322"/>
            <a:ext cx="1358119" cy="1857388"/>
          </a:xfrm>
          <a:prstGeom prst="rect">
            <a:avLst/>
          </a:prstGeom>
        </p:spPr>
      </p:pic>
      <p:pic>
        <p:nvPicPr>
          <p:cNvPr id="5" name="4 Imagen" descr="Flag_of_Asturias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334" y="4929198"/>
            <a:ext cx="2445235" cy="1638307"/>
          </a:xfrm>
          <a:prstGeom prst="rect">
            <a:avLst/>
          </a:prstGeom>
        </p:spPr>
      </p:pic>
      <p:pic>
        <p:nvPicPr>
          <p:cNvPr id="6" name="5 Imagen" descr="Escudo_de_Oviedo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85728"/>
            <a:ext cx="1071570" cy="1946321"/>
          </a:xfrm>
          <a:prstGeom prst="rect">
            <a:avLst/>
          </a:prstGeom>
        </p:spPr>
      </p:pic>
      <p:pic>
        <p:nvPicPr>
          <p:cNvPr id="7" name="6 Imagen" descr="arco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50" y="357166"/>
            <a:ext cx="2397124" cy="160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4246240" cy="1162050"/>
          </a:xfrm>
        </p:spPr>
        <p:txBody>
          <a:bodyPr/>
          <a:lstStyle/>
          <a:p>
            <a:r>
              <a:rPr lang="es-ES" dirty="0" smtClean="0">
                <a:solidFill>
                  <a:srgbClr val="FFFF00"/>
                </a:solidFill>
              </a:rPr>
              <a:t>ESTUCHE DE FABADA ASTURIANA “CRIVENCAR”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11560" y="1700808"/>
            <a:ext cx="2743200" cy="4572000"/>
          </a:xfrm>
        </p:spPr>
        <p:txBody>
          <a:bodyPr>
            <a:normAutofit/>
          </a:bodyPr>
          <a:lstStyle/>
          <a:p>
            <a:r>
              <a:rPr lang="es-ES" sz="2000" dirty="0" smtClean="0"/>
              <a:t>REF: 029</a:t>
            </a:r>
          </a:p>
          <a:p>
            <a:r>
              <a:rPr lang="es-ES" sz="2000" dirty="0" smtClean="0"/>
              <a:t>2 raciones </a:t>
            </a:r>
          </a:p>
          <a:p>
            <a:r>
              <a:rPr lang="es-ES" sz="2000" dirty="0" smtClean="0"/>
              <a:t>PRECIO: 8,53€</a:t>
            </a:r>
          </a:p>
          <a:p>
            <a:r>
              <a:rPr lang="es-ES" sz="2000" dirty="0" smtClean="0"/>
              <a:t>Tabla de productos seleccionados para la elaboración de una fabada asturiana para dos personas.</a:t>
            </a:r>
          </a:p>
          <a:p>
            <a:r>
              <a:rPr lang="es-ES" sz="2000" dirty="0" smtClean="0"/>
              <a:t>El estuche incluye: alubias, tocino, lacón, chorizo y morcilla, y la receta de la auténtica Fabada Asturiana.</a:t>
            </a:r>
          </a:p>
          <a:p>
            <a:endParaRPr lang="es-ES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148064" y="1988840"/>
            <a:ext cx="3000057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3088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3598168" cy="1162050"/>
          </a:xfrm>
        </p:spPr>
        <p:txBody>
          <a:bodyPr/>
          <a:lstStyle/>
          <a:p>
            <a:r>
              <a:rPr lang="es-ES" dirty="0" smtClean="0">
                <a:solidFill>
                  <a:srgbClr val="FFFF00"/>
                </a:solidFill>
              </a:rPr>
              <a:t>GALLETAS DE MANZANA</a:t>
            </a:r>
            <a:br>
              <a:rPr lang="es-ES" dirty="0" smtClean="0">
                <a:solidFill>
                  <a:srgbClr val="FFFF00"/>
                </a:solidFill>
              </a:rPr>
            </a:br>
            <a:r>
              <a:rPr lang="es-ES" dirty="0" smtClean="0">
                <a:solidFill>
                  <a:srgbClr val="FFFF00"/>
                </a:solidFill>
              </a:rPr>
              <a:t> “TIERRA ASTUR”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REF: 030</a:t>
            </a:r>
          </a:p>
          <a:p>
            <a:r>
              <a:rPr lang="es-ES" sz="2000" dirty="0" smtClean="0"/>
              <a:t>380 gr</a:t>
            </a:r>
          </a:p>
          <a:p>
            <a:r>
              <a:rPr lang="es-ES" sz="2000" dirty="0" smtClean="0"/>
              <a:t>PRECIO: 6,55 €</a:t>
            </a:r>
          </a:p>
          <a:p>
            <a:r>
              <a:rPr lang="es-ES" sz="2000" dirty="0" smtClean="0"/>
              <a:t>Elaboradas de forma artesanal con los ingredientes más tradicionales , y con un agradable aroma y sabor a manzana.</a:t>
            </a:r>
            <a:endParaRPr lang="es-ES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92080" y="2428868"/>
            <a:ext cx="2786239" cy="205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6646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4102224" cy="1162050"/>
          </a:xfrm>
        </p:spPr>
        <p:txBody>
          <a:bodyPr/>
          <a:lstStyle/>
          <a:p>
            <a:r>
              <a:rPr lang="es-ES" dirty="0" smtClean="0">
                <a:solidFill>
                  <a:srgbClr val="FFFF00"/>
                </a:solidFill>
              </a:rPr>
              <a:t>MIEL DE BOSQUE ASTURIANO “LA PUELA”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REF: 031</a:t>
            </a:r>
          </a:p>
          <a:p>
            <a:r>
              <a:rPr lang="es-ES" sz="2000" dirty="0" smtClean="0"/>
              <a:t>350 gr</a:t>
            </a:r>
          </a:p>
          <a:p>
            <a:r>
              <a:rPr lang="es-ES" sz="2000" dirty="0" smtClean="0"/>
              <a:t>PRECIO: 4,95 €</a:t>
            </a:r>
          </a:p>
          <a:p>
            <a:r>
              <a:rPr lang="es-ES" sz="2000" dirty="0" smtClean="0"/>
              <a:t>Miel de bosque asturiano procedente del néctar de las flores del castaño, del brezo y de la zarza que habitan en los bosques autóctonos.</a:t>
            </a:r>
            <a:endParaRPr lang="es-ES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580112" y="2500306"/>
            <a:ext cx="1905635" cy="274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6047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6815158" cy="1162050"/>
          </a:xfrm>
        </p:spPr>
        <p:txBody>
          <a:bodyPr/>
          <a:lstStyle/>
          <a:p>
            <a:r>
              <a:rPr lang="es-ES" dirty="0" smtClean="0">
                <a:solidFill>
                  <a:srgbClr val="FFFF00"/>
                </a:solidFill>
              </a:rPr>
              <a:t>MALLORQUINAS DE CHOCOLATE CON LECHE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REF: 032</a:t>
            </a:r>
          </a:p>
          <a:p>
            <a:r>
              <a:rPr lang="es-ES" sz="2000" dirty="0" smtClean="0"/>
              <a:t>PRECIO: 6,00 €</a:t>
            </a:r>
          </a:p>
          <a:p>
            <a:r>
              <a:rPr lang="es-ES" sz="2000" dirty="0" smtClean="0"/>
              <a:t>150 gr</a:t>
            </a:r>
          </a:p>
          <a:p>
            <a:r>
              <a:rPr lang="es-ES" sz="2000" dirty="0" smtClean="0"/>
              <a:t>Irresistible crocante de almendra </a:t>
            </a:r>
            <a:r>
              <a:rPr lang="es-ES" sz="2000" dirty="0" err="1" smtClean="0"/>
              <a:t>marcona</a:t>
            </a:r>
            <a:r>
              <a:rPr lang="es-ES" sz="2000" dirty="0" smtClean="0"/>
              <a:t>, bañado en chocolate.  Las mallorquinas son un producto reconocido en toda España, cuyo exquisito sabor ha sido reconocido incluso desde la Casa Real.</a:t>
            </a:r>
            <a:endParaRPr lang="es-ES" sz="2000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500306"/>
            <a:ext cx="4015191" cy="287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420888"/>
            <a:ext cx="7772400" cy="1362456"/>
          </a:xfrm>
        </p:spPr>
        <p:txBody>
          <a:bodyPr/>
          <a:lstStyle/>
          <a:p>
            <a:pPr algn="ctr"/>
            <a:r>
              <a:rPr lang="es-ES" sz="8000" b="0" dirty="0" smtClean="0">
                <a:solidFill>
                  <a:srgbClr val="FFFF00"/>
                </a:solidFill>
                <a:effectLst/>
              </a:rPr>
              <a:t>ACCESORIOS</a:t>
            </a:r>
            <a:endParaRPr lang="es-ES" sz="8000" b="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06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5182344" cy="1162050"/>
          </a:xfrm>
        </p:spPr>
        <p:txBody>
          <a:bodyPr/>
          <a:lstStyle/>
          <a:p>
            <a:r>
              <a:rPr lang="es-ES" dirty="0" smtClean="0">
                <a:solidFill>
                  <a:srgbClr val="FFFF00"/>
                </a:solidFill>
              </a:rPr>
              <a:t>COLGANTE FUNDICIÓN TRISQUEL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REF: 033</a:t>
            </a:r>
          </a:p>
          <a:p>
            <a:r>
              <a:rPr lang="es-ES" sz="2000" dirty="0" smtClean="0"/>
              <a:t>PRECIO: 3,00 € </a:t>
            </a:r>
            <a:endParaRPr lang="es-ES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57232"/>
            <a:ext cx="2294824" cy="229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11560" y="3679485"/>
            <a:ext cx="5760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 smtClean="0">
                <a:solidFill>
                  <a:srgbClr val="FFFF00"/>
                </a:solidFill>
                <a:latin typeface="+mj-lt"/>
              </a:rPr>
              <a:t>COLGANTE FUNDICIÓN TETRASQUEL </a:t>
            </a:r>
            <a:endParaRPr lang="es-ES" sz="26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57627"/>
            <a:ext cx="2342137" cy="234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83568" y="4581128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REF: 034</a:t>
            </a:r>
          </a:p>
          <a:p>
            <a:r>
              <a:rPr lang="es-ES" sz="2000" dirty="0" smtClean="0"/>
              <a:t>PRECIO: 3,00 €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xmlns="" val="219155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00"/>
                </a:solidFill>
              </a:rPr>
              <a:t>IMANES ARTESANALES   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714348" y="2214554"/>
            <a:ext cx="2743200" cy="1895476"/>
          </a:xfrm>
        </p:spPr>
        <p:txBody>
          <a:bodyPr>
            <a:normAutofit/>
          </a:bodyPr>
          <a:lstStyle/>
          <a:p>
            <a:r>
              <a:rPr lang="es-ES" sz="2000" dirty="0" smtClean="0"/>
              <a:t>REF: 035</a:t>
            </a:r>
          </a:p>
          <a:p>
            <a:r>
              <a:rPr lang="es-ES" sz="2000" dirty="0" smtClean="0"/>
              <a:t>PRECIO: 2,00 €</a:t>
            </a:r>
          </a:p>
        </p:txBody>
      </p:sp>
      <p:pic>
        <p:nvPicPr>
          <p:cNvPr id="5" name="4 Marcador de contenido" descr="IMAN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86314" y="2143116"/>
            <a:ext cx="2357435" cy="39290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00"/>
                </a:solidFill>
              </a:rPr>
              <a:t>BROCHES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REF: 036</a:t>
            </a:r>
          </a:p>
          <a:p>
            <a:r>
              <a:rPr lang="es-ES" sz="2000" dirty="0" smtClean="0"/>
              <a:t>PRECIO:  7,00 €</a:t>
            </a:r>
          </a:p>
          <a:p>
            <a:endParaRPr lang="es-ES" sz="2000" dirty="0" smtClean="0"/>
          </a:p>
          <a:p>
            <a:endParaRPr lang="es-ES" sz="2000" dirty="0"/>
          </a:p>
        </p:txBody>
      </p:sp>
      <p:pic>
        <p:nvPicPr>
          <p:cNvPr id="5" name="4 Marcador de contenido" descr="572467b0-8a45-4eb9-b338-b952be67ba0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8855" b="4368"/>
          <a:stretch>
            <a:fillRect/>
          </a:stretch>
        </p:blipFill>
        <p:spPr>
          <a:xfrm>
            <a:off x="428596" y="3500438"/>
            <a:ext cx="2534888" cy="2928958"/>
          </a:xfrm>
        </p:spPr>
      </p:pic>
      <p:pic>
        <p:nvPicPr>
          <p:cNvPr id="6" name="5 Imagen" descr="a42cf630-496b-429b-b4dc-ae2ee779a6db.jpg"/>
          <p:cNvPicPr>
            <a:picLocks noChangeAspect="1"/>
          </p:cNvPicPr>
          <p:nvPr/>
        </p:nvPicPr>
        <p:blipFill>
          <a:blip r:embed="rId3"/>
          <a:srcRect l="16640" t="14305" r="21553" b="5356"/>
          <a:stretch>
            <a:fillRect/>
          </a:stretch>
        </p:blipFill>
        <p:spPr>
          <a:xfrm rot="5400000">
            <a:off x="3313897" y="670699"/>
            <a:ext cx="1444635" cy="2500330"/>
          </a:xfrm>
          <a:prstGeom prst="rect">
            <a:avLst/>
          </a:prstGeom>
        </p:spPr>
      </p:pic>
      <p:pic>
        <p:nvPicPr>
          <p:cNvPr id="1026" name="Picture 2" descr="C:\Documents and Settings\alumno\Escritorio\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286124"/>
            <a:ext cx="1900231" cy="3167052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4000496" y="3429000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REF: 037</a:t>
            </a:r>
          </a:p>
          <a:p>
            <a:r>
              <a:rPr lang="es-ES" sz="2000" dirty="0" smtClean="0"/>
              <a:t>PRECIO:  2,50 € </a:t>
            </a:r>
            <a:endParaRPr lang="es-ES" sz="2000" dirty="0"/>
          </a:p>
        </p:txBody>
      </p:sp>
      <p:sp>
        <p:nvSpPr>
          <p:cNvPr id="10" name="9 Flecha curvada hacia la derecha"/>
          <p:cNvSpPr/>
          <p:nvPr/>
        </p:nvSpPr>
        <p:spPr>
          <a:xfrm>
            <a:off x="4429124" y="4429132"/>
            <a:ext cx="1143008" cy="8572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85786" y="1142984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CATÁLOGO DE PRODUCTOS DE LA COOPERATIVA </a:t>
            </a:r>
            <a:r>
              <a:rPr lang="es-ES" dirty="0" smtClean="0">
                <a:solidFill>
                  <a:srgbClr val="FFFF00"/>
                </a:solidFill>
              </a:rPr>
              <a:t>CREATIVITY NARANCO</a:t>
            </a:r>
            <a:r>
              <a:rPr lang="es-ES" dirty="0" smtClean="0"/>
              <a:t>, FORMADA POR ALUMNOS DE 4ºA DEL INSTITUTO MONTE  NARANCO DE OVIEDO (ASTURIAS)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PARA MAS INFORMACIÓN SOBRE NUESTROS PRODUCTOS O PARA CUALQUIER DUDA PUEDE ESCRIBIRNOS UN CORREO ELECTRÓNICO A </a:t>
            </a:r>
            <a:r>
              <a:rPr lang="es-ES" dirty="0" smtClean="0">
                <a:hlinkClick r:id="rId2"/>
              </a:rPr>
              <a:t>creativitynaranco@gmail.com</a:t>
            </a:r>
            <a:r>
              <a:rPr lang="es-ES" dirty="0" smtClean="0"/>
              <a:t> </a:t>
            </a:r>
          </a:p>
          <a:p>
            <a:pPr algn="just"/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24" y="3571876"/>
            <a:ext cx="1633373" cy="2147885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-30451" y="5783032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solidFill>
                  <a:srgbClr val="FFFF00"/>
                </a:solidFill>
              </a:rPr>
              <a:t>¡GRACIAS!</a:t>
            </a:r>
            <a:endParaRPr lang="es-E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27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1714488"/>
            <a:ext cx="8043890" cy="2367722"/>
          </a:xfrm>
        </p:spPr>
        <p:txBody>
          <a:bodyPr>
            <a:normAutofit/>
          </a:bodyPr>
          <a:lstStyle/>
          <a:p>
            <a:pPr algn="ctr"/>
            <a:r>
              <a:rPr lang="es-ES" sz="8000" dirty="0" smtClean="0">
                <a:solidFill>
                  <a:srgbClr val="FFFF00"/>
                </a:solidFill>
              </a:rPr>
              <a:t>ALIMENTACIÓN</a:t>
            </a:r>
            <a:endParaRPr lang="es-ES" sz="8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00"/>
                </a:solidFill>
              </a:rPr>
              <a:t>CASADIELLES ASTURIANAS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REF: 001</a:t>
            </a:r>
          </a:p>
          <a:p>
            <a:r>
              <a:rPr lang="es-ES" sz="2000" dirty="0" smtClean="0"/>
              <a:t>½ </a:t>
            </a:r>
            <a:r>
              <a:rPr lang="es-ES" sz="2000" dirty="0" err="1" smtClean="0"/>
              <a:t>doc</a:t>
            </a:r>
            <a:endParaRPr lang="es-ES" sz="2000" dirty="0" smtClean="0"/>
          </a:p>
          <a:p>
            <a:r>
              <a:rPr lang="es-ES" sz="2000" dirty="0" smtClean="0"/>
              <a:t>PRECIO: 4,95 €</a:t>
            </a:r>
          </a:p>
          <a:p>
            <a:r>
              <a:rPr lang="es-ES" sz="2000" dirty="0" smtClean="0"/>
              <a:t>Las </a:t>
            </a:r>
            <a:r>
              <a:rPr lang="es-ES" sz="2000" dirty="0" err="1" smtClean="0"/>
              <a:t>Casadielles</a:t>
            </a:r>
            <a:r>
              <a:rPr lang="es-ES" sz="2000" dirty="0" smtClean="0"/>
              <a:t> Asturianas (1/2 </a:t>
            </a:r>
            <a:r>
              <a:rPr lang="es-ES" sz="2000" dirty="0" err="1" smtClean="0"/>
              <a:t>doc</a:t>
            </a:r>
            <a:r>
              <a:rPr lang="es-ES" sz="2000" dirty="0" smtClean="0"/>
              <a:t>) son sin duda uno de los postres con más tradición.</a:t>
            </a:r>
            <a:endParaRPr lang="es-ES" sz="2000" dirty="0"/>
          </a:p>
        </p:txBody>
      </p:sp>
      <p:pic>
        <p:nvPicPr>
          <p:cNvPr id="22529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357298"/>
            <a:ext cx="330870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571480"/>
            <a:ext cx="3210150" cy="1162050"/>
          </a:xfrm>
        </p:spPr>
        <p:txBody>
          <a:bodyPr/>
          <a:lstStyle/>
          <a:p>
            <a:r>
              <a:rPr lang="es-ES" dirty="0" smtClean="0">
                <a:solidFill>
                  <a:srgbClr val="FFFF00"/>
                </a:solidFill>
              </a:rPr>
              <a:t>CREMA DE CABRALES  SUAVE “TARAGAÑU”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REF: 002</a:t>
            </a:r>
          </a:p>
          <a:p>
            <a:r>
              <a:rPr lang="es-ES" sz="2000" dirty="0" smtClean="0"/>
              <a:t>180 gr</a:t>
            </a:r>
          </a:p>
          <a:p>
            <a:r>
              <a:rPr lang="es-ES" sz="2000" dirty="0" smtClean="0"/>
              <a:t>PRECIO: 3,84 €</a:t>
            </a:r>
          </a:p>
          <a:p>
            <a:r>
              <a:rPr lang="es-ES" sz="2000" dirty="0" smtClean="0"/>
              <a:t>Esta variedad presenta un sabor y aroma suaves. </a:t>
            </a:r>
          </a:p>
          <a:p>
            <a:r>
              <a:rPr lang="es-ES" sz="2000" dirty="0" smtClean="0"/>
              <a:t>Crema fácil de untar.</a:t>
            </a:r>
          </a:p>
          <a:p>
            <a:r>
              <a:rPr lang="es-ES" sz="2000" dirty="0" smtClean="0"/>
              <a:t>La crema de cabrales se presenta en un tarro de cristal de 180 gr con capuchón de papel.</a:t>
            </a:r>
            <a:endParaRPr lang="es-ES" sz="2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071678"/>
            <a:ext cx="417637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00"/>
                </a:solidFill>
              </a:rPr>
              <a:t>ARROZ CON LECHE “SANTOLAYA” 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s-ES" sz="2000" dirty="0" smtClean="0"/>
              <a:t>REF: 003</a:t>
            </a:r>
          </a:p>
          <a:p>
            <a:r>
              <a:rPr lang="es-ES" sz="2000" dirty="0" smtClean="0"/>
              <a:t>200 gr</a:t>
            </a:r>
          </a:p>
          <a:p>
            <a:r>
              <a:rPr lang="es-ES" sz="2000" dirty="0" smtClean="0"/>
              <a:t>PRECIO: 1,65 €</a:t>
            </a:r>
          </a:p>
          <a:p>
            <a:r>
              <a:rPr lang="es-ES" sz="2000" dirty="0" smtClean="0"/>
              <a:t>Exquisito postre de leche elaborado con leche pasteurizada de vaca, azúcar, arroz, canela, limón y sal.</a:t>
            </a:r>
          </a:p>
          <a:p>
            <a:r>
              <a:rPr lang="es-ES" sz="2000" dirty="0" smtClean="0"/>
              <a:t>Libre de conservantes y colorantes artificiales</a:t>
            </a:r>
          </a:p>
          <a:p>
            <a:r>
              <a:rPr lang="es-ES" sz="2000" dirty="0" smtClean="0"/>
              <a:t>Esencia de arroz con leche tradicional.</a:t>
            </a:r>
          </a:p>
          <a:p>
            <a:r>
              <a:rPr lang="es-ES" sz="2000" dirty="0" smtClean="0"/>
              <a:t>Capa de azúcar requemado en la parte superior.</a:t>
            </a:r>
            <a:endParaRPr lang="es-ES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785925"/>
            <a:ext cx="3262335" cy="360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3598168" cy="1162050"/>
          </a:xfrm>
        </p:spPr>
        <p:txBody>
          <a:bodyPr/>
          <a:lstStyle/>
          <a:p>
            <a:r>
              <a:rPr lang="es-ES" dirty="0" smtClean="0">
                <a:solidFill>
                  <a:srgbClr val="FFFF00"/>
                </a:solidFill>
              </a:rPr>
              <a:t>CHOCOLATE CON ARÁNDANOS PRINCIPADO</a:t>
            </a:r>
            <a:r>
              <a:rPr lang="es-ES" b="1" dirty="0" smtClean="0"/>
              <a:t> </a:t>
            </a:r>
            <a:br>
              <a:rPr lang="es-ES" b="1" dirty="0" smtClean="0"/>
            </a:b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REF: 004</a:t>
            </a:r>
          </a:p>
          <a:p>
            <a:r>
              <a:rPr lang="es-ES" sz="2000" dirty="0" smtClean="0"/>
              <a:t>200 gr</a:t>
            </a:r>
          </a:p>
          <a:p>
            <a:r>
              <a:rPr lang="es-ES" sz="2000" dirty="0" smtClean="0"/>
              <a:t>PRECIO:  3,95 €</a:t>
            </a:r>
          </a:p>
          <a:p>
            <a:r>
              <a:rPr lang="es-ES" sz="2000" dirty="0" smtClean="0"/>
              <a:t>Se presentan en tabletas envuelto en un cuidado papel.</a:t>
            </a:r>
            <a:endParaRPr lang="es-ES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357298"/>
            <a:ext cx="420690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4390256" cy="1162050"/>
          </a:xfrm>
        </p:spPr>
        <p:txBody>
          <a:bodyPr/>
          <a:lstStyle/>
          <a:p>
            <a:r>
              <a:rPr lang="es-ES" dirty="0" smtClean="0">
                <a:solidFill>
                  <a:srgbClr val="FFFF00"/>
                </a:solidFill>
              </a:rPr>
              <a:t>QUESO “AFUEGA’L PITU ATRONCAU TIERRA DE TINEO” BLANCO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REF: 005</a:t>
            </a:r>
          </a:p>
          <a:p>
            <a:r>
              <a:rPr lang="es-ES" sz="2000" dirty="0" smtClean="0"/>
              <a:t>300 gr</a:t>
            </a:r>
          </a:p>
          <a:p>
            <a:r>
              <a:rPr lang="es-ES" sz="2000" dirty="0" smtClean="0"/>
              <a:t>PRECIO: 4,35 €</a:t>
            </a:r>
          </a:p>
          <a:p>
            <a:r>
              <a:rPr lang="es-ES" sz="2000" dirty="0" smtClean="0"/>
              <a:t>De corte no muy limpio y un tanto granuloso, con corteza casi inexistente y textura arenosa, se caracteriza por su firme y compacta consistencia, y por presentar sabores primarios.</a:t>
            </a:r>
            <a:endParaRPr lang="es-ES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071678"/>
            <a:ext cx="407196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00"/>
                </a:solidFill>
              </a:rPr>
              <a:t>MERMELADAS VILLA MELBA 1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sz="1600" dirty="0" smtClean="0"/>
              <a:t>PRECIO:  1,65 €</a:t>
            </a:r>
          </a:p>
          <a:p>
            <a:pPr marL="0" indent="0">
              <a:buNone/>
            </a:pPr>
            <a:r>
              <a:rPr lang="es-ES" sz="1600" dirty="0" smtClean="0"/>
              <a:t>Compota asturiana REF: 006</a:t>
            </a:r>
          </a:p>
          <a:p>
            <a:pPr marL="0" indent="0">
              <a:buNone/>
            </a:pPr>
            <a:r>
              <a:rPr lang="es-ES" sz="1600" dirty="0" smtClean="0"/>
              <a:t>Mermelada de albaricoque REF: 007</a:t>
            </a:r>
          </a:p>
          <a:p>
            <a:pPr marL="0" indent="0">
              <a:buNone/>
            </a:pPr>
            <a:r>
              <a:rPr lang="es-ES" sz="1600" dirty="0" smtClean="0"/>
              <a:t>Mermelada de ciruela REF: 008</a:t>
            </a:r>
          </a:p>
          <a:p>
            <a:pPr marL="0" indent="0">
              <a:buNone/>
            </a:pPr>
            <a:r>
              <a:rPr lang="es-ES" sz="1600" dirty="0" smtClean="0"/>
              <a:t>Mermelada de fresa REF: 009</a:t>
            </a:r>
          </a:p>
          <a:p>
            <a:pPr marL="0" indent="0">
              <a:buNone/>
            </a:pPr>
            <a:r>
              <a:rPr lang="es-ES" sz="1600" dirty="0" smtClean="0"/>
              <a:t>Mermelada de higo REF: 010</a:t>
            </a:r>
          </a:p>
          <a:p>
            <a:pPr marL="0" indent="0">
              <a:buNone/>
            </a:pPr>
            <a:r>
              <a:rPr lang="es-ES" sz="1600" dirty="0" smtClean="0"/>
              <a:t>Mermelada de kiwi REF: 011</a:t>
            </a:r>
          </a:p>
          <a:p>
            <a:pPr marL="0" indent="0">
              <a:buNone/>
            </a:pPr>
            <a:r>
              <a:rPr lang="es-ES" sz="1600" dirty="0" smtClean="0"/>
              <a:t>Mermelada de manzana REF: 012</a:t>
            </a:r>
          </a:p>
          <a:p>
            <a:pPr marL="0" indent="0">
              <a:buNone/>
            </a:pPr>
            <a:r>
              <a:rPr lang="es-ES" sz="1600" dirty="0" smtClean="0"/>
              <a:t>Mermelada de mandarina REF: 013</a:t>
            </a:r>
          </a:p>
          <a:p>
            <a:pPr marL="0" indent="0">
              <a:buNone/>
            </a:pPr>
            <a:r>
              <a:rPr lang="es-ES" sz="1600" dirty="0" smtClean="0"/>
              <a:t>Mermelada de manzana con frutas del bosque REF: 014</a:t>
            </a:r>
          </a:p>
          <a:p>
            <a:pPr marL="0" indent="0">
              <a:buNone/>
            </a:pPr>
            <a:r>
              <a:rPr lang="es-ES" sz="1600" dirty="0" smtClean="0"/>
              <a:t>Mermelada de melocotón REF: 015</a:t>
            </a:r>
          </a:p>
          <a:p>
            <a:pPr marL="0" indent="0">
              <a:buNone/>
            </a:pPr>
            <a:r>
              <a:rPr lang="es-ES" sz="1600" dirty="0" smtClean="0"/>
              <a:t>Mermelada de naranja REF: 016</a:t>
            </a:r>
          </a:p>
          <a:p>
            <a:pPr marL="0" indent="0">
              <a:buNone/>
            </a:pPr>
            <a:r>
              <a:rPr lang="es-ES" sz="1600" dirty="0" smtClean="0"/>
              <a:t>Mermelada de pera REF: 017</a:t>
            </a:r>
          </a:p>
          <a:p>
            <a:pPr marL="0" indent="0">
              <a:buNone/>
            </a:pPr>
            <a:r>
              <a:rPr lang="es-ES" sz="1600" dirty="0" smtClean="0">
                <a:solidFill>
                  <a:srgbClr val="FFFF00"/>
                </a:solidFill>
              </a:rPr>
              <a:t>SIN AZÚCAR:</a:t>
            </a:r>
          </a:p>
          <a:p>
            <a:pPr marL="0" indent="0">
              <a:buNone/>
            </a:pPr>
            <a:r>
              <a:rPr lang="es-ES" sz="1600" dirty="0" smtClean="0"/>
              <a:t>Mermelada de ciruela REF: 018</a:t>
            </a:r>
          </a:p>
          <a:p>
            <a:pPr marL="0" indent="0">
              <a:buNone/>
            </a:pPr>
            <a:r>
              <a:rPr lang="es-ES" sz="1600" dirty="0" smtClean="0"/>
              <a:t>Mermelada de fresa REF: 019</a:t>
            </a:r>
          </a:p>
          <a:p>
            <a:pPr marL="0" indent="0">
              <a:buNone/>
            </a:pPr>
            <a:r>
              <a:rPr lang="es-ES" sz="1600" dirty="0" smtClean="0"/>
              <a:t>Mermelada de manzana REF: 020</a:t>
            </a:r>
          </a:p>
          <a:p>
            <a:pPr marL="0" indent="0">
              <a:buNone/>
            </a:pPr>
            <a:r>
              <a:rPr lang="es-ES" sz="1600" dirty="0" smtClean="0"/>
              <a:t>Mermelada de melocotón REF: 021</a:t>
            </a:r>
          </a:p>
          <a:p>
            <a:pPr marL="0" indent="0">
              <a:buNone/>
            </a:pPr>
            <a:r>
              <a:rPr lang="es-ES" sz="1600" dirty="0" smtClean="0"/>
              <a:t>Mermelada de pera REF: 022</a:t>
            </a:r>
          </a:p>
        </p:txBody>
      </p:sp>
    </p:spTree>
    <p:extLst>
      <p:ext uri="{BB962C8B-B14F-4D97-AF65-F5344CB8AC3E}">
        <p14:creationId xmlns:p14="http://schemas.microsoft.com/office/powerpoint/2010/main" xmlns="" val="33666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00"/>
                </a:solidFill>
              </a:rPr>
              <a:t>MERMELADAS VILLA MELBA 2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5338936" cy="4335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600" dirty="0" smtClean="0"/>
              <a:t>PRECIO: 1,65 €</a:t>
            </a:r>
          </a:p>
          <a:p>
            <a:pPr marL="0" indent="0">
              <a:buNone/>
            </a:pPr>
            <a:r>
              <a:rPr lang="es-ES" sz="1400" dirty="0" smtClean="0">
                <a:solidFill>
                  <a:srgbClr val="FFFF00"/>
                </a:solidFill>
              </a:rPr>
              <a:t>DE CHOCOLATE:</a:t>
            </a:r>
          </a:p>
          <a:p>
            <a:pPr marL="0" indent="0">
              <a:buNone/>
            </a:pPr>
            <a:r>
              <a:rPr lang="es-ES" sz="1400" dirty="0" smtClean="0"/>
              <a:t>Mermelada de fresa y chocolate REF: 023</a:t>
            </a:r>
          </a:p>
          <a:p>
            <a:pPr marL="0" indent="0">
              <a:buNone/>
            </a:pPr>
            <a:r>
              <a:rPr lang="es-ES" sz="1400" dirty="0" smtClean="0"/>
              <a:t>Mermelada de naranja con chocolate REF: 024</a:t>
            </a:r>
          </a:p>
          <a:p>
            <a:pPr marL="0" indent="0">
              <a:buNone/>
            </a:pPr>
            <a:r>
              <a:rPr lang="es-ES" sz="1400" dirty="0" smtClean="0"/>
              <a:t>Mermelada de pera y chocolate REF: 025</a:t>
            </a:r>
          </a:p>
          <a:p>
            <a:pPr marL="0" indent="0">
              <a:buNone/>
            </a:pPr>
            <a:endParaRPr lang="es-ES" sz="1400" dirty="0" smtClean="0"/>
          </a:p>
          <a:p>
            <a:pPr marL="0" indent="0">
              <a:buNone/>
            </a:pPr>
            <a:r>
              <a:rPr lang="es-ES" sz="1400" dirty="0" smtClean="0">
                <a:solidFill>
                  <a:srgbClr val="FFFF00"/>
                </a:solidFill>
              </a:rPr>
              <a:t>VEGETALES:</a:t>
            </a:r>
          </a:p>
          <a:p>
            <a:pPr marL="0" indent="0">
              <a:buNone/>
            </a:pPr>
            <a:r>
              <a:rPr lang="es-ES" sz="1400" dirty="0" smtClean="0"/>
              <a:t>Cebolla caramelizada REF: 026</a:t>
            </a:r>
          </a:p>
          <a:p>
            <a:pPr marL="0" indent="0">
              <a:buNone/>
            </a:pPr>
            <a:r>
              <a:rPr lang="es-ES" sz="1400" dirty="0" smtClean="0"/>
              <a:t>Mermelada de pimiento REF: 027</a:t>
            </a:r>
          </a:p>
          <a:p>
            <a:pPr marL="0" indent="0">
              <a:buNone/>
            </a:pPr>
            <a:r>
              <a:rPr lang="es-ES" sz="1400" dirty="0" smtClean="0"/>
              <a:t>Mermelada de tomate REF: 028</a:t>
            </a:r>
            <a:endParaRPr lang="es-E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88" t="10009" r="10837" b="5229"/>
          <a:stretch/>
        </p:blipFill>
        <p:spPr bwMode="auto">
          <a:xfrm>
            <a:off x="5214942" y="2000240"/>
            <a:ext cx="2214578" cy="260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5072074"/>
            <a:ext cx="1816557" cy="141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364088" y="5013176"/>
            <a:ext cx="28083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Los botes tienen una capacidad de 275Gr. por tanto pesan unos 375/400gr. </a:t>
            </a:r>
          </a:p>
          <a:p>
            <a:endParaRPr lang="es-ES" sz="1400" dirty="0"/>
          </a:p>
          <a:p>
            <a:r>
              <a:rPr lang="es-ES" sz="1400" dirty="0"/>
              <a:t>Y las medidas son 66mm de ancho x 85mm de alto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8950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385</TotalTime>
  <Words>676</Words>
  <Application>Microsoft Office PowerPoint</Application>
  <PresentationFormat>Presentación en pantalla (4:3)</PresentationFormat>
  <Paragraphs>108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Flujo</vt:lpstr>
      <vt:lpstr>CREATIVITY NARANCO</vt:lpstr>
      <vt:lpstr>ALIMENTACIÓN</vt:lpstr>
      <vt:lpstr>CASADIELLES ASTURIANAS</vt:lpstr>
      <vt:lpstr>CREMA DE CABRALES  SUAVE “TARAGAÑU” </vt:lpstr>
      <vt:lpstr>ARROZ CON LECHE “SANTOLAYA” </vt:lpstr>
      <vt:lpstr>CHOCOLATE CON ARÁNDANOS PRINCIPADO  </vt:lpstr>
      <vt:lpstr>QUESO “AFUEGA’L PITU ATRONCAU TIERRA DE TINEO” BLANCO</vt:lpstr>
      <vt:lpstr>MERMELADAS VILLA MELBA 1</vt:lpstr>
      <vt:lpstr>MERMELADAS VILLA MELBA 2</vt:lpstr>
      <vt:lpstr>ESTUCHE DE FABADA ASTURIANA “CRIVENCAR”</vt:lpstr>
      <vt:lpstr>GALLETAS DE MANZANA  “TIERRA ASTUR”</vt:lpstr>
      <vt:lpstr>MIEL DE BOSQUE ASTURIANO “LA PUELA”</vt:lpstr>
      <vt:lpstr>MALLORQUINAS DE CHOCOLATE CON LECHE</vt:lpstr>
      <vt:lpstr>ACCESORIOS</vt:lpstr>
      <vt:lpstr>COLGANTE FUNDICIÓN TRISQUEL</vt:lpstr>
      <vt:lpstr>IMANES ARTESANALES   </vt:lpstr>
      <vt:lpstr>BROCHES</vt:lpstr>
      <vt:lpstr>Diapositiva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CREATIVITY NARANCO</dc:title>
  <dc:creator>alumno</dc:creator>
  <cp:lastModifiedBy>alumno</cp:lastModifiedBy>
  <cp:revision>47</cp:revision>
  <dcterms:created xsi:type="dcterms:W3CDTF">2016-02-01T09:19:47Z</dcterms:created>
  <dcterms:modified xsi:type="dcterms:W3CDTF">2016-03-14T09:27:21Z</dcterms:modified>
</cp:coreProperties>
</file>