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231D3-0567-49DA-A78E-77289488D72C}" type="datetimeFigureOut">
              <a:rPr lang="es-ES" smtClean="0"/>
              <a:pPr/>
              <a:t>08/03/2016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5630C-7ED6-4F61-9A29-1909834ACE8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F75630C-7ED6-4F61-9A29-1909834ACE87}"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F75630C-7ED6-4F61-9A29-1909834ACE87}" type="slidenum">
              <a:rPr lang="es-ES" smtClean="0"/>
              <a:pPr/>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94645A86-8F7A-4E91-9B4B-71EE4DA93577}" type="datetime1">
              <a:rPr lang="es-ES" smtClean="0"/>
              <a:pPr/>
              <a:t>08/03/2016</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F48493D-19E5-479F-ABEF-C9E5145E54D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D9BB661-20F6-4A22-B941-1CBBABBFAC19}" type="datetime1">
              <a:rPr lang="es-ES" smtClean="0"/>
              <a:pPr/>
              <a:t>08/03/2016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48493D-19E5-479F-ABEF-C9E5145E54D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FCA242E-EC59-4B67-B0C8-1EA458B0B1AB}" type="datetime1">
              <a:rPr lang="es-ES" smtClean="0"/>
              <a:pPr/>
              <a:t>08/03/2016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48493D-19E5-479F-ABEF-C9E5145E54D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48493D-19E5-479F-ABEF-C9E5145E54DC}" type="slidenum">
              <a:rPr lang="es-ES" smtClean="0"/>
              <a:pPr/>
              <a:t>‹Nº›</a:t>
            </a:fld>
            <a:endParaRPr lang="es-ES"/>
          </a:p>
        </p:txBody>
      </p:sp>
      <p:sp>
        <p:nvSpPr>
          <p:cNvPr id="7" name="6 CuadroTexto"/>
          <p:cNvSpPr txBox="1"/>
          <p:nvPr userDrawn="1"/>
        </p:nvSpPr>
        <p:spPr>
          <a:xfrm>
            <a:off x="0" y="6150114"/>
            <a:ext cx="2743200" cy="707886"/>
          </a:xfrm>
          <a:prstGeom prst="rect">
            <a:avLst/>
          </a:prstGeom>
          <a:noFill/>
        </p:spPr>
        <p:txBody>
          <a:bodyPr wrap="square" rtlCol="0">
            <a:spAutoFit/>
          </a:bodyPr>
          <a:lstStyle/>
          <a:p>
            <a:pPr algn="ctr"/>
            <a:r>
              <a:rPr lang="es-ES_tradnl" sz="2000" dirty="0" smtClean="0">
                <a:solidFill>
                  <a:srgbClr val="00B050"/>
                </a:solidFill>
              </a:rPr>
              <a:t>TRANSPORTE NO INCLUIDO</a:t>
            </a:r>
            <a:endParaRPr lang="es-ES" sz="2000" dirty="0">
              <a:solidFill>
                <a:srgbClr val="00B05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94F0D37-22FE-427A-99D0-85808DD0887B}" type="datetime1">
              <a:rPr lang="es-ES" smtClean="0"/>
              <a:pPr/>
              <a:t>08/03/2016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F48493D-19E5-479F-ABEF-C9E5145E54D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8950A1E-ABCE-443E-9AE0-D949CD3B3874}" type="datetime1">
              <a:rPr lang="es-ES" smtClean="0"/>
              <a:pPr/>
              <a:t>08/03/2016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F48493D-19E5-479F-ABEF-C9E5145E54D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EBD8DDC1-8D30-4DB4-AA60-4F3BD3E31DDD}" type="datetime1">
              <a:rPr lang="es-ES" smtClean="0"/>
              <a:pPr/>
              <a:t>08/03/2016</a:t>
            </a:fld>
            <a:endParaRPr lang="es-ES"/>
          </a:p>
        </p:txBody>
      </p:sp>
      <p:sp>
        <p:nvSpPr>
          <p:cNvPr id="27" name="26 Marcador de número de diapositiva"/>
          <p:cNvSpPr>
            <a:spLocks noGrp="1"/>
          </p:cNvSpPr>
          <p:nvPr>
            <p:ph type="sldNum" sz="quarter" idx="11"/>
          </p:nvPr>
        </p:nvSpPr>
        <p:spPr/>
        <p:txBody>
          <a:bodyPr rtlCol="0"/>
          <a:lstStyle/>
          <a:p>
            <a:fld id="{4F48493D-19E5-479F-ABEF-C9E5145E54DC}" type="slidenum">
              <a:rPr lang="es-ES" smtClean="0"/>
              <a:pPr/>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1BC48CD7-73BD-405C-BC3A-479C6BB8B3F8}" type="datetime1">
              <a:rPr lang="es-ES" smtClean="0"/>
              <a:pPr/>
              <a:t>08/03/2016</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4F48493D-19E5-479F-ABEF-C9E5145E54D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27A9EBE-9018-4D01-A794-CE06FA4AD8F1}" type="datetime1">
              <a:rPr lang="es-ES" smtClean="0"/>
              <a:pPr/>
              <a:t>08/03/2016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F48493D-19E5-479F-ABEF-C9E5145E54D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EE74347-8139-4F90-B149-96DB21EF3B1C}" type="datetime1">
              <a:rPr lang="es-ES" smtClean="0"/>
              <a:pPr/>
              <a:t>08/03/2016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F48493D-19E5-479F-ABEF-C9E5145E54D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0A9B2A4-9A96-4F16-95F6-C702833D98CE}" type="datetime1">
              <a:rPr lang="es-ES" smtClean="0"/>
              <a:pPr/>
              <a:t>08/03/2016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F48493D-19E5-479F-ABEF-C9E5145E54D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13484FC-31A7-485E-8F38-453469EAECD1}" type="datetime1">
              <a:rPr lang="es-ES" smtClean="0"/>
              <a:pPr/>
              <a:t>08/03/2016</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F48493D-19E5-479F-ABEF-C9E5145E54D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0" y="1143000"/>
            <a:ext cx="8229600" cy="914400"/>
          </a:xfrm>
        </p:spPr>
        <p:txBody>
          <a:bodyPr/>
          <a:lstStyle/>
          <a:p>
            <a:r>
              <a:rPr lang="es-ES_tradnl" dirty="0" smtClean="0"/>
              <a:t>ASTURÑAM COOP.</a:t>
            </a:r>
            <a:endParaRPr lang="es-ES" dirty="0"/>
          </a:p>
        </p:txBody>
      </p:sp>
      <p:sp>
        <p:nvSpPr>
          <p:cNvPr id="3" name="2 Subtítulo"/>
          <p:cNvSpPr>
            <a:spLocks noGrp="1"/>
          </p:cNvSpPr>
          <p:nvPr>
            <p:ph type="subTitle" idx="1"/>
          </p:nvPr>
        </p:nvSpPr>
        <p:spPr>
          <a:xfrm>
            <a:off x="838200" y="4419600"/>
            <a:ext cx="7086600" cy="1752600"/>
          </a:xfrm>
        </p:spPr>
        <p:txBody>
          <a:bodyPr>
            <a:normAutofit/>
          </a:bodyPr>
          <a:lstStyle/>
          <a:p>
            <a:r>
              <a:rPr lang="es-ES_tradnl" sz="2800" dirty="0" smtClean="0">
                <a:solidFill>
                  <a:schemeClr val="tx1"/>
                </a:solidFill>
                <a:latin typeface="+mj-lt"/>
              </a:rPr>
              <a:t>CATÁLOGO ASTURÑAM COOP</a:t>
            </a:r>
          </a:p>
          <a:p>
            <a:r>
              <a:rPr lang="es-ES_tradnl" sz="2800" dirty="0" smtClean="0">
                <a:solidFill>
                  <a:schemeClr val="tx1"/>
                </a:solidFill>
                <a:latin typeface="+mj-lt"/>
              </a:rPr>
              <a:t>2015/2016</a:t>
            </a:r>
            <a:endParaRPr lang="es-ES" sz="2800" dirty="0">
              <a:solidFill>
                <a:schemeClr val="tx1"/>
              </a:solidFill>
              <a:latin typeface="+mj-lt"/>
            </a:endParaRPr>
          </a:p>
        </p:txBody>
      </p:sp>
      <p:pic>
        <p:nvPicPr>
          <p:cNvPr id="2051" name="Picture 3"/>
          <p:cNvPicPr>
            <a:picLocks noChangeAspect="1" noChangeArrowheads="1"/>
          </p:cNvPicPr>
          <p:nvPr/>
        </p:nvPicPr>
        <p:blipFill>
          <a:blip r:embed="rId3" cstate="print"/>
          <a:srcRect/>
          <a:stretch>
            <a:fillRect/>
          </a:stretch>
        </p:blipFill>
        <p:spPr bwMode="auto">
          <a:xfrm>
            <a:off x="5334000" y="4991100"/>
            <a:ext cx="3048000" cy="1562100"/>
          </a:xfrm>
          <a:prstGeom prst="rect">
            <a:avLst/>
          </a:prstGeom>
          <a:noFill/>
          <a:ln w="9525">
            <a:noFill/>
            <a:miter lim="800000"/>
            <a:headEnd/>
            <a:tailEnd/>
          </a:ln>
          <a:effectLst/>
        </p:spPr>
      </p:pic>
      <p:sp>
        <p:nvSpPr>
          <p:cNvPr id="6" name="5 CuadroTexto"/>
          <p:cNvSpPr txBox="1"/>
          <p:nvPr/>
        </p:nvSpPr>
        <p:spPr>
          <a:xfrm>
            <a:off x="5638800" y="1143000"/>
            <a:ext cx="2743200" cy="954107"/>
          </a:xfrm>
          <a:prstGeom prst="rect">
            <a:avLst/>
          </a:prstGeom>
          <a:noFill/>
        </p:spPr>
        <p:txBody>
          <a:bodyPr wrap="square" rtlCol="0">
            <a:spAutoFit/>
          </a:bodyPr>
          <a:lstStyle/>
          <a:p>
            <a:pPr algn="ctr"/>
            <a:r>
              <a:rPr lang="es-ES_tradnl" sz="2800" dirty="0" smtClean="0">
                <a:solidFill>
                  <a:srgbClr val="00B050"/>
                </a:solidFill>
              </a:rPr>
              <a:t>TRANSPORTE NO INCLUIDO</a:t>
            </a:r>
            <a:endParaRPr lang="es-ES" sz="2800" dirty="0">
              <a:solidFill>
                <a:srgbClr val="00B050"/>
              </a:solidFill>
            </a:endParaRPr>
          </a:p>
        </p:txBody>
      </p:sp>
      <p:sp>
        <p:nvSpPr>
          <p:cNvPr id="7" name="6 CuadroTexto"/>
          <p:cNvSpPr txBox="1"/>
          <p:nvPr/>
        </p:nvSpPr>
        <p:spPr>
          <a:xfrm>
            <a:off x="990600" y="5486400"/>
            <a:ext cx="3657600" cy="923330"/>
          </a:xfrm>
          <a:prstGeom prst="rect">
            <a:avLst/>
          </a:prstGeom>
          <a:noFill/>
        </p:spPr>
        <p:txBody>
          <a:bodyPr wrap="square" rtlCol="0">
            <a:spAutoFit/>
          </a:bodyPr>
          <a:lstStyle/>
          <a:p>
            <a:r>
              <a:rPr lang="es-ES_tradnl" dirty="0" smtClean="0"/>
              <a:t>Para contactar con nosotros mándanos un email a: </a:t>
            </a:r>
            <a:r>
              <a:rPr lang="es-ES_tradnl" u="sng" dirty="0" smtClean="0">
                <a:solidFill>
                  <a:srgbClr val="0070C0"/>
                </a:solidFill>
              </a:rPr>
              <a:t>asturejesalinas@gmail.com</a:t>
            </a:r>
            <a:endParaRPr lang="es-ES" u="sng"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chemeClr val="accent6"/>
                </a:solidFill>
              </a:rPr>
              <a:t>CHORIZO DE JABALÍ </a:t>
            </a:r>
            <a:r>
              <a:rPr lang="es-ES_tradnl" sz="2400" dirty="0" smtClean="0">
                <a:solidFill>
                  <a:schemeClr val="accent6"/>
                </a:solidFill>
              </a:rPr>
              <a:t>(300Grs.)</a:t>
            </a:r>
            <a:endParaRPr lang="es-ES"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8" name="7 Rectángulo"/>
          <p:cNvSpPr/>
          <p:nvPr/>
        </p:nvSpPr>
        <p:spPr>
          <a:xfrm>
            <a:off x="1143000" y="2362200"/>
            <a:ext cx="4572000" cy="2031325"/>
          </a:xfrm>
          <a:prstGeom prst="rect">
            <a:avLst/>
          </a:prstGeom>
        </p:spPr>
        <p:txBody>
          <a:bodyPr>
            <a:spAutoFit/>
          </a:bodyPr>
          <a:lstStyle/>
          <a:p>
            <a:pPr algn="just"/>
            <a:r>
              <a:rPr lang="es-ES" dirty="0" smtClean="0">
                <a:latin typeface="Comic Sans MS" pitchFamily="66" charset="0"/>
              </a:rPr>
              <a:t>El Chorizo de Jabalí se presenta envasado al vacío, con un peso aproximado de 300 grs. Fabricado en exclusiva para se elabora a partir de jabalíes cazados en los bosques de Asturias, donde se caracterizan por su abundancia.</a:t>
            </a:r>
            <a:endParaRPr lang="es-ES" dirty="0">
              <a:latin typeface="Comic Sans MS" pitchFamily="66" charset="0"/>
            </a:endParaRPr>
          </a:p>
        </p:txBody>
      </p:sp>
      <p:sp>
        <p:nvSpPr>
          <p:cNvPr id="9" name="8 CuadroTexto"/>
          <p:cNvSpPr txBox="1"/>
          <p:nvPr/>
        </p:nvSpPr>
        <p:spPr>
          <a:xfrm>
            <a:off x="6400800" y="4876800"/>
            <a:ext cx="1905000" cy="984885"/>
          </a:xfrm>
          <a:prstGeom prst="rect">
            <a:avLst/>
          </a:prstGeom>
          <a:noFill/>
        </p:spPr>
        <p:txBody>
          <a:bodyPr wrap="square" rtlCol="0">
            <a:spAutoFit/>
          </a:bodyPr>
          <a:lstStyle/>
          <a:p>
            <a:pPr algn="ctr"/>
            <a:r>
              <a:rPr lang="es-ES_tradnl" sz="4000" b="1" dirty="0" smtClean="0">
                <a:solidFill>
                  <a:schemeClr val="accent2"/>
                </a:solidFill>
              </a:rPr>
              <a:t>5,05€</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sp>
        <p:nvSpPr>
          <p:cNvPr id="9218" name="AutoShape 2" descr="https://images.ssstatic.com/chorizo-de-jabali-6078901z1-000000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220" name="AutoShape 4" descr="https://images.ssstatic.com/chorizo-de-jabali-6078901z1-000000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222" name="AutoShape 6" descr="https://images.ssstatic.com/chorizo-de-jabali-6078901z1-000000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224" name="AutoShape 8" descr="https://images.ssstatic.com/chorizo-de-jabali-6078901z1-0000006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226" name="AutoShape 10" descr="data:image/jpeg;base64,/9j/4AAQSkZJRgABAQAAAQABAAD/2wCEAAkGBxQSEhQUERQVFhUVFhgWFRUUFxQYFRQVFBUWFhUUFBUYHCggGBolHBQUITEhJSkrLi4uFx8zODMsNygtLisBCgoKDg0OGxAQGywkHiYsLCwyLCwsLCwtLCw0LCwsLDQuLCwsLCwsLCwsLCwsLCwsLCwsLCwsLCwsLCwsLCwsLP/AABEIAKUBMQMBIgACEQEDEQH/xAAbAAABBQEBAAAAAAAAAAAAAAAAAQIEBQYDB//EAD4QAAEDAgMFBQYEBQQCAwAAAAEAAhEDIQQSMQVBUWFxBiIygZETQlKhsdEzcpLBFBUjgqIHYuHw0vEWQ7L/xAAZAQEAAwEBAAAAAAAAAAAAAAAAAQIDBAX/xAAnEQACAgICAgICAQUAAAAAAAAAAQIRAyESMSJBBBMUYXFCUYHB8f/aAAwDAQACEQMRAD8A9xQhCAEIQgBCEIAQhCAELnWrNYJcQBzKra+3WDwAu+Q+d/kgLZI4xqszX21VdoQ3oL+pUGpVc7xEnqSVFkWamrtOk3V4P5b/AEUSpt5nutcesD7rPoUWLLd+3n+61o6yfso79r1T7wHQD91BQhFnd2OqH33eRj6LmcQ/4nfqKYhAKXk6knqSmpUIAk8SuoxVQaPf+p33XJCA7DGVPjf+orozadUe+fOD9QosIQFizbdUa5T1H2Kk09v/ABM9D+xCpEILNLS23SOuZvUfaVMo4pjvC5p5Tf0WOSJZNm4QsfQx1RnheehuPQqxw+3z77QebbH0KmxZfoUTC7Rp1PC6/A2P/PkpakkEIQgBCEIAQhCAEIQgBCEIAQhCAELhisUymJeY4DeeQG9Z/G7ae+zO43/I+e7y9VFgvMZtGnT8Rv8ACLn03eapsVtx7vAAwervXQKqQosixz3lxlxJPEmShIlQgEJQEqARLCEsIBEQnQiEA2EJ0IcQASbAXJO4IBjjGvzQ0g3Bkcl5h2k7W+1e5rXEU2kho3GNHHiVC2btqrT7zKjm9Iyn+02WKzJnS/iyS2euoWX2N2ua+G18oPxN0PVsmFpqVUOEtIIO8aLVNM55RcexyROSKSBEJUIBqEqEAiROSIBqm4TalSnvzDg6/odQoSEBp8Htmm+x7juB08nKyWFU7AbUfSt4m/Cd35Tu+imybNYhR8HjGVRLD1B1HUKQpJBCEIAQhCAEIQgBVe1NsCnLWd5/yb158lG2ztiJp0jfRzxu/wBrefPd9KAKGyGzrWqueczySTvP0HAJiEKCBUqRKgFSpAnAIAASgIlOQAhCSUAsqNjMcyl4jc+Fou9x3BrRclctq7QFFmYxcwJ4lYAB+IdUqVKwYwRUIJAdUa1120ptnAEgHVF3ReEL2a3/AOSEkhtEyACMzmgmd0DwmxsfoQTWdo+0PtMG8Mb3n92AZtPeiNbDdxVPtOvRLAMNIa5waGkND3sAaIdHvW8Wpm6rNlse6nUe3LlY4t1Jc0WBDRp7w4z5LPNrp6OrDjjp1uzKtrAgttJNydwHBMqYgtgN+St+0uysgFVsAmJiO8NNPitf1VAatlyxSe0d3MsKWJ43J3ECPmrjZ+2qlIg0y9nR0A9WkwsqTIQ194Fxu4k8VokYyp6fs9X2Z26cR/Ua18alpAPysfQLW7O2tSrgGm4T8Js4eW/yXh+zK7pIiwPr1Vkdq5DAmR8O75qyyu6ZhP40WrR7Whee7B7aub3as1BwP4jf/ILZ4DbNGsAWPAJ913dd6HXyWykmckscok+USghNKsUHJEkpUAkJCnJCgGoQhAPo13MMtMFabZe1BVsbP4bjzb9llShriCCDBFwRqCgTN2hVux9pe1EO8Y15j4grJWLAhCEAKl2/tPJ/TYe8R3iPdB3Dmf8Au5WO0MUKVNzzu0HFx0CxjnkkucZJMk8SVDDABKkSqCoqUJEoQChOCQJUAoSpESgFQXJhKSUA6VX4nbdBhIfVaCNdTHosh/qJt17Xsw1Jxb3c9UtsSCYa0HcLEnyWGrV92YnzWGTLxdJHZg+LzVt0bjtPtulXdS9kRUa0umCRDosCDpYGFBxWLa5zgGuDWumIHijQwN0kAdViSSA4tsRc8d1rmN88bK0o7T9tTAp/iAX0vpEDV28zuUxyezSWBQ1Z2xrXvaCC6TvJtBkO6mPqtN2TwbW0ocTLSSPeB3gEHgZ9VR4GlULZyEQJcYsB0OhuL9F3r7YpUWNayqXPOoEFoOp7x1Nt1lXIXh00Xu19mNxDSzNBkEEQSIGv1ssjj+zL6c25ZgLEceRV9gtu0qDQ9xzSLNHiJ0vwTGdtGurAPYGsIggGXDfm0v0UQcONSMqyuXKC0YPFYFzCQ7eLKI1hab9PsV7Hi9h0cQwOgOa4BzXNkWNwYWW2l2Ndqx0xoDqQLwePVbLG61sz+9XvRlsJicljquTwMzjvi196XGsAquabRuOotpHVcXtcGm5gwT5afVc/CpWdqmnEdQfBl0wOH7K/wGOMXNuBN/VZk4i0XkD5ynsrEAcCI89f3ScZNa0IcPezfYTtg6nZr3W3HvN8gdFrtmdr6T2j2x9m/fZxaekAx0XitNjjBVozHO32cBq02jfIIURlKLq7RTJhhNaVHutKs14ljgRyKcvO/wDTWpUqVqjnQWNblFveJB1HL6r0UhdUZclZ52XHwlxAFKucpzSrFAQhIgESJUiAfRrFjg5pggyPseS2eCxIqMD2793A7wsSrjs3i8rzTOjrj8wH7gfJESjSoQhWJMv2lxWaoKY0YJP5nC3oP/0VVLpiauepUdMy90HkDDfkAuaqVYqVIlQCpQkSOeACSYAEkncBvQD5ShYfafbRwc72LW5RaXyS7oARATMD2+dP9ak0jjTJB/S77rP7Im/486ujeSkJVNgu1OFqxFZrSbZahDXT52PkVcSrpp9GLi49oEyo+E9Z/tltpmGoGfFUljAOMXJ5D9wgSbdI8+7V4ltfFvcJgjWdQwBo8pkrK14a6xPFTsY8Gq8Mn/YZ47p4KvqUzfNM/NcteTbPWg19aS7OuJrkxGkG8XPIFQTSAMgnjvlp8lMoUZbOqu8N2QrVKHtgx3s/iBFpOUG5EzwupUq0hKHJXJmafi6wBY2o4NOoDjBtqQE/B4e4JMn5iNZU7+WPbJGUxYkWPmDcFcqVEte1pmHWk233lS8iapFI46dvZ0qS4EjQaDeeqWhho33+XlwUrI3c6STZouQFLwODZUu9zmz4Q0STu3rC29I7E4R2ydhO0ValSFFpAAkz78G+UE6CZ53UB2MNY/1CTzLjPzvKMYGAxRY6Wtlz33gEWiLAXVbTqkOBiTw1nyRqXT7Mkop8kuztidm6m7uEm6gPpVG2LTDtAd/RaBu2cos3zM/ZTNjNNbEUy+D3mkAbjKjFLI3UkMrhGNrRjn4BwBJ13CDKHUnezFrTOlwdOC9qx2wKT/Exp8oPqFke0PZSxdSLgRu+/ELucH6POjnTddGOwNfKL9OnFWFTAGIIyNNQhxdBIjKWtEXcSHjdBkX4RqmDIOl1p+xGym1KzXuBJpt1MRO4+Q0XKkuVnfKVY7N/2W2cKNBogAkAmOg/YBW5C5UiusrrjpHkSdu2c3pgcnvXAlWKkiUJrClQAkSpEAJadUtIcNWkEeV0iRAa/wDnFL4kLFSUici50oeEdF0TGCMw0yuc2OGVxH7J6goxUqalUgcsT/qBt40wKDLZhLz/ALfhHVbSVle2vZ/+IZmZ426cxwVJ3WjXFx5rkYXCYoVGhhMHUaT81DxOMAD2xBJEH4eJlLgaGR0OHeEiDYgrriNnkglrSRv49FwuUY1/J6sI8m7K97RqeFo0Nrq57Odpq2FgMeX0wb0n3AE2yHdbgqVrM5DRN5MzcdVJdhPZ/eTw3hac+OvZMsam9nteCxza1JtRnhcJE6jiDzXmX+pdF7sQ0zYshonSNek/so2yu01bDDIwtc0nNlcJBJ4HXco/bDbgxHsnDuuDYqMNwDNiHeZW/NSj+zhWCWPJ+jLl5L4gZpiBa+ikV2VILXNgsJaYg34OjXfdcnUA8zvUo4N499t+Lo9c0KjlH/J0xhJfwQ8NXymHGGkiXCSAN5IXpuyiKlH+Io1A1tAi7nlvtvZszU6QbnysZTnMAC57szogTHmkcf8AvROwuJNJ5NNzmA2OUkFw4OAMHzV4SUbdESUmuJc4/az3VHPOXM4ucQBaTcmFVYqu+oYAtN3RYWt0KusJs9j2Z3gtkWk3jiVCe+oKfsqbobJzQ0d4zYk68Fy45Qt33/s1yKTVRX/CFSqZSLi3HdOqnUdrUwQKYM2BJMtJAgkclT16BHiM8D/xuTMJTJda+pjeQLrdRXZjObbqi/bUq1i5uchrtQ3uzGmm5RjhvZmDrulcm1S1wLTCk+1NSztdZ6LNuSd+jWMIyVexlN7iYy+l/WFsewpDa5ZUYcxbmYdzY1nrP14ql2I8AuIaHR0EeZK5YjaNdtRzmPyEjL3IkNBmAdfRQpeRSacouNHr0kpr6AOoXjv84xRB/rVSDAMvdPodFO2V2gxFJ0is8jTJUOZvz/Yhb/ckcn4kn0ejVti0nSS0fv6hStn4BlEEU2xNzxKoT22oMosqVZzuJaabLkEauvHduL81yq9uMNUpv9m9zX5TAc0hxMWDdQTK0tOmZfXNapi47twylXfTa3M1ndkalw8UcgbeRXPDf6jU3PDTRfcxY39N/qvOTi4JlokazIM896mYLHsBzNp98A5TJhrps6N/Rc7yyT/R3r4kXFUtnqw7T0C4sJc1wJaQ5ujhqLSplOu14DmmQdCvGsFWPtB3nAzebknmd8r1zZVLLTY3WB895WuOcpSd9HHnxQhVFpS0T0jUq2OYEiVIgBIhK1mYhvxODf1ED91AJX8KULXewbwCFPEsZHblD2eJfwqAPHXwuHqJ/uUULR9qcEX0s7BL6RzADUt99o8r9WhZqm8OAI0KMhjkIQhAJtQSE5IVAMd2l2G15zxDhfMLGRpPFZ84juvp6E/LcV6RiaciFk9tbEa4zoeIWGXApxrpnRhzOD3tGFp0PYvJJDo39bqFi8UXOMyOauNoYbI7IXC8EO0VZi8JYmZI4b+YWHHhPy7PShPnC4kdlUgAC2bUjhwUasbld8Oy99N6ZiGAOtpp1WvLZTjqxKTLwLk7/spFAlpPdbDgQSQ0kA2OUmYTWN0O9SGUAO8TIi/X91WUqNIY7RBqkC0eY3ptJokTx3q5bg2BkuABPGbLj7DKJDRO51z5wd6hZE9FeMk7G4rE1DTnRukbzEXPK6hYTHPa6dQYBBXVjHufDhzJJsQulWiGu8MXkcLHilRSqhcpO7OOKzuN25d4nXquuwcZ/D121i1rwJDmO0ex7S1w9DI5wnVKD3CWsdHEAmTyso+JwxMkU3NPvNIIjmJV4Nxpmc+MrRY7QwlKm4mi/wBpQmWOOVtQNcPw3skw4TE6HKSOUClXy9Pn5qMaTjuMDf0U/ZWBFR4aXtbm0LrAnhJspklItGfDYuILmtzNdZ2oCbTxZBhzoF5MTuJEDnYea3GN7OMwuHdVq5XFre633S42b11WQoVWVBDgARbSx+yzceC8lYjk+xuUeiMK065RPvCQfMXSsxQzaa6co5Ja9ADwkNIuDII9FEw1YF5DhJvYb3QQ2PMgovI0dIftfD1gQ6o10RDTFo18tQk2G1pqszE5QQXZSMwaDLi2dXAAkDUkLa0mZ6ANRpkcSSIgQACsxtKkxtVrqX9NwIc1zNQ5pBa4eYWnJKkYJOV0WW0sWK9FjiM7GzSFQgB7nDv5idbz5CBqqnZOzqrnH2QzRqJAt5rs5+Jq5abnGqGuqPaBYg1SHVDFhcgFaDsvhywvc9rhYAAgjUyfoFKjGUtbTK5MjhDWmin/AJdVa8F1J1jugz6L1XYtI5QTOmirdnYIuOZwtuWjoMgBaxio9dHFkyOffZ1QkQrmQIQkQArTs5hc9UvPhpWHA1HD9mn/ACCradNznNYwS99hwHFx5DVbTZ+EFKm1jdwud7iblx6mSiJRIQhCsSCxu3dn/wAPUztH9Kod2lN53cmu3c5HBbJc69Fr2lrwC1wgg6EFAYZC6bTwJwrg1xJpOMU3ncfgeePA70xVKsRCEKAc6gUevRDhBUwhNyITZhu0HZ7NMeR4LI43ZFZgs0uaN7ZItxi4Xsb6MqsxuxwbsOU8lWUU+zXHllDpnkL2y3h9+BVfUaXeWq9G2psSZztg/GBr1VK7soSHEVBMd2xuVisck9HV98ZK3oztOkXNtq20cRxTQXZw3h9VLGyMQXQGPHOCplXZFSlFR1NwG8kfMqrhKrNo54Lx9nerQzNbf/3zXDF4wBpaYnRdKNflYgB1gbTu4GyrsfhcxJBuN3H7Fc0IpqmdF0yA5xFQxwU8VfaDLvGhUDIXOHopDGFpM66EcFvrRnvaJuB7QVsJ4HSN9N929eXkhmIfXDqzjNSe9FpHIKNtHCzvBcLgC4gideKgYeq5t2/9CtJuUaKRhGMmTzj3mm6icuV++BmbBmAeaMJSDhHDQnRNq0Q8Zm2drl3HolwLAXAOseHEclnObo1x4410OrVqpb7MveabTIYSSARwHmVyw9XK9rm7uW/mpr61yCOQtpHFRn0RqDfmo5t9lqUVSLTaD6WIuWCmY8QNjESIVJXwjREXGocJDvNBdFnA/cJtN7qjsrQSdwAV0p/3MpSh6LXCV6sBgJqZtG7/ACP3TcYwhwzNLSABDgQtL2c2aKYD3AmqdB8IP7q/bsh1W7+6OG9XjiTjt7OaXynGfitGW7NYa7nwS42b03lbDAbLM5qmvDcFY4TAMpiGhTadNbQjSo5MmTnJyGUqXBSEAJVcyEQhLCkCJHGIsSSYa0XLjuACdeQ1oLnu8LRqeZ4DmbLT7H2QKXffDqpF3bmj4Wcuep9ABKQuw9l+xbmfeq4d47mj4G8hx3nyi0QhWJBCEIAQhCA5YnDtqNLHtDmuEFpuCsjtTY9TDnNTDqlHhrUpeWr289RvnVbNCAwNJ4cJaQQeCctDtXs62oS+kfZVDckCWP8Azt48xB6rPYkPokNxDck2DwZpuPJ248jBVaIoEJcvBIhAJCEqEBFqUtxVfiNlMdpY8lckJr6fBQSUJwdRvhIP1UbE1HQRUYSDrvWmbS4plampTaB5NtjZZaSaBt8BsR0nVZ2rSqA3a6TyK9xqYJjtWg+Sjv2JS+EDos3BdpG8c8kqezzDZPZ2pUaXiWkCwNsx4KFiQ6i8SJcLkPGjv3H1XrJ2SNznDzUXE9m2P8RnqAf2UPGu/ZaPyGnvo8jfUqPfJu55mw1JO4BaZvY9/sg8EF5uWaeh4rYYXstTpuztjNxgW6cFO/lRPvnyUxgv6hk+Q9cNHkb/AGjXw8EEWHIDQQumHoPrvDQLk+L4ec7oXqGJ7LUn/iZidNYPyXTB9m6FPwMjzKp9XlZp+V4UtMwe0Nivpg95tSd8w4HjHvb/AFUfZmx6lR4lj8oIm24bgvU6ezqY0aPRSWUY0Cs8cX1oyXyZ1T2Z7+VOqCMjQAPeAsAn4TsxTaZOv+0AD5LRNYujaa0ds5yHh8I1vhaApTaa6QlRIWcxTTgE5IhAITxTS4dpqGKLDUOhIsxv5nmw6a8lIGBvFd8BhH1z/SEM31XDu/2D3z8ue5W2C7OizsQRUPwD8IdRq/ztyV6BFgpomiJs3ZjKAIYJJ8T3Xc7qeHIWUxCFJIIQhACEIQAhCEAIQhACZVpNcC1wDmmxDgCCOBB1T0IChxXZlmuHcaR+HxUz/YT3fIjoqjE4WtS/FpEj46Uvb5iMw8xC2qFFAwlJ7XiWOB6FOLCtZjNlUat302k/EO6/9bYPzVTiOzb2/g1j+WqA4dA5sEeYKURRTwhS62z8QzxUQ8bzScD/AIugnyChVMSxpipmpk7qjXMPlmF1FEDk1zZXVoB8LgfNL7EoCI9sJqk1KJ4LiaR4KAMhEJ2U8EZTwQDqYTXMhPpBdcqA4NZKHM4LvlS5DwQk5NZxTwF0FI8E8YcoDihOqOpt8dRo8wulOmXeClVfwOQhp/udA+akHGE4Uyp1LZWId7tOmOL3ZnD+1tj+pT6PZ1v/ANtR7+Te43/Hvf5JQooKjmt8ThJ0G88gNSpmG2fWqeCnkHxVe76M8XqAtJg9nUqX4dNrSdSB3j1dqVKU0TRS4bs6yxrONU8PDT/QNfMlXDGAAAAADQCwHQJyFIBCEIAQhCAEIQgBCEIAQhCAEIQgBCEIAQhCAEIQgBI5oIg3HAoQgINXYuHdrRp9Q0NPqIKiu7NUfdNRn5ajj8nShCA5Hs3Hhr1P7hTd9GhRcTserTE+3aeXsj9faIQgop24t+/L+k/dQ8RtxzPcafkhCmkKOVPtG4mPZt9f+F3q7ZIAhok87eiEKUkKLvZ+EqVmhwqNbM29mTp/eFPZ2fqHxYj9NMD6uKEKoo6s7ON96rWdyloH+LQfmuzezuH3sLvzve75EwhCAn4fCU6f4bGM/K0N+gXZCEAIQhACEIQAhCEAIQhACEIQAhCEAIQh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228" name="Picture 12" descr="http://despensadeasturias.com/263-thickbox_default/longaniza-chorizo-jabali.jpg"/>
          <p:cNvPicPr>
            <a:picLocks noChangeAspect="1" noChangeArrowheads="1"/>
          </p:cNvPicPr>
          <p:nvPr/>
        </p:nvPicPr>
        <p:blipFill>
          <a:blip r:embed="rId2" cstate="print"/>
          <a:srcRect/>
          <a:stretch>
            <a:fillRect/>
          </a:stretch>
        </p:blipFill>
        <p:spPr bwMode="auto">
          <a:xfrm>
            <a:off x="5943600" y="2514600"/>
            <a:ext cx="2677599" cy="2286000"/>
          </a:xfrm>
          <a:prstGeom prst="rect">
            <a:avLst/>
          </a:prstGeom>
          <a:noFill/>
        </p:spPr>
      </p:pic>
      <p:pic>
        <p:nvPicPr>
          <p:cNvPr id="14"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1066800"/>
          </a:xfrm>
        </p:spPr>
        <p:txBody>
          <a:bodyPr/>
          <a:lstStyle/>
          <a:p>
            <a:r>
              <a:rPr lang="es-ES_tradnl" dirty="0" smtClean="0">
                <a:solidFill>
                  <a:schemeClr val="accent6"/>
                </a:solidFill>
              </a:rPr>
              <a:t>FABADA ASTURIANA </a:t>
            </a:r>
            <a:r>
              <a:rPr lang="es-ES_tradnl" sz="2400" dirty="0" smtClean="0">
                <a:solidFill>
                  <a:schemeClr val="accent6"/>
                </a:solidFill>
              </a:rPr>
              <a:t>(780Grs.)</a:t>
            </a:r>
            <a:endParaRPr lang="es-ES"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Rectángulo"/>
          <p:cNvSpPr/>
          <p:nvPr/>
        </p:nvSpPr>
        <p:spPr>
          <a:xfrm>
            <a:off x="990600" y="1828800"/>
            <a:ext cx="4572000" cy="4247317"/>
          </a:xfrm>
          <a:prstGeom prst="rect">
            <a:avLst/>
          </a:prstGeom>
        </p:spPr>
        <p:txBody>
          <a:bodyPr>
            <a:spAutoFit/>
          </a:bodyPr>
          <a:lstStyle/>
          <a:p>
            <a:pPr algn="just"/>
            <a:r>
              <a:rPr lang="es-ES" dirty="0" smtClean="0">
                <a:latin typeface="Comic Sans MS" pitchFamily="66" charset="0"/>
              </a:rPr>
              <a:t>Fabada Asturiana I.G.P. (780 Grs.), elaborada con alubias seleccionadas bajo los más estrictos controles de calidad de nuestra marca y amparadas por la I.G.P. "Faba Asturiana", para que pueda disfrutar de todo el sabor tradicional asturiano sin necesidad de ser un cocinero profesional o de tener conocimientos relativos a los secretos de la gastronomía tradicional asturiana elaborada artesanalmente.</a:t>
            </a:r>
          </a:p>
          <a:p>
            <a:pPr algn="just"/>
            <a:r>
              <a:rPr lang="es-ES" dirty="0" smtClean="0">
                <a:latin typeface="Comic Sans MS" pitchFamily="66" charset="0"/>
              </a:rPr>
              <a:t>Se acompaña de los mejores ingredientes y compangos, todo ello cocinado de forma tradicional y respetando la receta original de la fabada asturiana.</a:t>
            </a:r>
            <a:endParaRPr lang="es-ES" dirty="0">
              <a:latin typeface="Comic Sans MS" pitchFamily="66" charset="0"/>
            </a:endParaRPr>
          </a:p>
        </p:txBody>
      </p:sp>
      <p:sp>
        <p:nvSpPr>
          <p:cNvPr id="7" name="6 CuadroTexto"/>
          <p:cNvSpPr txBox="1"/>
          <p:nvPr/>
        </p:nvSpPr>
        <p:spPr>
          <a:xfrm>
            <a:off x="6400800" y="4876800"/>
            <a:ext cx="1905000" cy="984885"/>
          </a:xfrm>
          <a:prstGeom prst="rect">
            <a:avLst/>
          </a:prstGeom>
          <a:noFill/>
        </p:spPr>
        <p:txBody>
          <a:bodyPr wrap="square" rtlCol="0">
            <a:spAutoFit/>
          </a:bodyPr>
          <a:lstStyle/>
          <a:p>
            <a:pPr algn="ctr"/>
            <a:r>
              <a:rPr lang="es-ES_tradnl" sz="4000" b="1" dirty="0" smtClean="0">
                <a:solidFill>
                  <a:schemeClr val="accent2"/>
                </a:solidFill>
              </a:rPr>
              <a:t>6,25€</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8194" name="Picture 2" descr="http://recetafabadaasturiana.com/wp-content/uploads/2015/07/fabada-asturiana-con-patatas.jpg"/>
          <p:cNvPicPr>
            <a:picLocks noChangeAspect="1" noChangeArrowheads="1"/>
          </p:cNvPicPr>
          <p:nvPr/>
        </p:nvPicPr>
        <p:blipFill>
          <a:blip r:embed="rId2" cstate="print"/>
          <a:srcRect/>
          <a:stretch>
            <a:fillRect/>
          </a:stretch>
        </p:blipFill>
        <p:spPr bwMode="auto">
          <a:xfrm>
            <a:off x="6096000" y="2743200"/>
            <a:ext cx="2628900" cy="1752600"/>
          </a:xfrm>
          <a:prstGeom prst="rect">
            <a:avLst/>
          </a:prstGeom>
          <a:noFill/>
        </p:spPr>
      </p:pic>
      <p:pic>
        <p:nvPicPr>
          <p:cNvPr id="9"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chemeClr val="accent6"/>
                </a:solidFill>
              </a:rPr>
              <a:t>SALCHICHÓN DE CIERVO </a:t>
            </a:r>
            <a:r>
              <a:rPr lang="es-ES_tradnl" sz="2400" dirty="0" smtClean="0">
                <a:solidFill>
                  <a:schemeClr val="accent6"/>
                </a:solidFill>
              </a:rPr>
              <a:t>(350Grs.)</a:t>
            </a:r>
            <a:endParaRPr lang="es-ES"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Rectángulo"/>
          <p:cNvSpPr/>
          <p:nvPr/>
        </p:nvSpPr>
        <p:spPr>
          <a:xfrm>
            <a:off x="914400" y="2133600"/>
            <a:ext cx="4572000" cy="3970318"/>
          </a:xfrm>
          <a:prstGeom prst="rect">
            <a:avLst/>
          </a:prstGeom>
        </p:spPr>
        <p:txBody>
          <a:bodyPr>
            <a:spAutoFit/>
          </a:bodyPr>
          <a:lstStyle/>
          <a:p>
            <a:pPr algn="just"/>
            <a:r>
              <a:rPr lang="es-ES" dirty="0" smtClean="0">
                <a:latin typeface="Comic Sans MS" pitchFamily="66" charset="0"/>
              </a:rPr>
              <a:t>Salchichón de Ciervo (350 Grs.), salchichón casero elaborado con carnes de ciervo y aderezado con pimienta. Se trata de un salchichón curado, de olor característico y color rosado. Se elabora a partir de magro de ciervo, magro de cerdo, panceta, sal, y especias.</a:t>
            </a:r>
          </a:p>
          <a:p>
            <a:pPr algn="just"/>
            <a:r>
              <a:rPr lang="es-ES" dirty="0" smtClean="0">
                <a:latin typeface="Comic Sans MS" pitchFamily="66" charset="0"/>
              </a:rPr>
              <a:t>Ideal para degustar al corte como primer plato, dentro de una tabla de embutidos o acompañado de algún queso y, ya para los más atrevidos, como complemento de una ensalada o ingrediente para la elaboración de una salsa para aplicar a una pasta.</a:t>
            </a:r>
            <a:endParaRPr lang="es-ES" dirty="0">
              <a:latin typeface="Comic Sans MS" pitchFamily="66" charset="0"/>
            </a:endParaRPr>
          </a:p>
        </p:txBody>
      </p:sp>
      <p:sp>
        <p:nvSpPr>
          <p:cNvPr id="7" name="6 CuadroTexto"/>
          <p:cNvSpPr txBox="1"/>
          <p:nvPr/>
        </p:nvSpPr>
        <p:spPr>
          <a:xfrm>
            <a:off x="6248400" y="4876800"/>
            <a:ext cx="1905000" cy="984885"/>
          </a:xfrm>
          <a:prstGeom prst="rect">
            <a:avLst/>
          </a:prstGeom>
          <a:noFill/>
        </p:spPr>
        <p:txBody>
          <a:bodyPr wrap="square" rtlCol="0">
            <a:spAutoFit/>
          </a:bodyPr>
          <a:lstStyle/>
          <a:p>
            <a:pPr algn="ctr"/>
            <a:r>
              <a:rPr lang="es-ES_tradnl" sz="4000" b="1" dirty="0" smtClean="0">
                <a:solidFill>
                  <a:schemeClr val="accent2"/>
                </a:solidFill>
              </a:rPr>
              <a:t>6,25€</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6146" name="Picture 2" descr="https://encrypted-tbn1.gstatic.com/images?q=tbn:ANd9GcQlv-LdkRl87AuEDyojPlk8_2YI1Ize1Zu3MZ69LgXhJKrTgLhWkg"/>
          <p:cNvPicPr>
            <a:picLocks noChangeAspect="1" noChangeArrowheads="1"/>
          </p:cNvPicPr>
          <p:nvPr/>
        </p:nvPicPr>
        <p:blipFill>
          <a:blip r:embed="rId2" cstate="print"/>
          <a:srcRect/>
          <a:stretch>
            <a:fillRect/>
          </a:stretch>
        </p:blipFill>
        <p:spPr bwMode="auto">
          <a:xfrm>
            <a:off x="6324600" y="2743200"/>
            <a:ext cx="1752600" cy="1752600"/>
          </a:xfrm>
          <a:prstGeom prst="rect">
            <a:avLst/>
          </a:prstGeom>
          <a:noFill/>
        </p:spPr>
      </p:pic>
      <p:pic>
        <p:nvPicPr>
          <p:cNvPr id="9"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0600"/>
            <a:ext cx="8229600" cy="1066800"/>
          </a:xfrm>
        </p:spPr>
        <p:txBody>
          <a:bodyPr/>
          <a:lstStyle/>
          <a:p>
            <a:r>
              <a:rPr lang="es-ES_tradnl" dirty="0" smtClean="0">
                <a:solidFill>
                  <a:schemeClr val="accent6"/>
                </a:solidFill>
              </a:rPr>
              <a:t>QUESO AHUMADO DE VACA </a:t>
            </a:r>
            <a:r>
              <a:rPr lang="es-ES_tradnl" sz="2400" dirty="0" smtClean="0">
                <a:solidFill>
                  <a:schemeClr val="accent6"/>
                </a:solidFill>
              </a:rPr>
              <a:t>(425Grs.)</a:t>
            </a:r>
            <a:endParaRPr lang="es-ES"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Rectángulo"/>
          <p:cNvSpPr/>
          <p:nvPr/>
        </p:nvSpPr>
        <p:spPr>
          <a:xfrm>
            <a:off x="990600" y="1905000"/>
            <a:ext cx="4572000" cy="4247317"/>
          </a:xfrm>
          <a:prstGeom prst="rect">
            <a:avLst/>
          </a:prstGeom>
        </p:spPr>
        <p:txBody>
          <a:bodyPr>
            <a:spAutoFit/>
          </a:bodyPr>
          <a:lstStyle/>
          <a:p>
            <a:pPr algn="just"/>
            <a:r>
              <a:rPr lang="es-ES" dirty="0" smtClean="0">
                <a:latin typeface="Comic Sans MS" pitchFamily="66" charset="0"/>
              </a:rPr>
              <a:t>Queso Ahumado de Vaca (425 Grs.), suave y aromático queso ahumado de vaca de corte limpio y textura uniforme elaborado en el occidente asturiano, concretamente en el concejo de Tineo. Ahumado con humo de maderas nobles de forma completamente artesanal, con ojos ocasionales presentando un olor intenso y de persistente aroma a humo que complementa el resto de aromas del queso.</a:t>
            </a:r>
          </a:p>
          <a:p>
            <a:pPr algn="just"/>
            <a:r>
              <a:rPr lang="es-ES" dirty="0" smtClean="0">
                <a:latin typeface="Comic Sans MS" pitchFamily="66" charset="0"/>
              </a:rPr>
              <a:t>Se elabora a partir de leche pasteurizada de vaca, cuajo animal, fermento láctico y sal.</a:t>
            </a:r>
            <a:endParaRPr lang="es-ES" dirty="0">
              <a:latin typeface="Comic Sans MS" pitchFamily="66" charset="0"/>
            </a:endParaRPr>
          </a:p>
        </p:txBody>
      </p:sp>
      <p:sp>
        <p:nvSpPr>
          <p:cNvPr id="7" name="6 CuadroTexto"/>
          <p:cNvSpPr txBox="1"/>
          <p:nvPr/>
        </p:nvSpPr>
        <p:spPr>
          <a:xfrm>
            <a:off x="6248400" y="4876800"/>
            <a:ext cx="1905000" cy="984885"/>
          </a:xfrm>
          <a:prstGeom prst="rect">
            <a:avLst/>
          </a:prstGeom>
          <a:noFill/>
        </p:spPr>
        <p:txBody>
          <a:bodyPr wrap="square" rtlCol="0">
            <a:spAutoFit/>
          </a:bodyPr>
          <a:lstStyle/>
          <a:p>
            <a:pPr algn="ctr"/>
            <a:r>
              <a:rPr lang="es-ES_tradnl" sz="4000" b="1" dirty="0" smtClean="0">
                <a:solidFill>
                  <a:schemeClr val="accent2"/>
                </a:solidFill>
              </a:rPr>
              <a:t>6,95€</a:t>
            </a:r>
            <a:endParaRPr lang="es-ES_tradnl" sz="4000" b="1" dirty="0" smtClean="0">
              <a:solidFill>
                <a:schemeClr val="accent2"/>
              </a:solidFill>
            </a:endParaRP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3" name="Picture 2" descr="http://www.lafondanegra.com/386-444-thickbox/queso-idiazabal-vaca-ahumado-al-corte.jpg"/>
          <p:cNvPicPr>
            <a:picLocks noChangeAspect="1" noChangeArrowheads="1"/>
          </p:cNvPicPr>
          <p:nvPr/>
        </p:nvPicPr>
        <p:blipFill>
          <a:blip r:embed="rId3" cstate="print"/>
          <a:srcRect/>
          <a:stretch>
            <a:fillRect/>
          </a:stretch>
        </p:blipFill>
        <p:spPr bwMode="auto">
          <a:xfrm>
            <a:off x="6172200" y="2590800"/>
            <a:ext cx="2057400" cy="2057400"/>
          </a:xfrm>
          <a:prstGeom prst="rect">
            <a:avLst/>
          </a:prstGeom>
          <a:noFill/>
        </p:spPr>
      </p:pic>
      <p:pic>
        <p:nvPicPr>
          <p:cNvPr id="10" name="Picture 2" descr="C:\EJE 2015 - 2016\logos elegidos\Elegido.jpg"/>
          <p:cNvPicPr>
            <a:picLocks noChangeAspect="1" noChangeArrowheads="1"/>
          </p:cNvPicPr>
          <p:nvPr/>
        </p:nvPicPr>
        <p:blipFill>
          <a:blip r:embed="rId4"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chemeClr val="accent6"/>
                </a:solidFill>
              </a:rPr>
              <a:t>SURTIDO DE PASTAS </a:t>
            </a:r>
            <a:r>
              <a:rPr lang="es-ES_tradnl" sz="2400" dirty="0" smtClean="0">
                <a:solidFill>
                  <a:schemeClr val="accent6"/>
                </a:solidFill>
              </a:rPr>
              <a:t>(400Grs.)</a:t>
            </a:r>
            <a:endParaRPr lang="es-ES"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7" name="6 Rectángulo"/>
          <p:cNvSpPr/>
          <p:nvPr/>
        </p:nvSpPr>
        <p:spPr>
          <a:xfrm>
            <a:off x="1066800" y="2209800"/>
            <a:ext cx="4572000" cy="2308324"/>
          </a:xfrm>
          <a:prstGeom prst="rect">
            <a:avLst/>
          </a:prstGeom>
        </p:spPr>
        <p:txBody>
          <a:bodyPr>
            <a:spAutoFit/>
          </a:bodyPr>
          <a:lstStyle/>
          <a:p>
            <a:pPr algn="just"/>
            <a:r>
              <a:rPr lang="es-ES" dirty="0" smtClean="0">
                <a:latin typeface="Comic Sans MS" pitchFamily="66" charset="0"/>
              </a:rPr>
              <a:t>Surtido de Pastas (400 Grs.), pequeñas y delicadas galletas elaboradas artesanalmente con una mezcla de avellana, nuez y castaña recolectadas en la región, y debidamente seleccionadas para dotar a este dulce típico de la región de la calidad que la marca  traslada a todos sus productos.</a:t>
            </a:r>
            <a:endParaRPr lang="es-ES" dirty="0">
              <a:latin typeface="Comic Sans MS" pitchFamily="66" charset="0"/>
            </a:endParaRPr>
          </a:p>
        </p:txBody>
      </p:sp>
      <p:sp>
        <p:nvSpPr>
          <p:cNvPr id="8" name="7 CuadroTexto"/>
          <p:cNvSpPr txBox="1"/>
          <p:nvPr/>
        </p:nvSpPr>
        <p:spPr>
          <a:xfrm>
            <a:off x="6248400" y="4876800"/>
            <a:ext cx="1905000" cy="984885"/>
          </a:xfrm>
          <a:prstGeom prst="rect">
            <a:avLst/>
          </a:prstGeom>
          <a:noFill/>
        </p:spPr>
        <p:txBody>
          <a:bodyPr wrap="square" rtlCol="0">
            <a:spAutoFit/>
          </a:bodyPr>
          <a:lstStyle/>
          <a:p>
            <a:pPr algn="ctr"/>
            <a:r>
              <a:rPr lang="es-ES_tradnl" sz="4000" b="1" dirty="0" smtClean="0">
                <a:solidFill>
                  <a:schemeClr val="accent2"/>
                </a:solidFill>
              </a:rPr>
              <a:t>4,45€</a:t>
            </a:r>
            <a:endParaRPr lang="es-ES_tradnl" sz="4000" b="1" dirty="0" smtClean="0">
              <a:solidFill>
                <a:schemeClr val="accent2"/>
              </a:solidFill>
            </a:endParaRP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sp>
        <p:nvSpPr>
          <p:cNvPr id="3074" name="AutoShape 2" descr="Resultado de imagen de surtido de past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6" name="Picture 4" descr="http://lnx.indajaus.com/lahidrolena/images/surtido250.jpg"/>
          <p:cNvPicPr>
            <a:picLocks noChangeAspect="1" noChangeArrowheads="1"/>
          </p:cNvPicPr>
          <p:nvPr/>
        </p:nvPicPr>
        <p:blipFill>
          <a:blip r:embed="rId2" cstate="print"/>
          <a:srcRect/>
          <a:stretch>
            <a:fillRect/>
          </a:stretch>
        </p:blipFill>
        <p:spPr bwMode="auto">
          <a:xfrm>
            <a:off x="6019800" y="2743200"/>
            <a:ext cx="2362200" cy="1771650"/>
          </a:xfrm>
          <a:prstGeom prst="rect">
            <a:avLst/>
          </a:prstGeom>
          <a:noFill/>
        </p:spPr>
      </p:pic>
      <p:pic>
        <p:nvPicPr>
          <p:cNvPr id="11"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chemeClr val="accent6"/>
                </a:solidFill>
              </a:rPr>
              <a:t>GALLETAS DE MANZANA </a:t>
            </a:r>
            <a:r>
              <a:rPr lang="es-ES_tradnl" sz="2400" dirty="0" smtClean="0">
                <a:solidFill>
                  <a:schemeClr val="accent6"/>
                </a:solidFill>
              </a:rPr>
              <a:t>(380Grs.)</a:t>
            </a:r>
            <a:endParaRPr lang="es-ES"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CuadroTexto"/>
          <p:cNvSpPr txBox="1"/>
          <p:nvPr/>
        </p:nvSpPr>
        <p:spPr>
          <a:xfrm>
            <a:off x="914400" y="2209800"/>
            <a:ext cx="5105400" cy="4247317"/>
          </a:xfrm>
          <a:prstGeom prst="rect">
            <a:avLst/>
          </a:prstGeom>
          <a:noFill/>
        </p:spPr>
        <p:txBody>
          <a:bodyPr wrap="square" rtlCol="0">
            <a:spAutoFit/>
          </a:bodyPr>
          <a:lstStyle/>
          <a:p>
            <a:pPr algn="just"/>
            <a:r>
              <a:rPr lang="es-ES" dirty="0" smtClean="0">
                <a:latin typeface="Comic Sans MS" pitchFamily="66" charset="0"/>
              </a:rPr>
              <a:t>Las Galletas de Manzana (380 Grs.) están elaboradas de forma artesanal en exclusiva para nuestra marca bajo los más estrictos controles de calidad con los ingredientes más tradicionales, y con un agradable aroma y sabor a manzana, que le viene dado por la utilización de auténtica mermelada de manzana en su producción.</a:t>
            </a:r>
          </a:p>
          <a:p>
            <a:pPr algn="just"/>
            <a:r>
              <a:rPr lang="es-ES" dirty="0" smtClean="0">
                <a:latin typeface="Comic Sans MS" pitchFamily="66" charset="0"/>
              </a:rPr>
              <a:t>El formato en el que se presenta este artículo es adecuado para regalo por su excelente presentación exterior y también por estar envasadas en paquetes de dos galletas, lo cual permite que siempre sean consumidas en perfecto estado de conservación.</a:t>
            </a:r>
          </a:p>
          <a:p>
            <a:pPr algn="just"/>
            <a:endParaRPr lang="es-ES" dirty="0">
              <a:latin typeface="Comic Sans MS" pitchFamily="66" charset="0"/>
            </a:endParaRPr>
          </a:p>
        </p:txBody>
      </p:sp>
      <p:sp>
        <p:nvSpPr>
          <p:cNvPr id="7" name="6 CuadroTexto"/>
          <p:cNvSpPr txBox="1"/>
          <p:nvPr/>
        </p:nvSpPr>
        <p:spPr>
          <a:xfrm>
            <a:off x="6248400" y="4876800"/>
            <a:ext cx="1905000" cy="984885"/>
          </a:xfrm>
          <a:prstGeom prst="rect">
            <a:avLst/>
          </a:prstGeom>
          <a:noFill/>
        </p:spPr>
        <p:txBody>
          <a:bodyPr wrap="square" rtlCol="0">
            <a:spAutoFit/>
          </a:bodyPr>
          <a:lstStyle/>
          <a:p>
            <a:pPr algn="ctr"/>
            <a:r>
              <a:rPr lang="es-ES_tradnl" sz="4000" b="1" dirty="0" smtClean="0">
                <a:solidFill>
                  <a:schemeClr val="accent2"/>
                </a:solidFill>
              </a:rPr>
              <a:t>6,75€</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3" name="Picture 2" descr="https://encrypted-tbn1.gstatic.com/images?q=tbn:ANd9GcQ6KntNFDcYpMTki6VDylEx2BMsCJdwHHmvjwcs6kN9LZbuEENH"/>
          <p:cNvPicPr>
            <a:picLocks noChangeAspect="1" noChangeArrowheads="1"/>
          </p:cNvPicPr>
          <p:nvPr/>
        </p:nvPicPr>
        <p:blipFill>
          <a:blip r:embed="rId2" cstate="print"/>
          <a:srcRect/>
          <a:stretch>
            <a:fillRect/>
          </a:stretch>
        </p:blipFill>
        <p:spPr bwMode="auto">
          <a:xfrm>
            <a:off x="6172200" y="3048000"/>
            <a:ext cx="2514600" cy="1561700"/>
          </a:xfrm>
          <a:prstGeom prst="rect">
            <a:avLst/>
          </a:prstGeom>
          <a:noFill/>
        </p:spPr>
      </p:pic>
      <p:pic>
        <p:nvPicPr>
          <p:cNvPr id="10"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14400"/>
            <a:ext cx="8229600" cy="1066800"/>
          </a:xfrm>
        </p:spPr>
        <p:txBody>
          <a:bodyPr/>
          <a:lstStyle/>
          <a:p>
            <a:r>
              <a:rPr lang="es-ES_tradnl" dirty="0" smtClean="0">
                <a:solidFill>
                  <a:schemeClr val="accent6"/>
                </a:solidFill>
              </a:rPr>
              <a:t>   ROCAS </a:t>
            </a:r>
            <a:r>
              <a:rPr lang="es-ES_tradnl" sz="2400" dirty="0" smtClean="0">
                <a:solidFill>
                  <a:schemeClr val="accent6"/>
                </a:solidFill>
              </a:rPr>
              <a:t>(300Grs.)</a:t>
            </a:r>
            <a:endParaRPr lang="es-ES"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Rectángulo"/>
          <p:cNvSpPr/>
          <p:nvPr/>
        </p:nvSpPr>
        <p:spPr>
          <a:xfrm>
            <a:off x="304800" y="1981200"/>
            <a:ext cx="5257800" cy="4247317"/>
          </a:xfrm>
          <a:prstGeom prst="rect">
            <a:avLst/>
          </a:prstGeom>
        </p:spPr>
        <p:txBody>
          <a:bodyPr wrap="square">
            <a:spAutoFit/>
          </a:bodyPr>
          <a:lstStyle/>
          <a:p>
            <a:pPr algn="just"/>
            <a:r>
              <a:rPr lang="es-ES" dirty="0" smtClean="0">
                <a:latin typeface="Comic Sans MS" pitchFamily="66" charset="0"/>
              </a:rPr>
              <a:t>Las Rocas (300 Grs.) son unas exquisitas pastas de chocolate y avellana, de elaboración artesana, que evocan la antigua tradición chocolatera asturiana.</a:t>
            </a:r>
          </a:p>
          <a:p>
            <a:pPr algn="just"/>
            <a:r>
              <a:rPr lang="es-ES" dirty="0" smtClean="0">
                <a:latin typeface="Comic Sans MS" pitchFamily="66" charset="0"/>
              </a:rPr>
              <a:t>Una variedad innovadora del surtido de pastas en cuya elaboración exclusiva para se realiza un ajuste de la mezcla sustituyendo parte de los frutos secos por trozos de chocolate que aportan el equilibrio adecuado.</a:t>
            </a:r>
          </a:p>
          <a:p>
            <a:pPr algn="just"/>
            <a:r>
              <a:rPr lang="es-ES" dirty="0" smtClean="0">
                <a:latin typeface="Comic Sans MS" pitchFamily="66" charset="0"/>
              </a:rPr>
              <a:t>Adecuadas para regalo, presentadas en un elegante embalaje metálico, así como el envasado interior de cada una de las galletas, garantizando que puedan consumirse en cualquier momento y siempre en su estado óptimo.</a:t>
            </a:r>
            <a:endParaRPr lang="es-ES" dirty="0">
              <a:latin typeface="Comic Sans MS" pitchFamily="66" charset="0"/>
            </a:endParaRPr>
          </a:p>
        </p:txBody>
      </p:sp>
      <p:sp>
        <p:nvSpPr>
          <p:cNvPr id="7" name="6 CuadroTexto"/>
          <p:cNvSpPr txBox="1"/>
          <p:nvPr/>
        </p:nvSpPr>
        <p:spPr>
          <a:xfrm>
            <a:off x="6248400" y="4876800"/>
            <a:ext cx="1905000" cy="984885"/>
          </a:xfrm>
          <a:prstGeom prst="rect">
            <a:avLst/>
          </a:prstGeom>
          <a:noFill/>
        </p:spPr>
        <p:txBody>
          <a:bodyPr wrap="square" rtlCol="0">
            <a:spAutoFit/>
          </a:bodyPr>
          <a:lstStyle/>
          <a:p>
            <a:pPr algn="ctr"/>
            <a:r>
              <a:rPr lang="es-ES_tradnl" sz="4000" b="1" dirty="0" smtClean="0">
                <a:solidFill>
                  <a:schemeClr val="accent2"/>
                </a:solidFill>
              </a:rPr>
              <a:t>6,75€</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1025" name="Picture 1"/>
          <p:cNvPicPr>
            <a:picLocks noChangeAspect="1" noChangeArrowheads="1"/>
          </p:cNvPicPr>
          <p:nvPr/>
        </p:nvPicPr>
        <p:blipFill>
          <a:blip r:embed="rId2" cstate="print"/>
          <a:srcRect/>
          <a:stretch>
            <a:fillRect/>
          </a:stretch>
        </p:blipFill>
        <p:spPr bwMode="auto">
          <a:xfrm>
            <a:off x="5791200" y="2895600"/>
            <a:ext cx="2859924" cy="1709737"/>
          </a:xfrm>
          <a:prstGeom prst="rect">
            <a:avLst/>
          </a:prstGeom>
          <a:noFill/>
          <a:ln w="9525">
            <a:noFill/>
            <a:miter lim="800000"/>
            <a:headEnd/>
            <a:tailEnd/>
          </a:ln>
          <a:effectLst/>
        </p:spPr>
      </p:pic>
      <p:pic>
        <p:nvPicPr>
          <p:cNvPr id="10"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52600"/>
            <a:ext cx="8229600" cy="1066800"/>
          </a:xfrm>
        </p:spPr>
        <p:txBody>
          <a:bodyPr>
            <a:normAutofit fontScale="90000"/>
          </a:bodyPr>
          <a:lstStyle/>
          <a:p>
            <a:r>
              <a:rPr lang="es-ES" b="1" dirty="0" smtClean="0">
                <a:solidFill>
                  <a:schemeClr val="accent6"/>
                </a:solidFill>
              </a:rPr>
              <a:t>BONITO DEL NORTE A LA SIDRA </a:t>
            </a:r>
            <a:br>
              <a:rPr lang="es-ES" b="1" dirty="0" smtClean="0">
                <a:solidFill>
                  <a:schemeClr val="accent6"/>
                </a:solidFill>
              </a:rPr>
            </a:br>
            <a:r>
              <a:rPr lang="es-ES" b="1" dirty="0" smtClean="0">
                <a:solidFill>
                  <a:schemeClr val="accent6"/>
                </a:solidFill>
              </a:rPr>
              <a:t>(280 Grs.)</a:t>
            </a:r>
            <a:r>
              <a:rPr lang="es-ES" b="1" dirty="0" smtClean="0"/>
              <a:t/>
            </a:r>
            <a:br>
              <a:rPr lang="es-ES" b="1" dirty="0" smtClean="0"/>
            </a:br>
            <a:r>
              <a:rPr lang="es-ES" dirty="0" smtClean="0"/>
              <a:t/>
            </a:r>
            <a:br>
              <a:rPr lang="es-ES" dirty="0" smtClean="0"/>
            </a:br>
            <a:endParaRPr lang="es-ES" dirty="0"/>
          </a:p>
        </p:txBody>
      </p:sp>
      <p:sp>
        <p:nvSpPr>
          <p:cNvPr id="3" name="2 Marcador de contenido"/>
          <p:cNvSpPr>
            <a:spLocks noGrp="1"/>
          </p:cNvSpPr>
          <p:nvPr>
            <p:ph idx="1"/>
          </p:nvPr>
        </p:nvSpPr>
        <p:spPr>
          <a:xfrm>
            <a:off x="228600" y="2362200"/>
            <a:ext cx="5943600" cy="4325112"/>
          </a:xfrm>
        </p:spPr>
        <p:txBody>
          <a:bodyPr>
            <a:normAutofit fontScale="85000" lnSpcReduction="20000"/>
          </a:bodyPr>
          <a:lstStyle/>
          <a:p>
            <a:pPr algn="just">
              <a:buNone/>
            </a:pPr>
            <a:r>
              <a:rPr lang="es-ES" sz="2600" dirty="0" smtClean="0">
                <a:latin typeface="Comic Sans MS" pitchFamily="66" charset="0"/>
              </a:rPr>
              <a:t> El Bonito del Norte a la Sidra (280 Grs.) es un plato preparado de alta calidad que "Tierra Astur" le ofrece, y que se caracteriza por el excepcional sabor conseguido por el maridaje en la cocina de la sidra natural asturiana con tan suculento pescado. Un plato preparado bajo métodos de elaboración artesanales listo para su consumo que combina la sutileza del sabor del bonito del norte con la acidez y carácter de la sidra natural de Asturias. El formato en el que se presenta este artículo.  Sólo necesita calentar a fuego lento y ya está listo para consumir.</a:t>
            </a:r>
          </a:p>
          <a:p>
            <a:pPr algn="just"/>
            <a:endParaRPr lang="es-ES" dirty="0">
              <a:latin typeface="Comic Sans MS" pitchFamily="66" charset="0"/>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pic>
        <p:nvPicPr>
          <p:cNvPr id="32770" name="Picture 2" descr="BONITO DEL NORTE A LA SIDRA &quot;TIERRA ASTUR&quot; (280 Grs.)"/>
          <p:cNvPicPr>
            <a:picLocks noChangeAspect="1" noChangeArrowheads="1"/>
          </p:cNvPicPr>
          <p:nvPr/>
        </p:nvPicPr>
        <p:blipFill>
          <a:blip r:embed="rId2" cstate="print"/>
          <a:srcRect t="59200"/>
          <a:stretch>
            <a:fillRect/>
          </a:stretch>
        </p:blipFill>
        <p:spPr bwMode="auto">
          <a:xfrm>
            <a:off x="6172200" y="3429000"/>
            <a:ext cx="2614704" cy="1066800"/>
          </a:xfrm>
          <a:prstGeom prst="rect">
            <a:avLst/>
          </a:prstGeom>
          <a:noFill/>
        </p:spPr>
      </p:pic>
      <p:sp>
        <p:nvSpPr>
          <p:cNvPr id="10" name="9 CuadroTexto"/>
          <p:cNvSpPr txBox="1"/>
          <p:nvPr/>
        </p:nvSpPr>
        <p:spPr>
          <a:xfrm>
            <a:off x="6629400" y="4495800"/>
            <a:ext cx="1905000" cy="984885"/>
          </a:xfrm>
          <a:prstGeom prst="rect">
            <a:avLst/>
          </a:prstGeom>
          <a:noFill/>
        </p:spPr>
        <p:txBody>
          <a:bodyPr wrap="square" rtlCol="0">
            <a:spAutoFit/>
          </a:bodyPr>
          <a:lstStyle/>
          <a:p>
            <a:pPr algn="ctr"/>
            <a:r>
              <a:rPr lang="es-ES_tradnl" sz="4000" b="1" dirty="0" smtClean="0">
                <a:solidFill>
                  <a:schemeClr val="accent2"/>
                </a:solidFill>
              </a:rPr>
              <a:t>4,95</a:t>
            </a:r>
            <a:r>
              <a:rPr lang="es-ES_tradnl" sz="4000" b="1" dirty="0" smtClean="0">
                <a:solidFill>
                  <a:schemeClr val="accent2"/>
                </a:solidFill>
              </a:rPr>
              <a:t>€</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8"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solidFill>
                  <a:schemeClr val="accent6">
                    <a:lumMod val="75000"/>
                  </a:schemeClr>
                </a:solidFill>
              </a:rPr>
              <a:t>HORREO RÚSTICO CON CORREDOR</a:t>
            </a:r>
            <a:br>
              <a:rPr lang="es-ES_tradnl" dirty="0" smtClean="0">
                <a:solidFill>
                  <a:schemeClr val="accent6">
                    <a:lumMod val="75000"/>
                  </a:schemeClr>
                </a:solidFill>
              </a:rPr>
            </a:br>
            <a:r>
              <a:rPr lang="es-ES_tradnl" dirty="0" smtClean="0">
                <a:solidFill>
                  <a:schemeClr val="accent6">
                    <a:lumMod val="75000"/>
                  </a:schemeClr>
                </a:solidFill>
              </a:rPr>
              <a:t>(11 CM)</a:t>
            </a:r>
            <a:endParaRPr lang="es-ES" dirty="0">
              <a:solidFill>
                <a:schemeClr val="accent6">
                  <a:lumMod val="75000"/>
                </a:schemeClr>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5" name="4 CuadroTexto"/>
          <p:cNvSpPr txBox="1"/>
          <p:nvPr/>
        </p:nvSpPr>
        <p:spPr>
          <a:xfrm>
            <a:off x="838200" y="2743200"/>
            <a:ext cx="4114800" cy="2246769"/>
          </a:xfrm>
          <a:prstGeom prst="rect">
            <a:avLst/>
          </a:prstGeom>
          <a:noFill/>
        </p:spPr>
        <p:txBody>
          <a:bodyPr wrap="square" rtlCol="0">
            <a:spAutoFit/>
          </a:bodyPr>
          <a:lstStyle/>
          <a:p>
            <a:pPr algn="just"/>
            <a:r>
              <a:rPr lang="es-ES" sz="2000" dirty="0" smtClean="0">
                <a:latin typeface="Comic Sans MS" pitchFamily="66" charset="0"/>
              </a:rPr>
              <a:t>Estupenda reproducción a escala de un Hórreo Típico Asturiano Con Corredor. Incluye todas las piezas: peana de madera, muchos detalles exteriores como musgo, tejas y piedras en el techo, maíz, yugo de vacas, etc.</a:t>
            </a:r>
            <a:endParaRPr lang="es-ES" sz="2000" dirty="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5943600" y="2209800"/>
            <a:ext cx="2247900" cy="2209800"/>
          </a:xfrm>
          <a:prstGeom prst="rect">
            <a:avLst/>
          </a:prstGeom>
          <a:noFill/>
          <a:ln w="9525">
            <a:noFill/>
            <a:miter lim="800000"/>
            <a:headEnd/>
            <a:tailEnd/>
          </a:ln>
          <a:effectLst/>
        </p:spPr>
      </p:pic>
      <p:sp>
        <p:nvSpPr>
          <p:cNvPr id="7" name="6 CuadroTexto"/>
          <p:cNvSpPr txBox="1"/>
          <p:nvPr/>
        </p:nvSpPr>
        <p:spPr>
          <a:xfrm>
            <a:off x="6096000" y="4495800"/>
            <a:ext cx="1905000" cy="984885"/>
          </a:xfrm>
          <a:prstGeom prst="rect">
            <a:avLst/>
          </a:prstGeom>
          <a:noFill/>
        </p:spPr>
        <p:txBody>
          <a:bodyPr wrap="square" rtlCol="0">
            <a:spAutoFit/>
          </a:bodyPr>
          <a:lstStyle/>
          <a:p>
            <a:pPr algn="ctr"/>
            <a:r>
              <a:rPr lang="es-ES_tradnl" sz="4000" b="1" dirty="0" smtClean="0">
                <a:solidFill>
                  <a:schemeClr val="accent2"/>
                </a:solidFill>
              </a:rPr>
              <a:t>11,75</a:t>
            </a:r>
            <a:r>
              <a:rPr lang="es-ES_tradnl" sz="4000" b="1" dirty="0" smtClean="0">
                <a:solidFill>
                  <a:schemeClr val="accent2"/>
                </a:solidFill>
              </a:rPr>
              <a:t>€</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9"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chemeClr val="accent6">
                    <a:lumMod val="75000"/>
                  </a:schemeClr>
                </a:solidFill>
              </a:rPr>
              <a:t>MADREÑAS ASTURIANAS</a:t>
            </a:r>
            <a:endParaRPr lang="es-ES" dirty="0">
              <a:solidFill>
                <a:schemeClr val="accent6">
                  <a:lumMod val="75000"/>
                </a:schemeClr>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pic>
        <p:nvPicPr>
          <p:cNvPr id="2050" name="Picture 2"/>
          <p:cNvPicPr>
            <a:picLocks noChangeAspect="1" noChangeArrowheads="1"/>
          </p:cNvPicPr>
          <p:nvPr/>
        </p:nvPicPr>
        <p:blipFill>
          <a:blip r:embed="rId2" cstate="print"/>
          <a:srcRect/>
          <a:stretch>
            <a:fillRect/>
          </a:stretch>
        </p:blipFill>
        <p:spPr bwMode="auto">
          <a:xfrm>
            <a:off x="6172200" y="2514600"/>
            <a:ext cx="2219325" cy="1657350"/>
          </a:xfrm>
          <a:prstGeom prst="rect">
            <a:avLst/>
          </a:prstGeom>
          <a:noFill/>
          <a:ln w="9525">
            <a:noFill/>
            <a:miter lim="800000"/>
            <a:headEnd/>
            <a:tailEnd/>
          </a:ln>
          <a:effectLst/>
        </p:spPr>
      </p:pic>
      <p:sp>
        <p:nvSpPr>
          <p:cNvPr id="6" name="5 Rectángulo"/>
          <p:cNvSpPr/>
          <p:nvPr/>
        </p:nvSpPr>
        <p:spPr>
          <a:xfrm>
            <a:off x="609600" y="2133600"/>
            <a:ext cx="4572000" cy="4093428"/>
          </a:xfrm>
          <a:prstGeom prst="rect">
            <a:avLst/>
          </a:prstGeom>
        </p:spPr>
        <p:txBody>
          <a:bodyPr>
            <a:spAutoFit/>
          </a:bodyPr>
          <a:lstStyle/>
          <a:p>
            <a:pPr algn="just"/>
            <a:r>
              <a:rPr lang="es-ES" sz="2000" dirty="0" smtClean="0">
                <a:latin typeface="Comic Sans MS" pitchFamily="66" charset="0"/>
              </a:rPr>
              <a:t>El tradicional calzado asturiano, fabricado artesanalmente a partir de una sola pieza de madera. Se caracteriza por un tacón bien marcado, y dos tacos delanteros en la suela. Estos resaltos, protegidos con tacos de goma, proporcionan a la madreña estabilidad al asentarse sobre un suelo irregular, aíslan el pie del barro y la humedad, y permiten su giro al caminar, compensando así la carecida de flexibilidad del material.</a:t>
            </a:r>
            <a:endParaRPr lang="es-ES" sz="2000" dirty="0">
              <a:latin typeface="Comic Sans MS" pitchFamily="66" charset="0"/>
            </a:endParaRPr>
          </a:p>
        </p:txBody>
      </p:sp>
      <p:sp>
        <p:nvSpPr>
          <p:cNvPr id="7" name="6 CuadroTexto"/>
          <p:cNvSpPr txBox="1"/>
          <p:nvPr/>
        </p:nvSpPr>
        <p:spPr>
          <a:xfrm>
            <a:off x="6096000" y="4495800"/>
            <a:ext cx="2057400" cy="984885"/>
          </a:xfrm>
          <a:prstGeom prst="rect">
            <a:avLst/>
          </a:prstGeom>
          <a:noFill/>
        </p:spPr>
        <p:txBody>
          <a:bodyPr wrap="square" rtlCol="0">
            <a:spAutoFit/>
          </a:bodyPr>
          <a:lstStyle/>
          <a:p>
            <a:pPr algn="ctr"/>
            <a:r>
              <a:rPr lang="es-ES_tradnl" sz="4000" b="1" dirty="0" smtClean="0">
                <a:solidFill>
                  <a:schemeClr val="accent2"/>
                </a:solidFill>
              </a:rPr>
              <a:t>28,75</a:t>
            </a:r>
            <a:r>
              <a:rPr lang="es-ES_tradnl" sz="4000" b="1" dirty="0" smtClean="0">
                <a:solidFill>
                  <a:schemeClr val="accent2"/>
                </a:solidFill>
              </a:rPr>
              <a:t>€</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9"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71600"/>
            <a:ext cx="8229600" cy="1066800"/>
          </a:xfrm>
        </p:spPr>
        <p:txBody>
          <a:bodyPr>
            <a:normAutofit fontScale="90000"/>
          </a:bodyPr>
          <a:lstStyle/>
          <a:p>
            <a:r>
              <a:rPr lang="es-ES_tradnl" dirty="0" smtClean="0">
                <a:solidFill>
                  <a:schemeClr val="accent6"/>
                </a:solidFill>
              </a:rPr>
              <a:t>CARAJITOS ASTURIANOS </a:t>
            </a:r>
            <a:r>
              <a:rPr lang="es-ES_tradnl" sz="2700" dirty="0" smtClean="0">
                <a:solidFill>
                  <a:schemeClr val="accent6"/>
                </a:solidFill>
              </a:rPr>
              <a:t>(350 Grs.) </a:t>
            </a:r>
            <a:r>
              <a:rPr lang="es-ES_tradnl" dirty="0" smtClean="0">
                <a:solidFill>
                  <a:schemeClr val="accent6"/>
                </a:solidFill>
              </a:rPr>
              <a:t/>
            </a:r>
            <a:br>
              <a:rPr lang="es-ES_tradnl" dirty="0" smtClean="0">
                <a:solidFill>
                  <a:schemeClr val="accent6"/>
                </a:solidFill>
              </a:rPr>
            </a:br>
            <a:endParaRPr lang="es-ES" dirty="0">
              <a:solidFill>
                <a:schemeClr val="accent6"/>
              </a:solidFill>
            </a:endParaRPr>
          </a:p>
        </p:txBody>
      </p:sp>
      <p:sp>
        <p:nvSpPr>
          <p:cNvPr id="4" name="3 Marcador de fecha"/>
          <p:cNvSpPr>
            <a:spLocks noGrp="1"/>
          </p:cNvSpPr>
          <p:nvPr>
            <p:ph type="dt" sz="half" idx="10"/>
          </p:nvPr>
        </p:nvSpPr>
        <p:spPr/>
        <p:txBody>
          <a:bodyPr/>
          <a:lstStyle/>
          <a:p>
            <a:fld id="{BFA17346-1FDF-4230-BE0E-1C72018C2B2E}" type="datetime1">
              <a:rPr lang="es-ES" smtClean="0"/>
              <a:pPr/>
              <a:t>08/03/2016</a:t>
            </a:fld>
            <a:endParaRPr lang="es-ES"/>
          </a:p>
        </p:txBody>
      </p:sp>
      <p:sp>
        <p:nvSpPr>
          <p:cNvPr id="7" name="6 CuadroTexto"/>
          <p:cNvSpPr txBox="1"/>
          <p:nvPr/>
        </p:nvSpPr>
        <p:spPr>
          <a:xfrm>
            <a:off x="533400" y="2514600"/>
            <a:ext cx="4572000" cy="2031325"/>
          </a:xfrm>
          <a:prstGeom prst="rect">
            <a:avLst/>
          </a:prstGeom>
          <a:noFill/>
        </p:spPr>
        <p:txBody>
          <a:bodyPr wrap="square" rtlCol="0">
            <a:spAutoFit/>
          </a:bodyPr>
          <a:lstStyle/>
          <a:p>
            <a:pPr algn="just"/>
            <a:r>
              <a:rPr lang="es-ES" dirty="0">
                <a:latin typeface="Comic Sans MS" pitchFamily="66" charset="0"/>
              </a:rPr>
              <a:t>Los Carajitos Asturianos  son pastas artesanales típicas de Asturias, elaboradas </a:t>
            </a:r>
            <a:r>
              <a:rPr lang="es-ES" dirty="0" smtClean="0">
                <a:latin typeface="Comic Sans MS" pitchFamily="66" charset="0"/>
              </a:rPr>
              <a:t>con avellana</a:t>
            </a:r>
            <a:r>
              <a:rPr lang="es-ES" dirty="0">
                <a:latin typeface="Comic Sans MS" pitchFamily="66" charset="0"/>
              </a:rPr>
              <a:t>, huevo, miel y azúcar. Se trata sin duda de uno de los dulces más representativos de nuestra tradición confitera que no puede faltar en las mejores mesas.</a:t>
            </a:r>
          </a:p>
        </p:txBody>
      </p:sp>
      <p:sp>
        <p:nvSpPr>
          <p:cNvPr id="8" name="7 CuadroTexto"/>
          <p:cNvSpPr txBox="1"/>
          <p:nvPr/>
        </p:nvSpPr>
        <p:spPr>
          <a:xfrm>
            <a:off x="6172200" y="4800600"/>
            <a:ext cx="1828800" cy="984885"/>
          </a:xfrm>
          <a:prstGeom prst="rect">
            <a:avLst/>
          </a:prstGeom>
          <a:noFill/>
        </p:spPr>
        <p:txBody>
          <a:bodyPr wrap="square" rtlCol="0">
            <a:spAutoFit/>
          </a:bodyPr>
          <a:lstStyle/>
          <a:p>
            <a:pPr algn="ctr"/>
            <a:r>
              <a:rPr lang="es-ES_tradnl" sz="4000" b="1" dirty="0" smtClean="0">
                <a:solidFill>
                  <a:schemeClr val="accent2"/>
                </a:solidFill>
              </a:rPr>
              <a:t>5,92 €</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3074" name="Picture 2" descr="C:\EJE 2015 - 2016\logos elegidos\Elegido.jpg"/>
          <p:cNvPicPr>
            <a:picLocks noChangeAspect="1" noChangeArrowheads="1"/>
          </p:cNvPicPr>
          <p:nvPr/>
        </p:nvPicPr>
        <p:blipFill>
          <a:blip r:embed="rId2" cstate="print"/>
          <a:srcRect/>
          <a:stretch>
            <a:fillRect/>
          </a:stretch>
        </p:blipFill>
        <p:spPr bwMode="auto">
          <a:xfrm>
            <a:off x="7467600" y="685800"/>
            <a:ext cx="1676400" cy="1036912"/>
          </a:xfrm>
          <a:prstGeom prst="rect">
            <a:avLst/>
          </a:prstGeom>
          <a:noFill/>
        </p:spPr>
      </p:pic>
      <p:sp>
        <p:nvSpPr>
          <p:cNvPr id="10" name="9 CuadroTexto"/>
          <p:cNvSpPr txBox="1"/>
          <p:nvPr/>
        </p:nvSpPr>
        <p:spPr>
          <a:xfrm>
            <a:off x="0" y="6150114"/>
            <a:ext cx="2743200" cy="707886"/>
          </a:xfrm>
          <a:prstGeom prst="rect">
            <a:avLst/>
          </a:prstGeom>
          <a:noFill/>
        </p:spPr>
        <p:txBody>
          <a:bodyPr wrap="square" rtlCol="0">
            <a:spAutoFit/>
          </a:bodyPr>
          <a:lstStyle/>
          <a:p>
            <a:pPr algn="ctr"/>
            <a:r>
              <a:rPr lang="es-ES_tradnl" sz="2000" dirty="0" smtClean="0">
                <a:solidFill>
                  <a:srgbClr val="00B050"/>
                </a:solidFill>
              </a:rPr>
              <a:t>TRANSPORTE NO INCLUIDO</a:t>
            </a:r>
            <a:endParaRPr lang="es-ES" sz="2000" dirty="0">
              <a:solidFill>
                <a:srgbClr val="00B050"/>
              </a:solidFill>
            </a:endParaRPr>
          </a:p>
        </p:txBody>
      </p:sp>
      <p:pic>
        <p:nvPicPr>
          <p:cNvPr id="1028" name="Picture 4" descr="http://www.pimientayperejil.com/media/catalog/product/cache/1/image/9df78eab33525d08d6e5fb8d27136e95/c/a/carajitos_asturianos.jpg"/>
          <p:cNvPicPr>
            <a:picLocks noChangeAspect="1" noChangeArrowheads="1"/>
          </p:cNvPicPr>
          <p:nvPr/>
        </p:nvPicPr>
        <p:blipFill>
          <a:blip r:embed="rId3" cstate="print"/>
          <a:srcRect/>
          <a:stretch>
            <a:fillRect/>
          </a:stretch>
        </p:blipFill>
        <p:spPr bwMode="auto">
          <a:xfrm>
            <a:off x="5715000" y="2133600"/>
            <a:ext cx="2514600" cy="2514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143000"/>
            <a:ext cx="8229600" cy="1066800"/>
          </a:xfrm>
        </p:spPr>
        <p:txBody>
          <a:bodyPr/>
          <a:lstStyle/>
          <a:p>
            <a:r>
              <a:rPr lang="es-ES_tradnl" dirty="0" smtClean="0">
                <a:solidFill>
                  <a:schemeClr val="accent6"/>
                </a:solidFill>
              </a:rPr>
              <a:t>CAVIAR DE ORICIOS (70 Grs.)</a:t>
            </a:r>
            <a:endParaRPr lang="es-ES"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5" name="4 Rectángulo"/>
          <p:cNvSpPr/>
          <p:nvPr/>
        </p:nvSpPr>
        <p:spPr>
          <a:xfrm>
            <a:off x="685800" y="2667000"/>
            <a:ext cx="4572000" cy="2585323"/>
          </a:xfrm>
          <a:prstGeom prst="rect">
            <a:avLst/>
          </a:prstGeom>
        </p:spPr>
        <p:txBody>
          <a:bodyPr>
            <a:spAutoFit/>
          </a:bodyPr>
          <a:lstStyle/>
          <a:p>
            <a:pPr algn="just"/>
            <a:r>
              <a:rPr lang="es-ES" dirty="0" smtClean="0">
                <a:latin typeface="Comic Sans MS" pitchFamily="66" charset="0"/>
              </a:rPr>
              <a:t>Caviar de Oricios (70 Grs.) de exquisito sabor y calidad. Ideal para presentar como entrante, o para utilizar en sus mejores platos. Los maestros conserveros seleccionan manualmente las huevas del erizo de mar y las procesan para poder emplearlas en guisos, revueltos y cualquier otra elaboración de carácter marinero que quiera elaborar.</a:t>
            </a:r>
            <a:endParaRPr lang="es-ES" dirty="0">
              <a:latin typeface="Comic Sans MS" pitchFamily="66" charset="0"/>
            </a:endParaRPr>
          </a:p>
        </p:txBody>
      </p:sp>
      <p:sp>
        <p:nvSpPr>
          <p:cNvPr id="6" name="5 CuadroTexto"/>
          <p:cNvSpPr txBox="1"/>
          <p:nvPr/>
        </p:nvSpPr>
        <p:spPr>
          <a:xfrm>
            <a:off x="6096000" y="4495800"/>
            <a:ext cx="2057400" cy="984885"/>
          </a:xfrm>
          <a:prstGeom prst="rect">
            <a:avLst/>
          </a:prstGeom>
          <a:noFill/>
        </p:spPr>
        <p:txBody>
          <a:bodyPr wrap="square" rtlCol="0">
            <a:spAutoFit/>
          </a:bodyPr>
          <a:lstStyle/>
          <a:p>
            <a:pPr algn="ctr"/>
            <a:r>
              <a:rPr lang="es-ES_tradnl" sz="4000" b="1" dirty="0" smtClean="0">
                <a:solidFill>
                  <a:schemeClr val="accent2"/>
                </a:solidFill>
              </a:rPr>
              <a:t>9,45</a:t>
            </a:r>
            <a:r>
              <a:rPr lang="es-ES_tradnl" sz="4000" b="1" dirty="0" smtClean="0">
                <a:solidFill>
                  <a:schemeClr val="accent2"/>
                </a:solidFill>
              </a:rPr>
              <a:t>€</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1026" name="Picture 2" descr="http://www.saborygastronomia.com/wp-content/uploads/2014/08/Oricio-relleno-3.jpg"/>
          <p:cNvPicPr>
            <a:picLocks noChangeAspect="1" noChangeArrowheads="1"/>
          </p:cNvPicPr>
          <p:nvPr/>
        </p:nvPicPr>
        <p:blipFill>
          <a:blip r:embed="rId2" cstate="print"/>
          <a:srcRect/>
          <a:stretch>
            <a:fillRect/>
          </a:stretch>
        </p:blipFill>
        <p:spPr bwMode="auto">
          <a:xfrm>
            <a:off x="5918333" y="2743200"/>
            <a:ext cx="2387467" cy="1524000"/>
          </a:xfrm>
          <a:prstGeom prst="rect">
            <a:avLst/>
          </a:prstGeom>
          <a:noFill/>
        </p:spPr>
      </p:pic>
      <p:pic>
        <p:nvPicPr>
          <p:cNvPr id="9"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95400"/>
            <a:ext cx="8229600" cy="1066800"/>
          </a:xfrm>
        </p:spPr>
        <p:txBody>
          <a:bodyPr/>
          <a:lstStyle/>
          <a:p>
            <a:r>
              <a:rPr lang="es-ES_tradnl" dirty="0" smtClean="0">
                <a:solidFill>
                  <a:schemeClr val="accent6"/>
                </a:solidFill>
              </a:rPr>
              <a:t>PATÉ DE CENTOLLO </a:t>
            </a:r>
            <a:r>
              <a:rPr lang="es-ES_tradnl" sz="2400" dirty="0" smtClean="0">
                <a:solidFill>
                  <a:schemeClr val="accent6"/>
                </a:solidFill>
              </a:rPr>
              <a:t>(100 Grs.)</a:t>
            </a:r>
            <a:endParaRPr lang="es-ES" sz="2800"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5" name="4 CuadroTexto"/>
          <p:cNvSpPr txBox="1"/>
          <p:nvPr/>
        </p:nvSpPr>
        <p:spPr>
          <a:xfrm>
            <a:off x="838200" y="2895600"/>
            <a:ext cx="4191000" cy="2862322"/>
          </a:xfrm>
          <a:prstGeom prst="rect">
            <a:avLst/>
          </a:prstGeom>
          <a:noFill/>
        </p:spPr>
        <p:txBody>
          <a:bodyPr wrap="square" rtlCol="0">
            <a:spAutoFit/>
          </a:bodyPr>
          <a:lstStyle/>
          <a:p>
            <a:pPr algn="just"/>
            <a:r>
              <a:rPr lang="es-ES" dirty="0" smtClean="0">
                <a:latin typeface="Comic Sans MS" pitchFamily="66" charset="0"/>
              </a:rPr>
              <a:t>Paté de Centollo (100 Grs.) con exquisito sabor del preciado centollo de nuestro Mar Cantábrico, elaborado de forma totalmente artesanal. Se trata de un paté de suave textura y destacado sabor marino, que dará a su mesa un toque de sofisticación. Preséntelo como entrada acompañado con biscotes de pan para untar.</a:t>
            </a:r>
            <a:endParaRPr lang="es-ES" dirty="0">
              <a:latin typeface="Comic Sans MS" pitchFamily="66" charset="0"/>
            </a:endParaRPr>
          </a:p>
        </p:txBody>
      </p:sp>
      <p:sp>
        <p:nvSpPr>
          <p:cNvPr id="7" name="6 CuadroTexto"/>
          <p:cNvSpPr txBox="1"/>
          <p:nvPr/>
        </p:nvSpPr>
        <p:spPr>
          <a:xfrm>
            <a:off x="6019800" y="4648200"/>
            <a:ext cx="1905000" cy="984885"/>
          </a:xfrm>
          <a:prstGeom prst="rect">
            <a:avLst/>
          </a:prstGeom>
          <a:noFill/>
        </p:spPr>
        <p:txBody>
          <a:bodyPr wrap="square" rtlCol="0">
            <a:spAutoFit/>
          </a:bodyPr>
          <a:lstStyle/>
          <a:p>
            <a:pPr algn="ctr"/>
            <a:r>
              <a:rPr lang="es-ES_tradnl" sz="4000" b="1" dirty="0" smtClean="0">
                <a:solidFill>
                  <a:schemeClr val="accent2"/>
                </a:solidFill>
              </a:rPr>
              <a:t>2,75</a:t>
            </a:r>
            <a:r>
              <a:rPr lang="es-ES_tradnl" sz="4000" b="1" dirty="0" smtClean="0">
                <a:solidFill>
                  <a:schemeClr val="accent2"/>
                </a:solidFill>
              </a:rPr>
              <a:t>€</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1026" name="Picture 2" descr="http://3.bp.blogspot.com/-AkVw4vbgAfA/TujPZPmL93I/AAAAAAAABlQ/q_JR7sDpFEs/s1600/pate5titu.jpg"/>
          <p:cNvPicPr>
            <a:picLocks noChangeAspect="1" noChangeArrowheads="1"/>
          </p:cNvPicPr>
          <p:nvPr/>
        </p:nvPicPr>
        <p:blipFill>
          <a:blip r:embed="rId2" cstate="print"/>
          <a:srcRect/>
          <a:stretch>
            <a:fillRect/>
          </a:stretch>
        </p:blipFill>
        <p:spPr bwMode="auto">
          <a:xfrm>
            <a:off x="5847040" y="2590800"/>
            <a:ext cx="2306360" cy="1828800"/>
          </a:xfrm>
          <a:prstGeom prst="rect">
            <a:avLst/>
          </a:prstGeom>
          <a:noFill/>
        </p:spPr>
      </p:pic>
      <p:pic>
        <p:nvPicPr>
          <p:cNvPr id="8"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02AC95E-20CA-4D11-BF53-7148C1AFAB8A}" type="datetime1">
              <a:rPr lang="es-ES" smtClean="0"/>
              <a:pPr/>
              <a:t>08/03/2016</a:t>
            </a:fld>
            <a:endParaRPr lang="es-ES"/>
          </a:p>
        </p:txBody>
      </p:sp>
      <p:sp>
        <p:nvSpPr>
          <p:cNvPr id="5" name="1 Título"/>
          <p:cNvSpPr>
            <a:spLocks noGrp="1"/>
          </p:cNvSpPr>
          <p:nvPr>
            <p:ph type="title"/>
          </p:nvPr>
        </p:nvSpPr>
        <p:spPr/>
        <p:txBody>
          <a:bodyPr>
            <a:normAutofit/>
          </a:bodyPr>
          <a:lstStyle/>
          <a:p>
            <a:r>
              <a:rPr lang="es-ES_tradnl" sz="3600" dirty="0" smtClean="0">
                <a:solidFill>
                  <a:schemeClr val="accent6"/>
                </a:solidFill>
              </a:rPr>
              <a:t>GALLETAS DE MANTEQUILLA  </a:t>
            </a:r>
            <a:r>
              <a:rPr lang="es-ES_tradnl" sz="2400" dirty="0" smtClean="0">
                <a:solidFill>
                  <a:schemeClr val="accent6"/>
                </a:solidFill>
              </a:rPr>
              <a:t>(250 Grs.)</a:t>
            </a:r>
            <a:endParaRPr lang="es-ES" sz="2400" dirty="0">
              <a:solidFill>
                <a:schemeClr val="accent6"/>
              </a:solidFill>
            </a:endParaRPr>
          </a:p>
        </p:txBody>
      </p:sp>
      <p:pic>
        <p:nvPicPr>
          <p:cNvPr id="2050" name="Picture 2"/>
          <p:cNvPicPr>
            <a:picLocks noChangeAspect="1" noChangeArrowheads="1"/>
          </p:cNvPicPr>
          <p:nvPr/>
        </p:nvPicPr>
        <p:blipFill>
          <a:blip r:embed="rId2" cstate="print"/>
          <a:srcRect/>
          <a:stretch>
            <a:fillRect/>
          </a:stretch>
        </p:blipFill>
        <p:spPr bwMode="auto">
          <a:xfrm>
            <a:off x="5486400" y="2590800"/>
            <a:ext cx="2906940" cy="1795463"/>
          </a:xfrm>
          <a:prstGeom prst="rect">
            <a:avLst/>
          </a:prstGeom>
          <a:noFill/>
          <a:ln w="9525">
            <a:noFill/>
            <a:miter lim="800000"/>
            <a:headEnd/>
            <a:tailEnd/>
          </a:ln>
          <a:effectLst/>
        </p:spPr>
      </p:pic>
      <p:sp>
        <p:nvSpPr>
          <p:cNvPr id="8" name="7 CuadroTexto"/>
          <p:cNvSpPr txBox="1"/>
          <p:nvPr/>
        </p:nvSpPr>
        <p:spPr>
          <a:xfrm>
            <a:off x="533400" y="2438400"/>
            <a:ext cx="4648200" cy="3416320"/>
          </a:xfrm>
          <a:prstGeom prst="rect">
            <a:avLst/>
          </a:prstGeom>
          <a:noFill/>
        </p:spPr>
        <p:txBody>
          <a:bodyPr wrap="square" rtlCol="0">
            <a:spAutoFit/>
          </a:bodyPr>
          <a:lstStyle/>
          <a:p>
            <a:pPr algn="just"/>
            <a:r>
              <a:rPr lang="es-ES" dirty="0">
                <a:latin typeface="Comic Sans MS" pitchFamily="66" charset="0"/>
              </a:rPr>
              <a:t>Las Galletas de Mantequilla  son auténticas galletas de mantequilla asturiana (25%) que recuerdan a las típicas pastas caseras elaboradas tradicionalmente.</a:t>
            </a:r>
          </a:p>
          <a:p>
            <a:pPr algn="just"/>
            <a:r>
              <a:rPr lang="es-ES" dirty="0">
                <a:latin typeface="Comic Sans MS" pitchFamily="66" charset="0"/>
              </a:rPr>
              <a:t>Todo un lujo de la repostería asturiana presentado en un cilindro metálico en cuyo interior las galletas son envasadas individualmente para que puedan ser degustadas en su estado óptimo.</a:t>
            </a:r>
          </a:p>
          <a:p>
            <a:endParaRPr lang="es-ES" dirty="0">
              <a:latin typeface="Comic Sans MS" pitchFamily="66" charset="0"/>
            </a:endParaRPr>
          </a:p>
        </p:txBody>
      </p:sp>
      <p:sp>
        <p:nvSpPr>
          <p:cNvPr id="10" name="9 CuadroTexto"/>
          <p:cNvSpPr txBox="1"/>
          <p:nvPr/>
        </p:nvSpPr>
        <p:spPr>
          <a:xfrm>
            <a:off x="6019800" y="4648200"/>
            <a:ext cx="1905000" cy="984885"/>
          </a:xfrm>
          <a:prstGeom prst="rect">
            <a:avLst/>
          </a:prstGeom>
          <a:noFill/>
        </p:spPr>
        <p:txBody>
          <a:bodyPr wrap="square" rtlCol="0">
            <a:spAutoFit/>
          </a:bodyPr>
          <a:lstStyle/>
          <a:p>
            <a:pPr algn="ctr"/>
            <a:r>
              <a:rPr lang="es-ES_tradnl" sz="4000" b="1" dirty="0" smtClean="0">
                <a:solidFill>
                  <a:schemeClr val="accent2"/>
                </a:solidFill>
              </a:rPr>
              <a:t>5</a:t>
            </a:r>
            <a:r>
              <a:rPr lang="es-ES_tradnl" sz="4000" b="1" dirty="0" smtClean="0">
                <a:solidFill>
                  <a:schemeClr val="accent2"/>
                </a:solidFill>
              </a:rPr>
              <a:t>,15 </a:t>
            </a:r>
            <a:r>
              <a:rPr lang="es-ES_tradnl" sz="4000" b="1" dirty="0" smtClean="0">
                <a:solidFill>
                  <a:schemeClr val="accent2"/>
                </a:solidFill>
              </a:rPr>
              <a:t>€</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9"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600" dirty="0" smtClean="0">
                <a:solidFill>
                  <a:schemeClr val="accent6"/>
                </a:solidFill>
              </a:rPr>
              <a:t>MIEL DE BREZO (</a:t>
            </a:r>
            <a:r>
              <a:rPr lang="es-ES_tradnl" sz="2400" dirty="0" smtClean="0">
                <a:solidFill>
                  <a:schemeClr val="accent6"/>
                </a:solidFill>
              </a:rPr>
              <a:t>1/2Kg)</a:t>
            </a:r>
            <a:endParaRPr lang="es-ES" sz="3200"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CuadroTexto"/>
          <p:cNvSpPr txBox="1"/>
          <p:nvPr/>
        </p:nvSpPr>
        <p:spPr>
          <a:xfrm>
            <a:off x="609600" y="2056687"/>
            <a:ext cx="5486400" cy="4247317"/>
          </a:xfrm>
          <a:prstGeom prst="rect">
            <a:avLst/>
          </a:prstGeom>
          <a:noFill/>
        </p:spPr>
        <p:txBody>
          <a:bodyPr wrap="square" rtlCol="0">
            <a:spAutoFit/>
          </a:bodyPr>
          <a:lstStyle/>
          <a:p>
            <a:pPr algn="just"/>
            <a:r>
              <a:rPr lang="es-ES" dirty="0" smtClean="0">
                <a:latin typeface="Comic Sans MS" pitchFamily="66" charset="0"/>
              </a:rPr>
              <a:t>Miel de Brezo (1/2 Kg.), miel 100% natural de brezo y castaño, envasada en exclusiva para y producida por abejas autóctonas alimentadas de nuestros montes y bosques.</a:t>
            </a:r>
          </a:p>
          <a:p>
            <a:pPr algn="just"/>
            <a:r>
              <a:rPr lang="es-ES" dirty="0" smtClean="0">
                <a:latin typeface="Comic Sans MS" pitchFamily="66" charset="0"/>
              </a:rPr>
              <a:t>La miel es uno de los alimentos nutricionalmente más completos y sanos de todo el catálogo alimenticio conocido. Su elaboración es prácticamente nula ya que basta con aplicar criterios de máximo respeto en la recolección, evitar la destrucción del hábitat de la abeja y envasar el producto resultante después de un mínimo procesado destinado a depurar el producto final al cual no debe añadirse ningún complemento.</a:t>
            </a:r>
          </a:p>
          <a:p>
            <a:endParaRPr lang="es-ES" dirty="0">
              <a:latin typeface="Comic Sans MS" pitchFamily="66" charset="0"/>
            </a:endParaRPr>
          </a:p>
        </p:txBody>
      </p:sp>
      <p:sp>
        <p:nvSpPr>
          <p:cNvPr id="8" name="7 CuadroTexto"/>
          <p:cNvSpPr txBox="1"/>
          <p:nvPr/>
        </p:nvSpPr>
        <p:spPr>
          <a:xfrm>
            <a:off x="6324600" y="4648200"/>
            <a:ext cx="1905000" cy="984885"/>
          </a:xfrm>
          <a:prstGeom prst="rect">
            <a:avLst/>
          </a:prstGeom>
          <a:noFill/>
        </p:spPr>
        <p:txBody>
          <a:bodyPr wrap="square" rtlCol="0">
            <a:spAutoFit/>
          </a:bodyPr>
          <a:lstStyle/>
          <a:p>
            <a:pPr algn="ctr"/>
            <a:r>
              <a:rPr lang="es-ES_tradnl" sz="4000" b="1" dirty="0" smtClean="0">
                <a:solidFill>
                  <a:schemeClr val="accent2"/>
                </a:solidFill>
              </a:rPr>
              <a:t>5</a:t>
            </a:r>
            <a:r>
              <a:rPr lang="es-ES_tradnl" sz="4000" b="1" dirty="0" smtClean="0">
                <a:solidFill>
                  <a:schemeClr val="accent2"/>
                </a:solidFill>
              </a:rPr>
              <a:t>,95 </a:t>
            </a:r>
            <a:r>
              <a:rPr lang="es-ES_tradnl" sz="4000" b="1" dirty="0" smtClean="0">
                <a:solidFill>
                  <a:schemeClr val="accent2"/>
                </a:solidFill>
              </a:rPr>
              <a:t>€</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sp>
        <p:nvSpPr>
          <p:cNvPr id="14338" name="AutoShape 2"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0" name="AutoShape 4"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2" name="AutoShape 6"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4" name="AutoShape 8"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6" name="AutoShape 10"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48" name="AutoShape 12"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50" name="AutoShape 14"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52" name="AutoShape 16"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54" name="AutoShape 18"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56" name="AutoShape 20"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58" name="AutoShape 22"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60" name="AutoShape 24"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62" name="AutoShape 26"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64" name="AutoShape 28"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66" name="AutoShape 30"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68" name="AutoShape 32"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70" name="AutoShape 34"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72" name="AutoShape 36"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74" name="AutoShape 38"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76" name="AutoShape 40"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78" name="AutoShape 42"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80" name="AutoShape 44"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82" name="AutoShape 46"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84" name="AutoShape 48"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86" name="AutoShape 50"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388" name="AutoShape 52" descr="data:image/jpeg;base64,/9j/4AAQSkZJRgABAQAAAQABAAD/2wCEAAkGBxQTEhUUExQWFhQXGBgbFxgYGB8YGhoXGBoYHBoaGxgbHCggGBolHRgXIjEhJSkrLi4uFx8zODMsNygtLisBCgoKDg0OGxAQGywkICQsLCwsLCwsLCwsLCwsLCwsLCwsLCwsLCwsLCwsLCwsLCwsLCwsLCwsLCwsLCwsLCwsLP/AABEIAOEA4QMBIgACEQEDEQH/xAAcAAACAgMBAQAAAAAAAAAAAAAEBQMGAAECBwj/xABGEAABAwIEAwUEBgcFCAMAAAABAgMRACEEEjFBBVFhBhMicYEykaGxFEJSwdHwByMzYnKC4RZDksLxFSREU4OTorJzdOL/xAAaAQACAwEBAAAAAAAAAAAAAAACAwABBAUG/8QAMhEAAgIBAwMDAQYFBQAAAAAAAAECEQMSITEEQVETMmEiFCNCUpGxBRUzcfCBocHh8f/aAAwDAQACEQMRAD8A7YXKICgDQylSYVqD76rAx60ue14dIo/GYg5cwVp1vXmnhaPTqaDcWgAxe9L8TiFTEEisRxMLSCdR76kOICgDBB5ZT+FHGElygXNeTG2yRb50dg3FTFtKRtFUElKweiVfhWi6sKBE38/yKJ4WwFkXkf4lxQMDflW8OvX3UoGOJtm95rTbqp9rzg0r0nW4xTQ1xOH7zeqzxPCrRuTT5zFWvYikPGeISI3pmBS1UDkaqxPhW/GfOrLgkCxOtVjh2J8Zk61ZsIoJAlU+taupT7mfC01sM0QBNMOHPgGdQRChzB1FKXnUxJIH30vVxoAmKxLG5cGi0uR/xLB5TYygwUHcj82NW3sRxNDzasK9cKsfuP56VRuD8XDh7hZACpLZOzn2f4VX9QOdEMPKZcDiZEEyNPMHyp6tVZmyRTVIg7V4B1h9bSvqHwn7SD7KvUfGhuG44pN69G7SYJOPwacQgAvMpOeNVNxJFrkiCY8+decHCIRCswI35UTxx4Bjmk1vz3D28cnPNWvs/iASIjaqSrBIWMyVhM8zTHgoUg5g4kgfvbUp4bLeTaj07vImqHxBed5Rm6TA6/manc7RpbQteeZBtOlULC8eKSSqYKiflQPDObdLgZgagrfcv2NWtKElOu9Du43MgBxN/kaq+L7cNlOUIUTte1LWu1JUv2YHnUj0WWt0MfVYuLLfnTIj3UItZK1J9kjTqKDxCzZQ85pfisYVO5gdIkzyqo4hjmWtl22U7i4NQZgLiwpK72jbSIJJMbfjQTnaNQ0R76KPTTfYXLPFFn+mn7VZVQ/285yT7qymfY5i/tUThSWkGB4zyQSR/jNz6GisNiFfVabT1UM5/wDOaTl3xCKwcRVPITXRcGzLr8stLONxCv73KkHRKUJ+SaC4/j1pyhLribeI5yZuRYbWpQ3iyogzB6V32jwTiC2TmIW2Fg5SBcqEAyZiKGGN6i5ZI0Cf7Teie/c/xH8a7wnF3Qq7jihyzGlfdK5H3GpcG8UKtHKtDjsZ9dj/ABHE128Z6yJ+Yoth0FOZSUqsYKfAZix8MT5UhdSo+IXFGOYhAbgEzH+tJlHgYpDMOtrABUpJn62g/m199C4zgKlxldSCdM/hB8lafm9RYXiDWTIsKO87z91W3smtLGGQ+VhffFxHcKCcudEFOYKklChIkQQSLmpCFO6JPI6q7PPuK8Efwiwl9tTZN0yPCoc0qFlDyNY1i9lE19D8HwrGLwqWVtFeEeQSlC/aYWBdsK+yL5VDTLE6V5H2v7BO4PFFpolbKkhTa1EAwdUqOhUDvFwRTZqLVyEYskoukVc46bSa4S8OdbxOFLasjnhUL+nQ++gcTrbShjjj2GPPLuMF4kbVeeE49OLw6lKP61vKHtpmyXbc7A9R1rzFBp52SddRimyyMxUcqk3gtqssLiPDF+hSDQZsCcf7BY8z1HqPYnjhYcyK9gmCOY3pH227JZcWstvIRhXEhwSr2c0ykI1NwSNoNE9o+EqZJukImUuBQIUnaALzY+6kzmNRZRExpm9kdTuT0rFCbWyNjwxbUuwZ2e7NhxY7loqEx3jv+Rs294J8q3+khvCsNpaQUnEg3UgxA+skxY3t5+tZwbij+IXkbcDaY8bq1BISk6mbQOgk3pHxHgDLuJKWXHHNiQB4lAkZgfqpOt5q4L7zVNvYrLvHTCiruvzuT61yvFKiNq9K4l+jdCcAt6O7cSkqQftkSYVOoI0iIivKta6GKcMitdjnz143V/odA0VhjlI86HAtRLuIlKUmAU/W3imsWttw5fGnEmEn01ogqW4AVBKbaDfzpchIb8UhY5jau1cRnQTSXjX4UPjkkuWM8Jw0LdQmZJPl7qsOL4M2onuiFBI8aZlQqj/TFlQixmxGxp72Y4my0oqX3gcghR1SZ3sKTlxy91/6DseW1SCvoDXWt0d/aTC8z/hNZSPvPDGWh7iP0dpYGbEYlpkX/VtjMvS36xahPomkAYwLZgNKcg63cmPMATTl3iLanMraE39px9xWYGNcoAGoG5F6UYxGQg4jGIRacrSRadRMa7VqczNGL7jHh+JTYtYFwiIslKB5zGu1PuNcUc7nDBvClUIVOd4WOY2MamL+oqhp4lgkyC4+5ppy9VD3UPiOJ4GARh3VC+rgAkfzG+lRX4I4x7j/APtC8m/0ZoD+MmakZ4tnsrCGf3CCY53TrVOc4ng4j6KqNZLknredK6w/EcGNWnU+S/8A9VdPwTbyegnB4VbYJYdbUYupgLtzlMWigm+zODcWAlxINx4D3arwDCVbjzpKxxbCmAnEYhm26iQSPI6Ua2+4ogNYtp2bZXAJM7XA261VtPgmm+5Hj/0eOA/qHm3RsFJ7tUdTJB9KSvcGfYWA6hbatQFiJI+yrRVXHAPraUO+w5a/fZcTl/7Tqgn3GrTglqxKVNJBcbJ9oslQtoQFqCUnyUfKjUxck0RdlOKowzBdeJQlxUNI1JVBKsidVXJiOYqu9sO0K3WkPODIFOud2g6obQEpAJ3UohSiaZcW4fleS3lIcUlUrcWZhOkkCECT7CBG0kXpT+lfBxgMOoKC+7WlKlJ0K1JXPoMkVGtWzAi1F2eecb4r30EpiNKUKUDXCjzrUzpTYwUVSJLJqY47L8GVincgMARJ8zASORN/QE7VfMegYPMwjLKSAQg2JtqvVVUPsvxv6KtwlJUlxGRQEZtQQQT6j1p4609iGkutNqDSyoT7SgUTmB2GnuvWLqoSlLfg29HOMY7cnHEeMgSDClzsdByFvj8KR4vEqX7XhH2fxqVlJBhoSofWN4PrRS+G5DKzKze9XFQgMk5z5O+FtFcBasiBsBJPp95q88J4mxhQFKSEoT7SJGZXUk/LavPBxENk5bnnRGDZ70guFTmaMradT1Ufqp+PQUE8Tk7eyLU4pUtz0PjPbhGLw6wG1qUfZM5GmgDZIJu4pQ1gb1V+znY0YpcqRYzJBIA3JsYFMeHYVEgPFJIEpaRZAH8Vsx6VbT2pSlAwuCQVvLEkwE236IQkC6j8TS5Sd6YbfuytCjHdX+yPHe1XCBhMStkLzpTBSqIMHYjmNKSrVNWrHcEXisU4kPIW4FQpSApbR5ZFwDl2un30g4xwtzDPKZeTC0xMXBBAIIO4INdDFNNaW/qrcwZoOO9bdgRPSpnEpEEGxF+hqJKq2pZ99N7i1VEjK4M8qJYxaQNIpeTWjVOClyFDNKHAx+korKXxWUPpRGfa8nwesv4lDqS4VN5d5UkEHllnN8KXd8wTlDgnWEklJHqmg3sKAmRA6kVrheULNvqmsjlFs0RhKjMYW2zKUpPWIP4UE9xZJsQqP3VhPyTTfi5BIlu9tv6UpxLYAgISRM6VFkittw/Rm1ewKOItDZ7/ALs/AipGeIYcatLM81p/ChlAT7APSPwrkAaZBFG5oH0n8DpnjeFSCBgGFHmvxGsRxwXyIZb5gJ/INAgA6iK6aeCdPl+NKuPyH6UvgaYDtK4CAnuyAdEICT6qjN6TXqPZHtcl1tYIUkoAlBumN8ixoq85T6V5hwFpgupL6P1U+JUhETqc2ggffXrPEeFs4NjumG5LmXM4pUez7MqT4ieieugrRCSq0Y80KdMF4gvP+sczSRmEkZQ1F+8+wemppZ2w4gxh+GJK22nm+8QltC0khSjKiSPCYCRpyArvD4VwqCyM0H2leFtHIIRoFcpzK5RS7t8zg0toVjitQSvwYcOd2UygSpyAVAqgkJ1j1q4eRU1TopKu1DSQFo4dhk2nMMLb3rURGlMF8QaxHcpxuFaDTostppLTjc6qQpESRYwZBgirZxZhwLbQcHhlIfEZkrdcaCIzDvMqkhKYEiRFrVX8Txdtwt4fEs/R2zJacbDgyKUmErS25KXECROWjslI8txDQQ4tAOYJUpIVESEqgGNpj41feCPdzhmZAcSQVd1mOVRVfMsp2uPCInJexqgPt5VqSTJSpQnmQSJve9X/ALM8MSvhjjijdC5TKimynAmANNQo0HU3pT+RvSNKTT8ATvEQ2SU5Qu8JQAAkq5DROsDlSbiDilarBJ1SiT71aE+Rop7AzBAISeYiefn50bg+GoSnOtQSNh9Y+Q2HU1ni4x37m6Scv7Ffw+DP1rfOneDUlpJMwDqNzHM0DjuIJHsi/KZpUp1SzuaPTLJu9kBrjj2jyO8VxRbhAbEAXB02jyHnpTrgeHxDzBaSoN4ZR/WuAQXVWsSfE4NIAhI5b0q4PgkwCoZuh9noVfa8tKsmJ7SoaSAnxL2jYcgkWApM5qK041uGoOW8y88NwWF4Zhs7sJcIlCSZMD6xjf8A0rxTtlxj6Vilu7QEp8hv86tqsP3yFOYlwvP5Zawzas2QkeFeJWLIAsQ2bm9Go7BoOBcdxBynKpSHCMpK4JEGwydNKmPThkpS5fj92Jyp5Iun3/xI8proiwrQ0rDXTOejma3Fcmtk1CjdZXOat1ZR6zi+CO5ZR40nQpIWk+SkwfgaVLZcZ8a0KSjTMQQg/wAyoHxrg8GTJUwtJPNpeRXqheVfpejcDxrGMaLE83W7mNu8SAojzNc96GdOOvtT/wBgZx9ShYkjoQofA0HjUERKSLbgifhTbE9p3Ve3h8MtX2kz/mzUAvj6x/wzHqk/5Smg0Rb2kOWTIl7RR4TaUg+f41pKM1kiT0vPu1pqO1Dg/wCGw3vdHydqVvtQ4TP0fDDzS6v5vCj0LyB6k3+EEZ4c8dGnI/gVHvip/wDZTpWlsIAWoQElScyoBJITM6a8oo1PaM6lnCz/APWBPvW8r5VMO1mIAIa8Ej+7QlA/8EA/GhqKfJd5GuAjhXZHEKKQW1+YSSNds+VJ95r1Jw4fDNtjEKSF5UoSFeJZIFkpQLrV5CvI2+LY1cy6sA65nCmf4oVJFW7hSGktqU2pxatFdynugP3VOftFeUxTItdkZssZP3P9A3i3HnCQ1hUBDuxcu4gaT3YkM6/W8XSaofaDs4p9f6zFNNsNpKlvKUXS6+skEJbBm0EDoJOsBzxpDrSUw2WkJhSkIlECTHsmVrUJidDM9UmPwCXX+6bDi058qUIbOfuVQpYiBlIUCCTAMk70WtxasBQTTQ07JcHcdlCMWrFMpQ2AO7DTqMrifD4ioloIKiYVvEUn7d9q5fWhQU6WlPpYmAhCXFiSYuY7tMAWhPU047PcF+jY0vKacZbbZdVl1TnyKAT3gsVQpNuleZ9oEKDvj+shKh1SoTPvmmR+pimtO4tJuSTJJJPmdatvZTiWZheGIEjxIUdQkKzkD1zSOR6VUaZdmnQjFMqNwFcgdUqGh11FFmjqgy+nnpyIsz6vCooCl5JKilMpTH2laCkr2Kzn9Y53aRskSfICm/HWnHHFgrUWwo92CTlCdglB9n3UNhuFpFztuaw45Qire7OpkjJ7IVYfAd4fAkhI1kyfXYUSllDfTmaK4rxrwhtAASNEgW9efmar7pWu5k/KnpSyc7Iztxx8bsPe4qYIRYc6l4O0HF3UUp+sr656JG3nQDGDJMmm7eKS2ISApXPYbVUqiqiXDVLeRfuGu4fDoSVoysiCUD2l8lTN7i96r/6Qe1j+KbMShkKAyiAkJiAmYvJvQ/B8Ol15v6QtRC1AQm59By67V6p2i4ZgcOwhRbSFQQlOphSSFFXM9etZYtp6nvQeXTtGt2fOCjWpruB6beW1cmuscto1NaNYa1RAG6ysrKhZ6e9h0qB8MkbjlztpQ2Ew5K4StaB0Jj3SBUKdZFvUgeRv99MuBJMrO/1eQMe8j1muN6iO56bRK43BGZQWJ17u/vyn50v4gtGwTv8AVM+horiL68wjKDuQoi+xFrWjU/Clb4cz2mJ9oKB6EiTffzoVV3Y1e2qICtPL3A/Ka6bKb+AHzTPxNROYdwKMJUobE5UyPIKtUqcG7N0kdVH5gH7qZqXkXofgNTiSPZAHkhI+6uHVunUqk7lRNvf8K5awizrIIA1i/uNhRTOBN5KQYN/aknz0ta1LeSCe7GLFKtkDYDDlxzJJ6j2dPjV44LxZ7DfqiyhtCxYJOtoLinCq2UXnXQVXOGJ7p3vUnMuIGdKVAE7xGvI3iTTLF4tTsFaioxEwNN4AAAHQAChfWxh7dwH0c8j+rZEmOxCFFSAAsjRwKVAUFZipJmV3tKj7qRcb48tDLrbbeVbpSXHEqIWtKRKkZtQFKub7kU0bZ5TfS21JOKsXhQkUjF1cpZbkFk6SKx6UFfQXmUOFL2bDPNggNqV3feH2krzH2kIgydcyaqnaFkrZCrZmFqSo82nLtkdAQof9QU14JxMvpXgnFwDlDRNgh1B/VqMapV+zV0Un7IqNOFKyW1DKXMzCwr6jtsk8vFb+Q12YupWcmUdmilBFYDGljzqXGMLaWtpxJS4hRStJ1CgYIocmtJnLjwXjyn1IZLaVPKhKFlQTmVsFTbMbDqTG9a4sl7+9HdgEgm6ZjYA6noJqoJJFxVnw/HW3QPpJIcFs8SFDryNYsmDQ9UF/nwb8HUa1pmwDDYeVDw2nQ6nzp7xPGtBCQhASYgxEWGw996iAzDwIJ5KFx5zSjFNmYNzQqTk6HOCjuQu4gq0sKxm5hI9TXf0PdZgcqkaSVWR4UjVRsB60y12F027Y94VjEYe48Tke0dunl0oXtF2jUUqTmJcWIJJJyI5CdFEW6AmkL+MAJCCTyUefMDfpNAqM61IdMtWuQvL1NLTE1FbJrVMsFwVbicwsDpWmU1FXJmSEJT2ihXWTTJ7gbyVZcszuNKd8K7JBUd4VelhQT6nHBW2HDpck3SRUq3Xo/wDYnC/v/wCM1us/8ywfP6Dv5fm+P1BVGnPAUgIUYvP5+dKF35a8opxw6QkQdSfnXLbOvJA2P9onf86UHM6+tG4wSo8/z7v6UOkXk/L+un52oLGxiRhsfnlUsE9TuTcnzrpA9LjWpQYP386FyGqKNttCdfganCPvvzrkCTJgeQ+VEJHwPr91Ikx0Vsa7vkfM6fOpmkT93pW0CSIHKBMz6fd1orD4e2hnb158hHzpM5URo3hm9KC45gdSR5EdLfnzp9hGLiu+OMw3oN7fnzpEMrU0InJXR4binu7xClDY3HMHUVdsQ59Ia79N1ZUh07lQ/ZOfzAKSrkpI+1VF4v8AtnP4qcdjeKhpzIu6FWI5pPtAddCOqa9k43BP4PO39bXyNu3+E79priCBKl5WsSBs4BDbnMZkpIJ5p61Rd69UYZQ0p3DvKlhf6tatu5ehTT4GkoWGz0zKFeb8W4e5h3nGXRDjailXmNx0IgjoRTYStGeSpgU1gNZWopgIz4TxhxjMEEZVCFJOhHSPZPUU84W6h1Ky2ggoAKgbxmMDxWBk2vFVKiuHLUFyjUAmImcvi0Ouk+lIyYYyTfDNOHPKLS5RZeK4LuGkPuZlhwkJAsJTMgriNhpOtVzGY5TmsJSNEpEAe/U9TVh7fcQUThsMpSicOyguEnwqexAD61Af9QD0PrUKmHFUU3uyZeocm64OiayummlKMJSSeQE1ZuDdmyCFPDySR86vLmhjVyF4sM8r2F/AuALfVJBCBrsT5V6JhsKGWZgC0Ab11ggE3j3WtXHEElRmYTsK4mfqJZpb8HawdPHDGlyLmUFauW9MsKVCQQPMWrMC0PT3UXjXb2iNqRKVujQlRz3g5VlD98elbodJYiBprw52BEWn3T+fhSxqmeCH59aLJKkMhjUjt5qVTt+Z++ogzA03npECmoT+fSpUgcqyeuzQsdCVSd/u51vuCBOop2GxW+6H53ofXL0ixLB0IHnI5c6IQgWjb7qL7oVgQKF5bJVEKRG3OD/T860ywbVBITemWCEUnI7QGR0g1toJIiuO0EZEiRtbnfapQrSg+0KxYeVLh7jErc0eGcfH+8O/xmgEqgyNRcUbx1X+8O/xmgmUFSgkXJIA8zXu8a+7V+DgZP6jryel8FWMU0lB9vKoA/abV7SfNK4WOgXyExcW7PnGNtuLV3eJZ/UvpNytKZ7tzqRBQf4RXPBsKWgEokLQnOkjmkjOI9QR5HnVt452jU8loBtITIWVD6zpOVwAbDQxvmmscctxeh+a/wCDVPFpmtS22/7KIjsECP2pn+Guh+jwxd2/lar3hUkwrKYmL/GjkRJB0rmPr8/k6D6XD+U8wxH6OX9UOtK88yf8poXh/ZjEMPZlpGVAXKkqkXQoW31NeslGUTt85oTEoCm3QN0wByJtRx/iObh0LfSYuUjyXty2oY54qBAJTlkWKQhAEdIFI0IuAeYr37FYZtQhSQofvJkW8xVexnYnCPAlKO6VzbMCf4TatOH+KQ0qM1Rmn/D23qixFwXDIZEIHmrc04WrNcgW0iol8NUwQlRCholQ38xsakTMVinLVK7s6UUkqSO0qtpUilSnSbVI0jQGATWZY113pTYZEy4AbgpPWpnlpgffUgYk5rGBYb++g1BU+zbTapsyjcjlW677mtVLLor7Q602wNLGxTPB1M3BpxIZoVUkCo0VIE1z2aDquprmK3FCQ3FbSOtcSaxBqUC0biKPwqqXm55UYxpQz4FzVoObVMedLu0i7gdKLYpZ2mX4vICphVzRmSqZ5BxHCrcxTiW0lSis2SJ+Wgq59n+yow8OPgKc1/dT0HXrTXhfDu5lSLrWSpRIvf7q7ccUsEkEwa9Bm6yU46IbIx4ujjGTnLkKDaFeNFlbEbfiNZpaFKzd2tvLKwsK9kAggnLsoGD1E1trEqUchEDaPzpTnMEpgnUevnWaGWWPY0ZMMZchjPESk2iJ0qbEPBzUZZIJKbTGxpWrwgEX8/xqR5ywFo2t99IaLcFyHr/d05UMlBm5tI+YqAOHUGffapkr26p+Y0qqouqGveiLkeQ1PSleIxcK0jkQdR1i1dYjDG5B0v8AkVAWswJGojTWfWhSRIqtxilKHEFCxqNeux6GqzisKptZAUFW5R6H8aZYJ6DC5B/N/nU+MXJsNRRxuLotR3EasRl8TkJULQDtselYOKIjUVHxrC5mwrdEzscv33pGqIk1pjBSVgyai6LLhuLJMp3Nc4nEpSYmTyHwpOwQBbWjMO0mxN1T76nppMFzOvpi/sj41lF5xyFbotKA9RidtPnTXAooJofkU5wjVqx557HRxkyEV2lFSpRXYTWByGORFFYU1MU1hTVWVqIgmsiiFJqByomUnZCV/CiGj4aEWn0qdo2o5LYjDMOb0n7Sr8fpTZkUi7RKlz0+6r6dfeCXzZGw6VC0corhwzN76fnpQjfh0M9KmSCDa1tK6VAUFiEJEC9c4cLJgGdxPOucSswNrCKHwz6+Vuen9dapLYofhKQgqKhm5Ted6AS0MqrlSyQcx26AcqjCuY315zRyWPDINtxQ8FUFMIGXrauFBST4osJEemtRpMRNhRqW5B50tsj8kDbpzaWOnu+FB8RccE2zAfWG2+lOBwpwJKlpCU7bqP8ALtU7OFQoXF+pkactKv2vcD1I1a3FScd3gBgzGgv/AKUwY4esgFUJtub+4XpijDBJASEhMXAEX9BFEoFC3YmWb8ohc7OkpIK0mQQRB3qr/wBkcUgGUJIBgQoGRzA1r08N10BNOhklHZGeWZy5PKcRgFNwXGynqRv56VpK+Qr1DEYRK0lKgCDqCJBHUb15/wBoOzy8PK25U1uNVI8/tJ607Hk1OmEp2L+8NZQX041un6fgqwphF6e4QWpVh9qc4ZNq5GeR2o7IJSK7TFcpQK3lrGCzs1wRWVoGoUiRSahU3UmauS4KtEVg5RNbG1dk2qHPN6LdhhyVWqq9oHPGfSrKk2qqcYu4ad0i+sW1sAKxFv3tq7w7pCgFSSdqlS0AZ32qNROZQGoi/nXUTT2Boav4hKkgXlJnlbT0rlgzfNAmwgW+HzpQlwp9rTnTJnFAKFp2I6c/OgcaRNIzYWNOW8/jRzSh7O/wtS9D6IgEyLjwmsXikpJKT1ggnz0pDVlUM2hOxN9BeZ8qsPD+FFBbU5qVDw8hBNzuZFTcA4WWk5l/tFbfZH2fOj8ULpExc39DR6dKtnMzdRqemPBFxIyIpGwdeht601xrkJ1qtoxAWshE21kRrWdtyk2N6eH0NDsqIqfD3EzfSlzMmxIjb/WpGlGbfPQ7DmPKiiVOI0bdvFSlWkaUC4qBI8V9tetaL8Ecjzo7oRovgPUk7VGWwbHS48/OukOe6uyasDdCD+xOE+wfefxrKsEmsotcvINs8twyDIp2ym1R4DCDWmzbArnZcls9BKaiqBQK2KN7itdxSbFeogE1qL0aWK5LFSy/UQIqo1j8/wBaOUzUDqIq0wlJMHcHhvQ6RU2IV4RQ7bwMUyKdDEEpqu8TT4zT5TwA9KqvFMYCv1vWnpYNyKk0kTxyqRSJ1MffQ+GcBNjTFpqdfhWiTcWCmgFbNSsNwb0b9HAvf8a6QkEXGnSq1lnDcb2t+SKY8HY7x5sATlOY9Uj+tBBM6CKM4bjSyrMnWIvpB/0oLFZE3F0ehrHW9DPLGZN/te+K1hcch2MhvEnp0PWo8UoBST0V91XOWxxYQadPkDxwsY1OlK0iHJyKBIuYgW0k89fhR2LVvQ7AOt5nSbGBr+eVIUux0IKom8O1EkiL85tyFTpdh0qCU5CEydSVAXmPKokgKBAMaHW0ifhzqN1CwEmBPQ2neKYnsU1bG2ZEDKIO8da4cUFciRQ7YmdeUbg6xUOJfyCSbfd5CibbFKG9IbYV0aVI8sJgk2+FLsE/I1mi14wJIC/ZVodRO4PI1afkVODTCO8PNNarnwc0VlFt5QuvhnlGG444NwaYtdo1jUCqcy6N5HpRYcT9v30+fSwfY6qzXyW9PaQ/ZqT+0fSqi3iEj61dKxA2XSH0cfAzVCi3HtJ0rn+0Q5GqgXz/AMysLo+2PjU+xQB1Q8FwPHCROUxQ6+NE7UjQpvLd6/KD+NQHEgGxn0ql0sfAalFDrHY7wDmaX/SVZc31ZiZGsTpM6HXSgcRi821RAmnQwKKpgzy77BxxZM3pNiXwJUTab0UsGq9xZ2fD6mtnT4k5UZM+aUVY7wWJHtJMz61ZMBiMw8q81wOMU2bTFW7hHExGYDMTAMa26VOq6ZrdF9P1CmvktqdOddgWpp2R4J9JQXHCpKAYAAuo73OwoziPZtxAJSoKHIA5tbCBMmuW4MZ9rxqWmysOrFkgXv8ACoWRe9PXOAvd4lHd+Iic2wG8qiAa7xPZstokLlQvEWPx1qNUhv2iF1ZD2fcjEIleUEEfxW9mrTiUeO/KqC+060EuFJF5EiYIO429at/AuMDEpWsiIUAL6xcn+lU4XGzL1MXq1rg7W3JobEBQSrIJUNBz9T60c7uaAxLoQD76QXjt7IgUvLFoJGmvn5gT8qkQ9IAmQnS0dDfT5VXMVx6FgEDKbX2J6/namzOMBAKVSk2kfCRtoRNaFFpbjZwHLDl/OpMW3P1Qob6SPLnv1pU3iJmLGTvb3VOnGKQAYKpUEkaEZjBPpNWjPKD5J0s5D4RA5fd0o5tcggwQdj+BoVBmSD5T8zRTLRgc96lATfkh+gNf8tPu/rWqM7vqKypQvWeJBuuu7rlvEjexohKgdxW+WpGhNEJb6Vim6L7u1aLZ5UGthAXd10lvpRPdGsyGr1lEQbroNXvUsVwtcanWqtsmpI5U3U+EZ1JFhQzeITN9KixXFQBbxR7qvRKWyIpmcSfypKjvoOZ/Cq0tJUZ51bex/BhjcYO+MtJSVrGkgRlQNwCSJ6A16A/+j/C/SEPBI7oA52vqHwwiABoNxub1shKOFbmbLk+qmeUYDsjin2C+0ypbckAjUxqUjUgaT0NW/wDR3+jxbuXEPqW02FfsspCnAIIknRJkjSbV6pgWQEpCPC2kAADYDQUa4oq0NLl1M5xdL/wyyk09tjtLeUBKUwkaACABQYfBMXkVI8/BgjTrUKsOFkKJAO8Vl0flKgq9xIcekGFCSIoPirgUJ0/PwqTFYFF4UoHaTI91awuHOi4ipKLf0yGQ0R+pFZxeGKnEJBlCvaO6esaEfjUDfDu67ru3MuR5xRgWVMCCD9WJBHW2lWlTSOkjlSzEIQZC4MEkHWUlRPwkCkODgvpNkcuvZ8BC3QpAUnQ/CCZHvBqrcbUozfQ++mLqO7lTajfYCRfaKDxOZwAKEK0FrK8uR6dKzqNOzRiWngrD6JBCgPT4HpFQYbEqanxEJka78pj191NVYU5oINQLwYgkeJMwQRoQd62qSa34CbG+B4glQvrrBIM9R856U7hLicipAMEEbEXkVQywU2iI06TVg4LxgiELEpMCdI60qcK3QMlfBa8PhiEiFQZ0I1EXM70Q0ojWhMOoZfArMBoN/wCtdreN5/rFAZZJ27DvpHSsoD6UmsqtwNB4vw/2aIVrWVldXJyFEnbqcVlZWVjkEI2qF2srKBckZCn2qCxP4VlZT8fIqQM9pUDugrKytcRmL2l6/RN+1d/+NP8A7V6Y97HoPvrKys2b8Rnzf1EcNaURh9vKt1lLw+1GfL7mC8R9r3UXg/vNZWUyPJT4B8fr/N+Fcta+ordZQS5Dj7RI59f+I/OuNvR3/wBayspUuDRDkCwWnvpe9+PyFZWVlfJtjwQcd/ZMenyoDhGh/nrKynx9gL5JcVqKHwWivX76ysq+zCQ/7J6+tWPHfeflWVlJfIjL7yGsrKyq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4390" name="Picture 54" descr="http://s3-eu-west-1.amazonaws.com/consorcioquesos/images/241/original/_203_2_REFERENCIAS_125_MIEL_DE_CASTA%C3%91O_Y_128_MIEL_DE_BREZO.jpg?1378549277"/>
          <p:cNvPicPr>
            <a:picLocks noChangeAspect="1" noChangeArrowheads="1"/>
          </p:cNvPicPr>
          <p:nvPr/>
        </p:nvPicPr>
        <p:blipFill>
          <a:blip r:embed="rId2" cstate="print"/>
          <a:srcRect/>
          <a:stretch>
            <a:fillRect/>
          </a:stretch>
        </p:blipFill>
        <p:spPr bwMode="auto">
          <a:xfrm flipH="1">
            <a:off x="6324600" y="2667000"/>
            <a:ext cx="2059459" cy="1371600"/>
          </a:xfrm>
          <a:prstGeom prst="rect">
            <a:avLst/>
          </a:prstGeom>
          <a:noFill/>
        </p:spPr>
      </p:pic>
      <p:pic>
        <p:nvPicPr>
          <p:cNvPr id="35"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3600" dirty="0" smtClean="0">
                <a:solidFill>
                  <a:schemeClr val="accent6"/>
                </a:solidFill>
              </a:rPr>
              <a:t>PATÉ DE CABRACHO </a:t>
            </a:r>
            <a:r>
              <a:rPr lang="es-ES_tradnl" sz="2400" dirty="0" smtClean="0">
                <a:solidFill>
                  <a:schemeClr val="accent6"/>
                </a:solidFill>
              </a:rPr>
              <a:t>(100 Grs.)</a:t>
            </a:r>
            <a:endParaRPr lang="es-ES"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CuadroTexto"/>
          <p:cNvSpPr txBox="1"/>
          <p:nvPr/>
        </p:nvSpPr>
        <p:spPr>
          <a:xfrm>
            <a:off x="533400" y="2056686"/>
            <a:ext cx="5562600" cy="4524315"/>
          </a:xfrm>
          <a:prstGeom prst="rect">
            <a:avLst/>
          </a:prstGeom>
          <a:noFill/>
        </p:spPr>
        <p:txBody>
          <a:bodyPr wrap="square" rtlCol="0">
            <a:spAutoFit/>
          </a:bodyPr>
          <a:lstStyle/>
          <a:p>
            <a:pPr algn="just"/>
            <a:r>
              <a:rPr lang="es-ES" dirty="0" smtClean="0">
                <a:latin typeface="Comic Sans MS" pitchFamily="66" charset="0"/>
              </a:rPr>
              <a:t>El Paté de Cabracho (100 Grs.), famoso y delicioso paté de cabracho de Asturias, elaborado de forma artesanal. Se trata de un paté de textura suave, con un inconfundible sabor marino que dará a su mesa un toque de sofisticación. Sorprenda a sus invitados con este delicioso producto a modo de entrada, acompañado con biscotes de pan tostado para untar.</a:t>
            </a:r>
          </a:p>
          <a:p>
            <a:pPr algn="just"/>
            <a:r>
              <a:rPr lang="es-ES" dirty="0" smtClean="0">
                <a:latin typeface="Comic Sans MS" pitchFamily="66" charset="0"/>
              </a:rPr>
              <a:t>El proceso de elaboración artesanal garantiza la selección de la carne y la ausencia de espinas pudiendo disfrutar del sabor delicado del cabracho en un biscote o tostada como entrada perfecta para cualquier menú, una vez hemos dejado atemperar el paté para acentuar más todos sus matices en boca.</a:t>
            </a:r>
          </a:p>
          <a:p>
            <a:endParaRPr lang="es-ES" dirty="0"/>
          </a:p>
        </p:txBody>
      </p:sp>
      <p:sp>
        <p:nvSpPr>
          <p:cNvPr id="7" name="6 CuadroTexto"/>
          <p:cNvSpPr txBox="1"/>
          <p:nvPr/>
        </p:nvSpPr>
        <p:spPr>
          <a:xfrm>
            <a:off x="6324600" y="4648200"/>
            <a:ext cx="1905000" cy="984885"/>
          </a:xfrm>
          <a:prstGeom prst="rect">
            <a:avLst/>
          </a:prstGeom>
          <a:noFill/>
        </p:spPr>
        <p:txBody>
          <a:bodyPr wrap="square" rtlCol="0">
            <a:spAutoFit/>
          </a:bodyPr>
          <a:lstStyle/>
          <a:p>
            <a:pPr algn="ctr"/>
            <a:r>
              <a:rPr lang="es-ES_tradnl" sz="4000" b="1" dirty="0" smtClean="0">
                <a:solidFill>
                  <a:schemeClr val="accent2"/>
                </a:solidFill>
              </a:rPr>
              <a:t>2,55€</a:t>
            </a:r>
            <a:endParaRPr lang="es-ES_tradnl" sz="4000" b="1" dirty="0" smtClean="0">
              <a:solidFill>
                <a:schemeClr val="accent2"/>
              </a:solidFill>
            </a:endParaRP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13314" name="Picture 2" descr="http://www.recetario.es/sites/default/files/imagecache/recipes_mainpic-jcarousel/recipes_pictures/27241.jpg"/>
          <p:cNvPicPr>
            <a:picLocks noChangeAspect="1" noChangeArrowheads="1"/>
          </p:cNvPicPr>
          <p:nvPr/>
        </p:nvPicPr>
        <p:blipFill>
          <a:blip r:embed="rId2" cstate="print"/>
          <a:srcRect/>
          <a:stretch>
            <a:fillRect/>
          </a:stretch>
        </p:blipFill>
        <p:spPr bwMode="auto">
          <a:xfrm>
            <a:off x="6324600" y="2514600"/>
            <a:ext cx="2143125" cy="1781176"/>
          </a:xfrm>
          <a:prstGeom prst="rect">
            <a:avLst/>
          </a:prstGeom>
          <a:noFill/>
        </p:spPr>
      </p:pic>
      <p:pic>
        <p:nvPicPr>
          <p:cNvPr id="9"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600" dirty="0" smtClean="0">
                <a:solidFill>
                  <a:schemeClr val="accent6"/>
                </a:solidFill>
              </a:rPr>
              <a:t>SURTIDO DE PASTAS </a:t>
            </a:r>
            <a:r>
              <a:rPr lang="es-ES_tradnl" sz="2400" dirty="0" smtClean="0">
                <a:solidFill>
                  <a:schemeClr val="accent6"/>
                </a:solidFill>
              </a:rPr>
              <a:t>(400 Grs.)</a:t>
            </a:r>
            <a:endParaRPr lang="es-ES" sz="2400"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CuadroTexto"/>
          <p:cNvSpPr txBox="1"/>
          <p:nvPr/>
        </p:nvSpPr>
        <p:spPr>
          <a:xfrm>
            <a:off x="533400" y="2438400"/>
            <a:ext cx="5181600" cy="2031325"/>
          </a:xfrm>
          <a:prstGeom prst="rect">
            <a:avLst/>
          </a:prstGeom>
          <a:noFill/>
        </p:spPr>
        <p:txBody>
          <a:bodyPr wrap="square" rtlCol="0">
            <a:spAutoFit/>
          </a:bodyPr>
          <a:lstStyle/>
          <a:p>
            <a:pPr algn="just"/>
            <a:r>
              <a:rPr lang="es-ES" dirty="0" smtClean="0">
                <a:latin typeface="Comic Sans MS" pitchFamily="66" charset="0"/>
              </a:rPr>
              <a:t>Surtido de Pastas (400 Grs.), pequeñas y delicadas galletas elaboradas artesanalmente con una mezcla de avellana, nuez y castaña recolectadas en la región, y debidamente seleccionadas para dotar a este dulce típico de la región de la calidad que la marca traslada a todos sus productos.</a:t>
            </a:r>
            <a:endParaRPr lang="es-ES" dirty="0">
              <a:latin typeface="Comic Sans MS" pitchFamily="66" charset="0"/>
            </a:endParaRPr>
          </a:p>
        </p:txBody>
      </p:sp>
      <p:sp>
        <p:nvSpPr>
          <p:cNvPr id="7" name="6 CuadroTexto"/>
          <p:cNvSpPr txBox="1"/>
          <p:nvPr/>
        </p:nvSpPr>
        <p:spPr>
          <a:xfrm>
            <a:off x="6324600" y="4648200"/>
            <a:ext cx="1905000" cy="984885"/>
          </a:xfrm>
          <a:prstGeom prst="rect">
            <a:avLst/>
          </a:prstGeom>
          <a:noFill/>
        </p:spPr>
        <p:txBody>
          <a:bodyPr wrap="square" rtlCol="0">
            <a:spAutoFit/>
          </a:bodyPr>
          <a:lstStyle/>
          <a:p>
            <a:pPr algn="ctr"/>
            <a:r>
              <a:rPr lang="es-ES_tradnl" sz="4000" b="1" dirty="0" smtClean="0">
                <a:solidFill>
                  <a:schemeClr val="accent2"/>
                </a:solidFill>
              </a:rPr>
              <a:t>4,50€</a:t>
            </a:r>
            <a:endParaRPr lang="es-ES_tradnl" sz="4000" b="1" dirty="0" smtClean="0">
              <a:solidFill>
                <a:schemeClr val="accent2"/>
              </a:solidFill>
            </a:endParaRP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12292" name="Picture 4" descr="http://hechoenelconvento.com/187/pastas-de-almendra.jpg"/>
          <p:cNvPicPr>
            <a:picLocks noChangeAspect="1" noChangeArrowheads="1"/>
          </p:cNvPicPr>
          <p:nvPr/>
        </p:nvPicPr>
        <p:blipFill>
          <a:blip r:embed="rId2" cstate="print"/>
          <a:srcRect/>
          <a:stretch>
            <a:fillRect/>
          </a:stretch>
        </p:blipFill>
        <p:spPr bwMode="auto">
          <a:xfrm>
            <a:off x="6172200" y="2514600"/>
            <a:ext cx="2128491" cy="1905000"/>
          </a:xfrm>
          <a:prstGeom prst="rect">
            <a:avLst/>
          </a:prstGeom>
          <a:noFill/>
        </p:spPr>
      </p:pic>
      <p:pic>
        <p:nvPicPr>
          <p:cNvPr id="9"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_tradnl" sz="3600" dirty="0" smtClean="0">
                <a:solidFill>
                  <a:schemeClr val="accent6"/>
                </a:solidFill>
              </a:rPr>
              <a:t>CASADIELLES ASTURIANES </a:t>
            </a:r>
            <a:r>
              <a:rPr lang="es-ES_tradnl" sz="2400" dirty="0" smtClean="0">
                <a:solidFill>
                  <a:schemeClr val="accent6"/>
                </a:solidFill>
              </a:rPr>
              <a:t>(1/2 Doc.)</a:t>
            </a:r>
            <a:endParaRPr lang="es-ES" sz="3600"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CuadroTexto"/>
          <p:cNvSpPr txBox="1"/>
          <p:nvPr/>
        </p:nvSpPr>
        <p:spPr>
          <a:xfrm>
            <a:off x="609600" y="2286000"/>
            <a:ext cx="5867400" cy="3693319"/>
          </a:xfrm>
          <a:prstGeom prst="rect">
            <a:avLst/>
          </a:prstGeom>
          <a:noFill/>
        </p:spPr>
        <p:txBody>
          <a:bodyPr wrap="square" rtlCol="0">
            <a:spAutoFit/>
          </a:bodyPr>
          <a:lstStyle/>
          <a:p>
            <a:pPr algn="just"/>
            <a:r>
              <a:rPr lang="es-ES" dirty="0" smtClean="0">
                <a:latin typeface="Comic Sans MS" pitchFamily="66" charset="0"/>
              </a:rPr>
              <a:t>Las Casadielles </a:t>
            </a:r>
            <a:r>
              <a:rPr lang="es-ES" dirty="0" err="1" smtClean="0">
                <a:latin typeface="Comic Sans MS" pitchFamily="66" charset="0"/>
              </a:rPr>
              <a:t>Asturianes</a:t>
            </a:r>
            <a:r>
              <a:rPr lang="es-ES" dirty="0" smtClean="0">
                <a:latin typeface="Comic Sans MS" pitchFamily="66" charset="0"/>
              </a:rPr>
              <a:t> (1/2 Doc.) son sin duda uno de los postres asturianos de más tradición y arraigo.</a:t>
            </a:r>
          </a:p>
          <a:p>
            <a:pPr algn="just"/>
            <a:r>
              <a:rPr lang="es-ES" dirty="0" smtClean="0">
                <a:latin typeface="Comic Sans MS" pitchFamily="66" charset="0"/>
              </a:rPr>
              <a:t>Elaboradas de forma casera empleando diferentes ingredientes entre los cuales destaca la mezcla proporcionada de avellana y nueces ligada con mantequilla y envueltas en una fina masa hecha a base de harina de trigo que conforma un producto que se fríe en aceite de oliva virgen extra obteniendo así un regalo para los paladares más exigentes.</a:t>
            </a:r>
          </a:p>
          <a:p>
            <a:pPr algn="just"/>
            <a:r>
              <a:rPr lang="es-ES" dirty="0" smtClean="0">
                <a:latin typeface="Comic Sans MS" pitchFamily="66" charset="0"/>
              </a:rPr>
              <a:t>Una generosa capa de azúcar les confiere un dulce toque y una extraordinaria textura.</a:t>
            </a:r>
          </a:p>
          <a:p>
            <a:endParaRPr lang="es-ES" dirty="0"/>
          </a:p>
        </p:txBody>
      </p:sp>
      <p:sp>
        <p:nvSpPr>
          <p:cNvPr id="8" name="7 CuadroTexto"/>
          <p:cNvSpPr txBox="1"/>
          <p:nvPr/>
        </p:nvSpPr>
        <p:spPr>
          <a:xfrm>
            <a:off x="6705600" y="4572000"/>
            <a:ext cx="1905000" cy="984885"/>
          </a:xfrm>
          <a:prstGeom prst="rect">
            <a:avLst/>
          </a:prstGeom>
          <a:noFill/>
        </p:spPr>
        <p:txBody>
          <a:bodyPr wrap="square" rtlCol="0">
            <a:spAutoFit/>
          </a:bodyPr>
          <a:lstStyle/>
          <a:p>
            <a:pPr algn="ctr"/>
            <a:r>
              <a:rPr lang="es-ES_tradnl" sz="4000" b="1" dirty="0" smtClean="0">
                <a:solidFill>
                  <a:schemeClr val="accent2"/>
                </a:solidFill>
              </a:rPr>
              <a:t>4,95</a:t>
            </a:r>
            <a:r>
              <a:rPr lang="es-ES_tradnl" sz="4000" b="1" dirty="0" smtClean="0">
                <a:solidFill>
                  <a:schemeClr val="accent2"/>
                </a:solidFill>
              </a:rPr>
              <a:t>€</a:t>
            </a: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pic>
        <p:nvPicPr>
          <p:cNvPr id="11266" name="Picture 2" descr="https://delaparraalabarra.files.wordpress.com/2013/02/casadielles_2.jpg"/>
          <p:cNvPicPr>
            <a:picLocks noChangeAspect="1" noChangeArrowheads="1"/>
          </p:cNvPicPr>
          <p:nvPr/>
        </p:nvPicPr>
        <p:blipFill>
          <a:blip r:embed="rId2" cstate="print"/>
          <a:srcRect/>
          <a:stretch>
            <a:fillRect/>
          </a:stretch>
        </p:blipFill>
        <p:spPr bwMode="auto">
          <a:xfrm>
            <a:off x="6705600" y="3276600"/>
            <a:ext cx="1934227" cy="1295400"/>
          </a:xfrm>
          <a:prstGeom prst="rect">
            <a:avLst/>
          </a:prstGeom>
          <a:noFill/>
        </p:spPr>
      </p:pic>
      <p:pic>
        <p:nvPicPr>
          <p:cNvPr id="9"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600" dirty="0" smtClean="0">
                <a:solidFill>
                  <a:schemeClr val="accent6"/>
                </a:solidFill>
              </a:rPr>
              <a:t>AVELLANAS CON MIEL </a:t>
            </a:r>
            <a:r>
              <a:rPr lang="es-ES_tradnl" sz="2400" dirty="0" smtClean="0">
                <a:solidFill>
                  <a:schemeClr val="accent6"/>
                </a:solidFill>
              </a:rPr>
              <a:t>(230Grs.)</a:t>
            </a:r>
            <a:endParaRPr lang="es-ES" sz="3600" dirty="0">
              <a:solidFill>
                <a:schemeClr val="accent6"/>
              </a:solidFill>
            </a:endParaRPr>
          </a:p>
        </p:txBody>
      </p:sp>
      <p:sp>
        <p:nvSpPr>
          <p:cNvPr id="4" name="3 Marcador de fecha"/>
          <p:cNvSpPr>
            <a:spLocks noGrp="1"/>
          </p:cNvSpPr>
          <p:nvPr>
            <p:ph type="dt" sz="half" idx="10"/>
          </p:nvPr>
        </p:nvSpPr>
        <p:spPr/>
        <p:txBody>
          <a:bodyPr/>
          <a:lstStyle/>
          <a:p>
            <a:fld id="{668A5085-33AA-49DC-B738-6A7DC8C0E074}" type="datetime1">
              <a:rPr lang="es-ES" smtClean="0"/>
              <a:pPr/>
              <a:t>08/03/2016</a:t>
            </a:fld>
            <a:endParaRPr lang="es-ES"/>
          </a:p>
        </p:txBody>
      </p:sp>
      <p:sp>
        <p:nvSpPr>
          <p:cNvPr id="6" name="5 CuadroTexto"/>
          <p:cNvSpPr txBox="1"/>
          <p:nvPr/>
        </p:nvSpPr>
        <p:spPr>
          <a:xfrm>
            <a:off x="6400800" y="4876800"/>
            <a:ext cx="1905000" cy="984885"/>
          </a:xfrm>
          <a:prstGeom prst="rect">
            <a:avLst/>
          </a:prstGeom>
          <a:noFill/>
        </p:spPr>
        <p:txBody>
          <a:bodyPr wrap="square" rtlCol="0">
            <a:spAutoFit/>
          </a:bodyPr>
          <a:lstStyle/>
          <a:p>
            <a:pPr algn="ctr"/>
            <a:r>
              <a:rPr lang="es-ES_tradnl" sz="4000" b="1" dirty="0" smtClean="0">
                <a:solidFill>
                  <a:schemeClr val="accent2"/>
                </a:solidFill>
              </a:rPr>
              <a:t>5</a:t>
            </a:r>
            <a:r>
              <a:rPr lang="es-ES_tradnl" sz="4000" b="1" dirty="0" smtClean="0">
                <a:solidFill>
                  <a:schemeClr val="accent2"/>
                </a:solidFill>
              </a:rPr>
              <a:t>,99€</a:t>
            </a:r>
            <a:endParaRPr lang="es-ES_tradnl" sz="4000" b="1" dirty="0" smtClean="0">
              <a:solidFill>
                <a:schemeClr val="accent2"/>
              </a:solidFill>
            </a:endParaRPr>
          </a:p>
          <a:p>
            <a:pPr algn="ctr"/>
            <a:r>
              <a:rPr lang="es-ES_tradnl" b="1" dirty="0" smtClean="0">
                <a:solidFill>
                  <a:schemeClr val="accent2"/>
                </a:solidFill>
                <a:latin typeface="Bodoni MT" pitchFamily="18" charset="0"/>
              </a:rPr>
              <a:t>IVA Incluido</a:t>
            </a:r>
            <a:endParaRPr lang="es-ES" b="1" dirty="0">
              <a:solidFill>
                <a:schemeClr val="accent2"/>
              </a:solidFill>
              <a:latin typeface="Bodoni MT" pitchFamily="18" charset="0"/>
            </a:endParaRPr>
          </a:p>
        </p:txBody>
      </p:sp>
      <p:sp>
        <p:nvSpPr>
          <p:cNvPr id="7" name="6 CuadroTexto"/>
          <p:cNvSpPr txBox="1"/>
          <p:nvPr/>
        </p:nvSpPr>
        <p:spPr>
          <a:xfrm>
            <a:off x="1066800" y="2133601"/>
            <a:ext cx="4495800" cy="4247317"/>
          </a:xfrm>
          <a:prstGeom prst="rect">
            <a:avLst/>
          </a:prstGeom>
          <a:noFill/>
        </p:spPr>
        <p:txBody>
          <a:bodyPr wrap="square" rtlCol="0">
            <a:spAutoFit/>
          </a:bodyPr>
          <a:lstStyle/>
          <a:p>
            <a:pPr algn="just"/>
            <a:r>
              <a:rPr lang="es-ES" dirty="0" smtClean="0">
                <a:latin typeface="Comic Sans MS" pitchFamily="66" charset="0"/>
              </a:rPr>
              <a:t>Avellanas con Miel de Asturias (230 Grs.), producto de calidad y sabor único gracias al entorno privilegiado que representa Asturias. Los sueldos ácidos de nuestras montañas, su variedad de flora y un clima favorable proporcionan unas condiciones excepcionales para obtener una miel de características muy particulares.</a:t>
            </a:r>
          </a:p>
          <a:p>
            <a:pPr algn="just"/>
            <a:r>
              <a:rPr lang="es-ES" dirty="0" smtClean="0">
                <a:latin typeface="Comic Sans MS" pitchFamily="66" charset="0"/>
              </a:rPr>
              <a:t>La miel y la avellana son dos de los alimentos que siempre han estado presentes en los bosques y en la alimentación de los asturianos, formando parte de numerosas recetas.</a:t>
            </a:r>
          </a:p>
          <a:p>
            <a:pPr algn="just"/>
            <a:endParaRPr lang="es-ES" dirty="0">
              <a:latin typeface="Comic Sans MS" pitchFamily="66" charset="0"/>
            </a:endParaRPr>
          </a:p>
        </p:txBody>
      </p:sp>
      <p:sp>
        <p:nvSpPr>
          <p:cNvPr id="10242" name="AutoShape 2" descr="https://ludlownut.co.uk/media/catalog/product/cache/9/image/9df78eab33525d08d6e5fb8d27136e95/h/o/honey_roasted_peanu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4" name="AutoShape 4" descr="https://ludlownut.co.uk/media/catalog/product/cache/9/image/9df78eab33525d08d6e5fb8d27136e95/h/o/honey_roasted_peanu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46" name="AutoShape 6" descr="https://ludlownut.co.uk/media/catalog/product/cache/9/image/9df78eab33525d08d6e5fb8d27136e95/h/o/honey_roasted_peanu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49" name="Picture 9"/>
          <p:cNvPicPr>
            <a:picLocks noChangeAspect="1" noChangeArrowheads="1"/>
          </p:cNvPicPr>
          <p:nvPr/>
        </p:nvPicPr>
        <p:blipFill>
          <a:blip r:embed="rId2" cstate="print"/>
          <a:srcRect/>
          <a:stretch>
            <a:fillRect/>
          </a:stretch>
        </p:blipFill>
        <p:spPr bwMode="auto">
          <a:xfrm>
            <a:off x="6324600" y="2743200"/>
            <a:ext cx="1981200" cy="2098039"/>
          </a:xfrm>
          <a:prstGeom prst="rect">
            <a:avLst/>
          </a:prstGeom>
          <a:noFill/>
          <a:ln w="9525">
            <a:noFill/>
            <a:miter lim="800000"/>
            <a:headEnd/>
            <a:tailEnd/>
          </a:ln>
          <a:effectLst/>
        </p:spPr>
      </p:pic>
      <p:pic>
        <p:nvPicPr>
          <p:cNvPr id="12" name="Picture 2" descr="C:\EJE 2015 - 2016\logos elegidos\Elegido.jpg"/>
          <p:cNvPicPr>
            <a:picLocks noChangeAspect="1" noChangeArrowheads="1"/>
          </p:cNvPicPr>
          <p:nvPr/>
        </p:nvPicPr>
        <p:blipFill>
          <a:blip r:embed="rId3" cstate="print"/>
          <a:srcRect/>
          <a:stretch>
            <a:fillRect/>
          </a:stretch>
        </p:blipFill>
        <p:spPr bwMode="auto">
          <a:xfrm>
            <a:off x="7467600" y="685800"/>
            <a:ext cx="1676400" cy="103691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310</TotalTime>
  <Words>427</Words>
  <Application>Microsoft Office PowerPoint</Application>
  <PresentationFormat>Presentación en pantalla (4:3)</PresentationFormat>
  <Paragraphs>115</Paragraphs>
  <Slides>20</Slides>
  <Notes>2</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Urbano</vt:lpstr>
      <vt:lpstr>ASTURÑAM COOP.</vt:lpstr>
      <vt:lpstr>CARAJITOS ASTURIANOS (350 Grs.)  </vt:lpstr>
      <vt:lpstr>PATÉ DE CENTOLLO (100 Grs.)</vt:lpstr>
      <vt:lpstr>GALLETAS DE MANTEQUILLA  (250 Grs.)</vt:lpstr>
      <vt:lpstr>MIEL DE BREZO (1/2Kg)</vt:lpstr>
      <vt:lpstr>PATÉ DE CABRACHO (100 Grs.)</vt:lpstr>
      <vt:lpstr>SURTIDO DE PASTAS (400 Grs.)</vt:lpstr>
      <vt:lpstr>CASADIELLES ASTURIANES (1/2 Doc.)</vt:lpstr>
      <vt:lpstr>AVELLANAS CON MIEL (230Grs.)</vt:lpstr>
      <vt:lpstr>CHORIZO DE JABALÍ (300Grs.)</vt:lpstr>
      <vt:lpstr>FABADA ASTURIANA (780Grs.)</vt:lpstr>
      <vt:lpstr>SALCHICHÓN DE CIERVO (350Grs.)</vt:lpstr>
      <vt:lpstr>QUESO AHUMADO DE VACA (425Grs.)</vt:lpstr>
      <vt:lpstr>SURTIDO DE PASTAS (400Grs.)</vt:lpstr>
      <vt:lpstr>GALLETAS DE MANZANA (380Grs.)</vt:lpstr>
      <vt:lpstr>   ROCAS (300Grs.)</vt:lpstr>
      <vt:lpstr>BONITO DEL NORTE A LA SIDRA  (280 Grs.)  </vt:lpstr>
      <vt:lpstr>HORREO RÚSTICO CON CORREDOR (11 CM)</vt:lpstr>
      <vt:lpstr>MADREÑAS ASTURIANAS</vt:lpstr>
      <vt:lpstr>CAVIAR DE ORICIOS (70 Grs.)</vt:lpstr>
    </vt:vector>
  </TitlesOfParts>
  <Company>Windows XP Titan Ultimate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ASTURÑAM COOP.</dc:title>
  <dc:creator>Alumno</dc:creator>
  <cp:lastModifiedBy>Alumno</cp:lastModifiedBy>
  <cp:revision>40</cp:revision>
  <dcterms:created xsi:type="dcterms:W3CDTF">2015-10-22T10:56:32Z</dcterms:created>
  <dcterms:modified xsi:type="dcterms:W3CDTF">2016-03-08T08:56:39Z</dcterms:modified>
</cp:coreProperties>
</file>