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3" r:id="rId4"/>
    <p:sldId id="264" r:id="rId5"/>
    <p:sldId id="265" r:id="rId6"/>
    <p:sldId id="269" r:id="rId7"/>
    <p:sldId id="266" r:id="rId8"/>
    <p:sldId id="276" r:id="rId9"/>
    <p:sldId id="294" r:id="rId10"/>
    <p:sldId id="278" r:id="rId11"/>
    <p:sldId id="280" r:id="rId12"/>
    <p:sldId id="279" r:id="rId13"/>
    <p:sldId id="284" r:id="rId14"/>
    <p:sldId id="295" r:id="rId15"/>
    <p:sldId id="285" r:id="rId16"/>
    <p:sldId id="286" r:id="rId17"/>
    <p:sldId id="287" r:id="rId18"/>
    <p:sldId id="291" r:id="rId19"/>
    <p:sldId id="268" r:id="rId20"/>
    <p:sldId id="281" r:id="rId21"/>
    <p:sldId id="28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AD4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48D8B-85CA-48CA-9919-85DA815CCD7B}" type="datetimeFigureOut">
              <a:rPr lang="es-ES" smtClean="0"/>
              <a:pPr/>
              <a:t>20/03/2016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636DC-CBF4-4EC5-BF66-7D404A25D9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6DC-CBF4-4EC5-BF66-7D404A25D9E2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6DC-CBF4-4EC5-BF66-7D404A25D9E2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6DC-CBF4-4EC5-BF66-7D404A25D9E2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6DC-CBF4-4EC5-BF66-7D404A25D9E2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3972-4738-4934-83D7-1915C0AE3A66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6A5-046E-4661-AEEC-E5528026DE67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ABA3D-9D11-48EF-AD22-A56CF110F232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E811-6288-4B6B-9F75-C4D4A81B0E2C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5D9DA-099C-4BD2-84FF-2A1131353B14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2E2F-465A-4DD8-BE33-4007946A42B6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5DAB-227F-4D46-95AE-C09A35A3C798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32B01-4210-42A2-860F-E8FE4B3B9910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0B5A-4EE5-4428-8B61-F1F531B1431F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ACA4-8E7C-4424-B19A-C6D2257A7180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1D62-D96D-4606-AC0F-5F99172F624D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AD23-08A5-4D67-BB9A-3096EA008BA8}" type="datetime1">
              <a:rPr lang="es-ES" smtClean="0"/>
              <a:pPr/>
              <a:t>20/03/2016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VUELVE AL INDICE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9.xml"/><Relationship Id="rId7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4.xm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Documents and Settings\Mesa 7\Escritorio\Janfry's.jpg"/>
          <p:cNvPicPr/>
          <p:nvPr/>
        </p:nvPicPr>
        <p:blipFill>
          <a:blip r:embed="rId2" cstate="print"/>
          <a:srcRect l="14949" t="7689" r="14182" b="2600"/>
          <a:stretch>
            <a:fillRect/>
          </a:stretch>
        </p:blipFill>
        <p:spPr bwMode="auto">
          <a:xfrm>
            <a:off x="1979712" y="1484784"/>
            <a:ext cx="521497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0"/>
            <a:ext cx="7929618" cy="1714488"/>
          </a:xfrm>
        </p:spPr>
        <p:txBody>
          <a:bodyPr>
            <a:normAutofit/>
          </a:bodyPr>
          <a:lstStyle/>
          <a:p>
            <a:r>
              <a:rPr lang="es-ES" sz="88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00CC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tura MT Script Capitals" pitchFamily="66" charset="0"/>
              </a:rPr>
              <a:t>Catálogo</a:t>
            </a:r>
            <a:endParaRPr lang="es-ES" sz="8800" b="1" dirty="0">
              <a:ln w="38100">
                <a:solidFill>
                  <a:schemeClr val="tx1"/>
                </a:solidFill>
                <a:prstDash val="solid"/>
              </a:ln>
              <a:solidFill>
                <a:srgbClr val="00CC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5857892"/>
            <a:ext cx="8580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i="1" dirty="0" smtClean="0">
                <a:latin typeface="Bell MT" pitchFamily="18" charset="0"/>
              </a:rPr>
              <a:t>Colegio Nuestra Señora del Buen Consejo</a:t>
            </a:r>
            <a:endParaRPr lang="es-ES" sz="3600" b="1" i="1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Matura MT Script Capitals" pitchFamily="66" charset="0"/>
              </a:rPr>
              <a:t>Paté de Cabracho</a:t>
            </a:r>
            <a:endParaRPr lang="es-ES" sz="6600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3108" y="5214950"/>
            <a:ext cx="314701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  <a:latin typeface="Maiandra GD" pitchFamily="34" charset="0"/>
              </a:rPr>
              <a:t>PRECIO: 2,50 €</a:t>
            </a:r>
            <a:endParaRPr lang="es-ES" sz="32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6" name="5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delicatessenantonio.com/666-large/pate-de-cabracho-agromar.jpg"/>
          <p:cNvPicPr>
            <a:picLocks noChangeAspect="1" noChangeArrowheads="1"/>
          </p:cNvPicPr>
          <p:nvPr/>
        </p:nvPicPr>
        <p:blipFill>
          <a:blip r:embed="rId4" cstate="print"/>
          <a:srcRect l="15341" t="17045" r="16476" b="14772"/>
          <a:stretch>
            <a:fillRect/>
          </a:stretch>
        </p:blipFill>
        <p:spPr bwMode="auto">
          <a:xfrm>
            <a:off x="5572132" y="1857364"/>
            <a:ext cx="3001536" cy="3001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57818" y="6429396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5" y="2000240"/>
            <a:ext cx="5143535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Lata de 100g</a:t>
            </a:r>
          </a:p>
          <a:p>
            <a:pPr algn="ctr"/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 </a:t>
            </a:r>
            <a:r>
              <a:rPr lang="es-ES" sz="2800" dirty="0" smtClean="0">
                <a:latin typeface="Footlight MT Light" pitchFamily="18" charset="0"/>
              </a:rPr>
              <a:t>El famoso, delicioso y suavísimo paté de cabracho de Asturias, elaborado de forma artesanal</a:t>
            </a:r>
            <a:r>
              <a:rPr lang="es-ES" sz="2400" dirty="0" smtClean="0">
                <a:latin typeface="Footlight MT Light" pitchFamily="18" charset="0"/>
              </a:rPr>
              <a:t>.</a:t>
            </a:r>
          </a:p>
          <a:p>
            <a:endParaRPr lang="es-ES" b="1" dirty="0">
              <a:latin typeface="DFKai-SB" pitchFamily="65" charset="-12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Matura MT Script Capitals" pitchFamily="66" charset="0"/>
              </a:rPr>
              <a:t>Paté de Oricios </a:t>
            </a:r>
            <a:endParaRPr lang="es-ES" sz="6600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57422" y="5429264"/>
            <a:ext cx="326082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latin typeface="Maiandra GD" pitchFamily="34" charset="0"/>
              </a:rPr>
              <a:t>PRECIO: </a:t>
            </a:r>
            <a:r>
              <a:rPr lang="es-ES" sz="3200" b="1" dirty="0" smtClean="0">
                <a:solidFill>
                  <a:srgbClr val="0070C0"/>
                </a:solidFill>
                <a:latin typeface="Maiandra GD" pitchFamily="34" charset="0"/>
              </a:rPr>
              <a:t>3,50 </a:t>
            </a:r>
            <a:r>
              <a:rPr lang="es-ES" sz="3200" b="1" dirty="0" smtClean="0">
                <a:solidFill>
                  <a:srgbClr val="0070C0"/>
                </a:solidFill>
                <a:latin typeface="Maiandra GD" pitchFamily="34" charset="0"/>
              </a:rPr>
              <a:t>€ </a:t>
            </a:r>
            <a:endParaRPr lang="es-ES" sz="3200" b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6" name="5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57818" y="6492875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www.delayan.es/841-2581-thickbox/pate-de-oricios-agromar.jpg"/>
          <p:cNvPicPr>
            <a:picLocks noChangeAspect="1" noChangeArrowheads="1"/>
          </p:cNvPicPr>
          <p:nvPr/>
        </p:nvPicPr>
        <p:blipFill>
          <a:blip r:embed="rId4" cstate="print"/>
          <a:srcRect l="7293" t="7293" r="10059" b="10059"/>
          <a:stretch>
            <a:fillRect/>
          </a:stretch>
        </p:blipFill>
        <p:spPr bwMode="auto">
          <a:xfrm>
            <a:off x="5786446" y="1928802"/>
            <a:ext cx="2951758" cy="2951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357158" y="2000240"/>
            <a:ext cx="5388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Lata de 100g</a:t>
            </a:r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/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E</a:t>
            </a:r>
            <a:r>
              <a:rPr lang="es-ES" sz="2800" dirty="0" smtClean="0">
                <a:latin typeface="Footlight MT Light" pitchFamily="18" charset="0"/>
              </a:rPr>
              <a:t>laborado artesanalmente. El paté de oricios, es una de las conservas mas apreciadas, por el excelente sabor</a:t>
            </a:r>
            <a:endParaRPr lang="es-ES" sz="2800" dirty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Matura MT Script Capitals" pitchFamily="66" charset="0"/>
              </a:rPr>
              <a:t>Paté de Cabrales</a:t>
            </a:r>
            <a:endParaRPr lang="es-ES" sz="6600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28794" y="5357826"/>
            <a:ext cx="3260829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PRECIO: </a:t>
            </a:r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2,50 </a:t>
            </a:r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  <a:latin typeface="Maiandra GD" pitchFamily="34" charset="0"/>
              </a:rPr>
              <a:t>€ </a:t>
            </a:r>
            <a:endParaRPr lang="es-ES" sz="3200" b="1" dirty="0">
              <a:solidFill>
                <a:schemeClr val="bg2">
                  <a:lumMod val="50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6" name="5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delicatessenantonio.com/672-large/pate-de-queso-cabrales-arbey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928802"/>
            <a:ext cx="3071834" cy="3071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19738" y="6492899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58" y="2000240"/>
            <a:ext cx="500066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Lata de 100g</a:t>
            </a:r>
          </a:p>
          <a:p>
            <a:pPr algn="ctr"/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 </a:t>
            </a:r>
            <a:r>
              <a:rPr lang="es-ES" sz="2800" dirty="0" smtClean="0">
                <a:solidFill>
                  <a:srgbClr val="000000"/>
                </a:solidFill>
                <a:latin typeface="Footlight MT Light" pitchFamily="18" charset="0"/>
              </a:rPr>
              <a:t>El queso Cabrales es conocido en toda España, y este fino paté lleva toda su fuerza y sabor.</a:t>
            </a:r>
            <a:endParaRPr lang="es-ES" sz="2800" dirty="0" smtClean="0">
              <a:solidFill>
                <a:srgbClr val="33CC33"/>
              </a:solidFill>
              <a:latin typeface="Footlight MT Light" pitchFamily="18" charset="0"/>
            </a:endParaRPr>
          </a:p>
          <a:p>
            <a:endParaRPr lang="es-ES" b="1" dirty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Matura MT Script Capitals" pitchFamily="66" charset="0"/>
                <a:ea typeface="DFKai-SB" pitchFamily="65" charset="-120"/>
                <a:cs typeface="David" pitchFamily="34" charset="-79"/>
              </a:rPr>
              <a:t>Paté de  Centollo </a:t>
            </a:r>
            <a:endParaRPr lang="es-ES" sz="7200" dirty="0">
              <a:solidFill>
                <a:schemeClr val="bg2">
                  <a:lumMod val="50000"/>
                </a:schemeClr>
              </a:solidFill>
              <a:latin typeface="Maiandra GD"/>
            </a:endParaRPr>
          </a:p>
        </p:txBody>
      </p:sp>
      <p:pic>
        <p:nvPicPr>
          <p:cNvPr id="6" name="5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conservasasturias.com/WebRoot/StoreES3/Shops/eb7242/4CB5/E19C/6B7C/8CDF/B0DD/D94C/9B1B/6EB6/0O6K7008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928802"/>
            <a:ext cx="3249238" cy="313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1857356" y="5214950"/>
            <a:ext cx="314701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  <a:latin typeface="Maiandra GD"/>
              </a:rPr>
              <a:t>PRECIO: </a:t>
            </a:r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  <a:latin typeface="Maiandra GD"/>
              </a:rPr>
              <a:t>2,50 </a:t>
            </a:r>
            <a:r>
              <a:rPr lang="es-ES" sz="3200" b="1" dirty="0" smtClean="0">
                <a:solidFill>
                  <a:schemeClr val="bg2">
                    <a:lumMod val="50000"/>
                  </a:schemeClr>
                </a:solidFill>
                <a:latin typeface="Maiandra GD"/>
              </a:rPr>
              <a:t>€</a:t>
            </a:r>
            <a:endParaRPr lang="es-ES" sz="3200" b="1" dirty="0">
              <a:solidFill>
                <a:schemeClr val="bg2">
                  <a:lumMod val="50000"/>
                </a:schemeClr>
              </a:solidFill>
              <a:latin typeface="Maiandra GD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1176" y="6429396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034" y="1928802"/>
            <a:ext cx="45716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Lata de 100g</a:t>
            </a:r>
          </a:p>
          <a:p>
            <a:pPr algn="ctr"/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 </a:t>
            </a:r>
            <a:r>
              <a:rPr lang="es-ES" sz="2800" dirty="0" smtClean="0">
                <a:latin typeface="Footlight MT Light" pitchFamily="18" charset="0"/>
              </a:rPr>
              <a:t>Paté con el </a:t>
            </a:r>
          </a:p>
          <a:p>
            <a:pPr algn="ctr"/>
            <a:r>
              <a:rPr lang="es-ES" sz="2800" dirty="0" smtClean="0">
                <a:latin typeface="Footlight MT Light" pitchFamily="18" charset="0"/>
              </a:rPr>
              <a:t>Exquisito y fino sabor del tan</a:t>
            </a:r>
          </a:p>
          <a:p>
            <a:pPr algn="ctr"/>
            <a:r>
              <a:rPr lang="es-ES" sz="2800" dirty="0" smtClean="0">
                <a:latin typeface="Footlight MT Light" pitchFamily="18" charset="0"/>
              </a:rPr>
              <a:t> preciado marisco de nuestras</a:t>
            </a:r>
          </a:p>
          <a:p>
            <a:pPr algn="ctr"/>
            <a:r>
              <a:rPr lang="es-ES" sz="2800" dirty="0" smtClean="0">
                <a:latin typeface="Footlight MT Light" pitchFamily="18" charset="0"/>
              </a:rPr>
              <a:t> costas.</a:t>
            </a:r>
          </a:p>
          <a:p>
            <a:endParaRPr lang="es-ES" sz="2400" b="1" dirty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Autofit/>
          </a:bodyPr>
          <a:lstStyle/>
          <a:p>
            <a:r>
              <a:rPr lang="es-ES" sz="16600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atura MT Script Capitals" pitchFamily="66" charset="0"/>
              </a:rPr>
              <a:t>Postres</a:t>
            </a:r>
            <a:endParaRPr lang="es-ES" sz="16600" dirty="0">
              <a:ln>
                <a:solidFill>
                  <a:schemeClr val="tx1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Matura MT Script Capitals" pitchFamily="66" charset="0"/>
            </a:endParaRPr>
          </a:p>
        </p:txBody>
      </p:sp>
      <p:pic>
        <p:nvPicPr>
          <p:cNvPr id="3" name="2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57818" y="6421461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atura MT Script Capitals" pitchFamily="66" charset="0"/>
                <a:ea typeface="DFKai-SB" pitchFamily="65" charset="-120"/>
                <a:cs typeface="David" pitchFamily="34" charset="-79"/>
              </a:rPr>
              <a:t>Casadielles</a:t>
            </a:r>
            <a:endParaRPr lang="es-ES" sz="7200" dirty="0">
              <a:solidFill>
                <a:schemeClr val="accent3">
                  <a:lumMod val="60000"/>
                  <a:lumOff val="40000"/>
                </a:schemeClr>
              </a:solidFill>
              <a:latin typeface="Maiandra GD"/>
            </a:endParaRPr>
          </a:p>
        </p:txBody>
      </p:sp>
      <p:pic>
        <p:nvPicPr>
          <p:cNvPr id="5" name="4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1176" y="6421461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28794" y="5286388"/>
            <a:ext cx="326082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Maiandra GD"/>
              </a:rPr>
              <a:t>PRECIO: </a:t>
            </a:r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Maiandra GD"/>
              </a:rPr>
              <a:t>5,50 </a:t>
            </a:r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Maiandra GD"/>
              </a:rPr>
              <a:t>€ 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latin typeface="Maiandra GD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2844" y="2071678"/>
            <a:ext cx="4786314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Caja de 6 Unidades</a:t>
            </a:r>
          </a:p>
          <a:p>
            <a:pPr algn="ctr"/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</a:t>
            </a:r>
            <a:r>
              <a:rPr lang="es-ES" sz="2800" dirty="0" smtClean="0">
                <a:latin typeface="Footlight MT Light" pitchFamily="18" charset="0"/>
              </a:rPr>
              <a:t> “Les Casadielles” son el postre por excelencia de Asturias, rellenas de nuez, anís y azúcar.</a:t>
            </a:r>
            <a:endParaRPr lang="es-ES" sz="2800" dirty="0" smtClean="0">
              <a:solidFill>
                <a:srgbClr val="33CC33"/>
              </a:solidFill>
              <a:latin typeface="Footlight MT Light" pitchFamily="18" charset="0"/>
            </a:endParaRPr>
          </a:p>
          <a:p>
            <a:endParaRPr lang="es-ES" b="1" dirty="0">
              <a:latin typeface="DFKai-SB" pitchFamily="65" charset="-120"/>
              <a:ea typeface="DFKai-SB" pitchFamily="65" charset="-120"/>
              <a:cs typeface="Arial" pitchFamily="34" charset="0"/>
            </a:endParaRPr>
          </a:p>
        </p:txBody>
      </p:sp>
      <p:pic>
        <p:nvPicPr>
          <p:cNvPr id="10" name="9 Imagen" descr="img0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857364"/>
            <a:ext cx="381000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atura MT Script Capitals" pitchFamily="66" charset="0"/>
                <a:ea typeface="DFKai-SB" pitchFamily="65" charset="-120"/>
                <a:cs typeface="David" pitchFamily="34" charset="-79"/>
              </a:rPr>
              <a:t>Suspiros</a:t>
            </a:r>
            <a:endParaRPr lang="es-ES" sz="8000" dirty="0">
              <a:solidFill>
                <a:schemeClr val="accent3">
                  <a:lumMod val="60000"/>
                  <a:lumOff val="40000"/>
                </a:schemeClr>
              </a:solidFill>
              <a:latin typeface="Maiandra GD"/>
            </a:endParaRPr>
          </a:p>
        </p:txBody>
      </p:sp>
      <p:pic>
        <p:nvPicPr>
          <p:cNvPr id="5" name="4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1176" y="6421461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85918" y="5286388"/>
            <a:ext cx="314701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Maiandra GD" pitchFamily="34" charset="0"/>
              </a:rPr>
              <a:t>PRECIO: 3,75 €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282" y="1928802"/>
            <a:ext cx="5143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Caja de 800g</a:t>
            </a:r>
          </a:p>
          <a:p>
            <a:pPr algn="ctr"/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 </a:t>
            </a:r>
            <a:r>
              <a:rPr lang="es-ES" sz="2800" dirty="0" smtClean="0">
                <a:latin typeface="Footlight MT Light" pitchFamily="18" charset="0"/>
              </a:rPr>
              <a:t>Deliciosas pastas</a:t>
            </a:r>
          </a:p>
          <a:p>
            <a:pPr algn="ctr">
              <a:lnSpc>
                <a:spcPct val="80000"/>
              </a:lnSpc>
            </a:pPr>
            <a:r>
              <a:rPr lang="es-ES" sz="2800" dirty="0" smtClean="0">
                <a:latin typeface="Footlight MT Light" pitchFamily="18" charset="0"/>
              </a:rPr>
              <a:t>de almendra enteramente elaboradas a mano según </a:t>
            </a:r>
          </a:p>
          <a:p>
            <a:pPr algn="ctr">
              <a:lnSpc>
                <a:spcPct val="80000"/>
              </a:lnSpc>
            </a:pPr>
            <a:r>
              <a:rPr lang="es-ES" sz="2800" dirty="0" smtClean="0">
                <a:latin typeface="Footlight MT Light" pitchFamily="18" charset="0"/>
              </a:rPr>
              <a:t>tradición familiar hechas </a:t>
            </a:r>
          </a:p>
          <a:p>
            <a:pPr algn="ctr">
              <a:lnSpc>
                <a:spcPct val="80000"/>
              </a:lnSpc>
            </a:pPr>
            <a:r>
              <a:rPr lang="es-ES" sz="2800" dirty="0" smtClean="0">
                <a:latin typeface="Footlight MT Light" pitchFamily="18" charset="0"/>
              </a:rPr>
              <a:t>en el concejo de Caso. </a:t>
            </a:r>
            <a:endParaRPr lang="es-ES" sz="2800" dirty="0" smtClean="0">
              <a:solidFill>
                <a:srgbClr val="33CC33"/>
              </a:solidFill>
              <a:latin typeface="Footlight MT Light" pitchFamily="18" charset="0"/>
            </a:endParaRPr>
          </a:p>
          <a:p>
            <a:endParaRPr lang="es-ES" b="1" dirty="0">
              <a:latin typeface="DFKai-SB" pitchFamily="65" charset="-120"/>
              <a:ea typeface="DFKai-SB" pitchFamily="65" charset="-120"/>
              <a:cs typeface="Arial" pitchFamily="34" charset="0"/>
            </a:endParaRPr>
          </a:p>
        </p:txBody>
      </p:sp>
      <p:pic>
        <p:nvPicPr>
          <p:cNvPr id="3" name="Picture 2" descr="https://s-media-cache-ak0.pinimg.com/564x/5b/4d/ee/5b4dee9e7770f53ef5965b0cec44e2df.jpg"/>
          <p:cNvPicPr>
            <a:picLocks noChangeAspect="1" noChangeArrowheads="1"/>
          </p:cNvPicPr>
          <p:nvPr/>
        </p:nvPicPr>
        <p:blipFill>
          <a:blip r:embed="rId4"/>
          <a:srcRect l="2174" t="10145" r="4348" b="20289"/>
          <a:stretch>
            <a:fillRect/>
          </a:stretch>
        </p:blipFill>
        <p:spPr bwMode="auto">
          <a:xfrm>
            <a:off x="5286380" y="1928802"/>
            <a:ext cx="3647803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s-ES" sz="7200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atura MT Script Capitals" pitchFamily="66" charset="0"/>
              </a:rPr>
              <a:t>Pastas de Arriondas</a:t>
            </a:r>
            <a:endParaRPr lang="es-ES" sz="7200" dirty="0">
              <a:ln w="19050">
                <a:solidFill>
                  <a:sysClr val="windowText" lastClr="00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Matura MT Script Capitals" pitchFamily="66" charset="0"/>
            </a:endParaRPr>
          </a:p>
        </p:txBody>
      </p:sp>
      <p:pic>
        <p:nvPicPr>
          <p:cNvPr id="5" name="4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19738" y="6421461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357290" y="5572140"/>
            <a:ext cx="342112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Maiandra GD" pitchFamily="34" charset="0"/>
              </a:rPr>
              <a:t>PRECIOS: 2,75 €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6148" name="Picture 4" descr="http://www.carritus.com/images/images_pms/00/42915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785926"/>
            <a:ext cx="316835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142844" y="1643050"/>
            <a:ext cx="5530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550 g</a:t>
            </a:r>
          </a:p>
          <a:p>
            <a:pPr algn="ctr"/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 </a:t>
            </a:r>
            <a:r>
              <a:rPr lang="es-ES" sz="2800" dirty="0" smtClean="0">
                <a:latin typeface="Footlight MT Light" pitchFamily="18" charset="0"/>
              </a:rPr>
              <a:t>Pastas artesanas realizadas con una receta única que lleva en los hogares asturianos generaciones como una parte más </a:t>
            </a:r>
          </a:p>
          <a:p>
            <a:pPr algn="ctr"/>
            <a:r>
              <a:rPr lang="es-ES" sz="2800" dirty="0" smtClean="0">
                <a:latin typeface="Footlight MT Light" pitchFamily="18" charset="0"/>
              </a:rPr>
              <a:t>de su historia. Ideales para desayunar o para merendar.</a:t>
            </a:r>
            <a:endParaRPr lang="es-ES" sz="2800" b="1" dirty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s-ES" sz="7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Matura MT Script Capitals" pitchFamily="66" charset="0"/>
                <a:ea typeface="DFKai-SB" pitchFamily="65" charset="-120"/>
                <a:cs typeface="David" pitchFamily="34" charset="-79"/>
              </a:rPr>
              <a:t>Carajitos del profesor</a:t>
            </a:r>
            <a:endParaRPr lang="es-ES" sz="7200" dirty="0">
              <a:solidFill>
                <a:schemeClr val="accent3">
                  <a:lumMod val="60000"/>
                  <a:lumOff val="40000"/>
                </a:schemeClr>
              </a:solidFill>
              <a:latin typeface="Maiandra GD"/>
            </a:endParaRPr>
          </a:p>
        </p:txBody>
      </p:sp>
      <p:pic>
        <p:nvPicPr>
          <p:cNvPr id="5" name="4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57818" y="6356350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85918" y="5429264"/>
            <a:ext cx="269176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3">
                    <a:lumMod val="75000"/>
                  </a:schemeClr>
                </a:solidFill>
                <a:latin typeface="Maiandra GD"/>
              </a:rPr>
              <a:t>PRECIO: 5 € 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latin typeface="Maiandra GD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1928802"/>
            <a:ext cx="5154616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6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12 unidades</a:t>
            </a:r>
          </a:p>
          <a:p>
            <a:pPr algn="ctr"/>
            <a:endParaRPr lang="es-ES" sz="26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6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 </a:t>
            </a:r>
            <a:r>
              <a:rPr lang="es-ES" sz="2600" dirty="0" smtClean="0">
                <a:latin typeface="Footlight MT Light" pitchFamily="18" charset="0"/>
              </a:rPr>
              <a:t>Pastas artesanales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600" dirty="0" smtClean="0">
                <a:latin typeface="Footlight MT Light" pitchFamily="18" charset="0"/>
              </a:rPr>
              <a:t>típicas de Asturias, elaboradas con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600" dirty="0" smtClean="0">
                <a:latin typeface="Footlight MT Light" pitchFamily="18" charset="0"/>
              </a:rPr>
              <a:t>ingredientes de primera calidad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600" dirty="0" smtClean="0">
                <a:latin typeface="Footlight MT Light" pitchFamily="18" charset="0"/>
              </a:rPr>
              <a:t>(avellanas, huevos, miel y azúcar)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s-ES" sz="2600" dirty="0" smtClean="0">
                <a:latin typeface="Footlight MT Light" pitchFamily="18" charset="0"/>
              </a:rPr>
              <a:t>en el Concejo de Grado.</a:t>
            </a:r>
          </a:p>
          <a:p>
            <a:endParaRPr lang="es-ES" b="1" dirty="0">
              <a:latin typeface="DFKai-SB" pitchFamily="65" charset="-120"/>
              <a:ea typeface="DFKai-SB" pitchFamily="65" charset="-120"/>
              <a:cs typeface="Arial" pitchFamily="34" charset="0"/>
            </a:endParaRPr>
          </a:p>
        </p:txBody>
      </p:sp>
      <p:pic>
        <p:nvPicPr>
          <p:cNvPr id="8" name="6 Imagen" descr="descarga (6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928802"/>
            <a:ext cx="3929058" cy="3000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es-ES" sz="9600" dirty="0" smtClean="0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0">
                      <a:srgbClr val="FF3399"/>
                    </a:gs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  <a:tileRect/>
                </a:gradFill>
                <a:latin typeface="Matura MT Script Capitals" pitchFamily="66" charset="0"/>
              </a:rPr>
              <a:t>TEXTIL</a:t>
            </a:r>
            <a:endParaRPr lang="es-ES" sz="9600" dirty="0">
              <a:ln w="3810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3399"/>
                  </a:gs>
                  <a:gs pos="0">
                    <a:srgbClr val="FF3399"/>
                  </a:gs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  <a:tileRect/>
              </a:gradFill>
              <a:latin typeface="Matura MT Script Capitals" pitchFamily="66" charset="0"/>
            </a:endParaRPr>
          </a:p>
        </p:txBody>
      </p:sp>
      <p:pic>
        <p:nvPicPr>
          <p:cNvPr id="3" name="2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1176" y="6421461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1AD4A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atura MT Script Capitals" pitchFamily="66" charset="0"/>
              </a:rPr>
              <a:t>Índice</a:t>
            </a:r>
            <a:endParaRPr lang="es-ES" sz="8000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1AD4A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atura MT Script Capital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2285992"/>
            <a:ext cx="38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 smtClean="0"/>
          </a:p>
          <a:p>
            <a:endParaRPr lang="es-ES" sz="2000" dirty="0" smtClean="0"/>
          </a:p>
          <a:p>
            <a:r>
              <a:rPr lang="es-ES" sz="3200" b="1" dirty="0" smtClean="0">
                <a:latin typeface="Maiandra GD" pitchFamily="34" charset="0"/>
              </a:rPr>
              <a:t> </a:t>
            </a:r>
            <a:endParaRPr lang="es-ES" sz="2400" dirty="0">
              <a:latin typeface="Maiandra G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00364" y="6072206"/>
            <a:ext cx="3096344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En los productos expuestos</a:t>
            </a: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a continuación, el IVA está</a:t>
            </a:r>
          </a:p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incluido. 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164305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0964" name="Picture 4" descr="http://www.manolos.org/wp-content/uploads/2015/09/pates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08720"/>
            <a:ext cx="3312368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CuadroTexto"/>
          <p:cNvSpPr txBox="1"/>
          <p:nvPr/>
        </p:nvSpPr>
        <p:spPr>
          <a:xfrm>
            <a:off x="6300192" y="3140968"/>
            <a:ext cx="106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PATES</a:t>
            </a:r>
            <a:endParaRPr lang="es-ES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5536" y="3140968"/>
            <a:ext cx="3605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QUESOS Y EMBUTIDOS</a:t>
            </a:r>
            <a:endParaRPr lang="es-E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68" name="Picture 8" descr="http://diariodegastronomia.com/wp-content/uploads/2014/11/Concurso-postres-ESAH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17032"/>
            <a:ext cx="3240360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3 CuadroTexto"/>
          <p:cNvSpPr txBox="1"/>
          <p:nvPr/>
        </p:nvSpPr>
        <p:spPr>
          <a:xfrm>
            <a:off x="1331640" y="5733256"/>
            <a:ext cx="1504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POSTRES</a:t>
            </a:r>
            <a:endParaRPr lang="es-ES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76" name="Picture 16" descr="http://ecologismos.com/wp-content/2012/05/camisetas-de-algodon-para-cargar-los-telefonos-moviles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3645024"/>
            <a:ext cx="3168352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8 CuadroTexto"/>
          <p:cNvSpPr txBox="1"/>
          <p:nvPr/>
        </p:nvSpPr>
        <p:spPr>
          <a:xfrm>
            <a:off x="6300192" y="5733256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ln w="12700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TEXTIL</a:t>
            </a:r>
            <a:endParaRPr lang="es-ES" sz="2800" b="1" dirty="0">
              <a:ln w="12700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578" name="Picture 2" descr="http://www.boffard.com/blog/wp-content/uploads/2010/09/tabla-de-embutido-y-quespo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908720"/>
            <a:ext cx="324036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es-ES" sz="8800" dirty="0" smtClean="0">
                <a:ln w="38100">
                  <a:solidFill>
                    <a:schemeClr val="tx1"/>
                  </a:solidFill>
                </a:ln>
                <a:gradFill>
                  <a:gsLst>
                    <a:gs pos="0">
                      <a:srgbClr val="FF3399"/>
                    </a:gs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0"/>
                </a:gradFill>
                <a:latin typeface="Matura MT Script Capitals" pitchFamily="66" charset="0"/>
              </a:rPr>
              <a:t>Camisetas</a:t>
            </a:r>
            <a:endParaRPr lang="es-ES" sz="7200" dirty="0">
              <a:ln w="38100">
                <a:solidFill>
                  <a:schemeClr val="tx1"/>
                </a:solidFill>
              </a:ln>
              <a:gradFill>
                <a:gsLst>
                  <a:gs pos="0">
                    <a:srgbClr val="FF3399"/>
                  </a:gs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6200000" scaled="0"/>
              </a:gradFill>
              <a:latin typeface="Matura MT Script Capital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14480" y="5214950"/>
            <a:ext cx="269176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4">
                    <a:lumMod val="75000"/>
                  </a:schemeClr>
                </a:solidFill>
                <a:latin typeface="Maiandra GD"/>
              </a:rPr>
              <a:t>PRECIO: 10€</a:t>
            </a:r>
            <a:endParaRPr lang="es-ES" sz="3200" b="1" dirty="0">
              <a:solidFill>
                <a:schemeClr val="accent4">
                  <a:lumMod val="75000"/>
                </a:schemeClr>
              </a:solidFill>
              <a:latin typeface="Maiandra GD"/>
            </a:endParaRPr>
          </a:p>
        </p:txBody>
      </p:sp>
      <p:pic>
        <p:nvPicPr>
          <p:cNvPr id="6" name="5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57818" y="6421461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5720" y="235743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Footlight MT Light" pitchFamily="18" charset="0"/>
              </a:rPr>
              <a:t>Descripción: </a:t>
            </a:r>
            <a:r>
              <a:rPr lang="es-ES" sz="2400" dirty="0" smtClean="0">
                <a:latin typeface="Footlight MT Light" pitchFamily="18" charset="0"/>
              </a:rPr>
              <a:t>Camisetas de algodón de manga corta, teñidas con tintes naturales y lejía. Camisetas artesanales, perfectas para el verano con diseño personalizado.</a:t>
            </a:r>
          </a:p>
        </p:txBody>
      </p:sp>
      <p:pic>
        <p:nvPicPr>
          <p:cNvPr id="10" name="Picture 2" descr="http://g01.a.alicdn.com/kf/HTB1nNuiKXXXXXblXXXXq6xXFXXXp/2015-Fashion-Handmade-font-b-Tie-b-font-font-b-dye-b-font-3D-font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00240"/>
            <a:ext cx="3108441" cy="3038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59025" y="1500175"/>
            <a:ext cx="87849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Lucida Handwriting" pitchFamily="66" charset="0"/>
              </a:rPr>
              <a:t>Póngase en contacto con nosotros para cualquier consulta o aclaración en: </a:t>
            </a:r>
            <a:r>
              <a:rPr lang="es-ES" sz="2400" b="1" dirty="0" smtClean="0">
                <a:ln>
                  <a:solidFill>
                    <a:srgbClr val="00CC99"/>
                  </a:solidFill>
                </a:ln>
                <a:latin typeface="Lucida Handwriting" pitchFamily="66" charset="0"/>
              </a:rPr>
              <a:t>Janfryscopgmail.com </a:t>
            </a:r>
            <a:r>
              <a:rPr lang="es-ES" sz="2400" dirty="0" smtClean="0">
                <a:solidFill>
                  <a:sysClr val="windowText" lastClr="000000"/>
                </a:solidFill>
                <a:latin typeface="Lucida Handwriting" pitchFamily="66" charset="0"/>
              </a:rPr>
              <a:t>o</a:t>
            </a:r>
            <a:r>
              <a:rPr lang="es-ES" sz="2400" dirty="0" smtClean="0">
                <a:latin typeface="Lucida Handwriting" pitchFamily="66" charset="0"/>
              </a:rPr>
              <a:t>  </a:t>
            </a:r>
            <a:r>
              <a:rPr lang="es-ES" sz="2400" dirty="0" smtClean="0">
                <a:solidFill>
                  <a:sysClr val="windowText" lastClr="000000"/>
                </a:solidFill>
                <a:latin typeface="Lucida Handwriting" pitchFamily="66" charset="0"/>
              </a:rPr>
              <a:t>llámenos al </a:t>
            </a:r>
            <a:r>
              <a:rPr lang="es-ES" sz="2400" b="1" dirty="0" smtClean="0">
                <a:ln>
                  <a:solidFill>
                    <a:srgbClr val="00CC99"/>
                  </a:solidFill>
                </a:ln>
                <a:latin typeface="Lucida Handwriting" pitchFamily="66" charset="0"/>
              </a:rPr>
              <a:t>985 57 01 78 </a:t>
            </a:r>
            <a:r>
              <a:rPr lang="es-ES" sz="2400" b="1" dirty="0" smtClean="0">
                <a:latin typeface="Lucida Handwriting" pitchFamily="66" charset="0"/>
              </a:rPr>
              <a:t>o visite nuestra pagina web: </a:t>
            </a:r>
            <a:r>
              <a:rPr lang="es-ES" sz="2400" b="1" dirty="0" smtClean="0">
                <a:ln>
                  <a:solidFill>
                    <a:srgbClr val="00CC99"/>
                  </a:solidFill>
                </a:ln>
                <a:latin typeface="Lucida Handwriting" pitchFamily="66" charset="0"/>
              </a:rPr>
              <a:t>https://janfryscop.wordpress.com/</a:t>
            </a:r>
          </a:p>
          <a:p>
            <a:pPr algn="ctr"/>
            <a:endParaRPr lang="es-ES" sz="2400" dirty="0" smtClean="0">
              <a:latin typeface="Lucida Handwriting" pitchFamily="66" charset="0"/>
            </a:endParaRPr>
          </a:p>
          <a:p>
            <a:pPr algn="ctr"/>
            <a:r>
              <a:rPr lang="es-ES" sz="2400" dirty="0" smtClean="0">
                <a:latin typeface="Lucida Handwriting" pitchFamily="66" charset="0"/>
              </a:rPr>
              <a:t>Nos encontramos en: </a:t>
            </a:r>
            <a:r>
              <a:rPr lang="es-ES" sz="2400" b="1" dirty="0" smtClean="0">
                <a:latin typeface="Lucida Handwriting" pitchFamily="66" charset="0"/>
              </a:rPr>
              <a:t>C/ Santa Cecilia, 7, Avilés</a:t>
            </a:r>
          </a:p>
          <a:p>
            <a:pPr algn="just"/>
            <a:endParaRPr lang="es-ES" sz="2400" b="1" dirty="0" smtClean="0">
              <a:ln>
                <a:solidFill>
                  <a:srgbClr val="1AD4A3"/>
                </a:solidFill>
              </a:ln>
              <a:latin typeface="Lucida Handwriting" pitchFamily="66" charset="0"/>
            </a:endParaRPr>
          </a:p>
          <a:p>
            <a:pPr algn="ctr"/>
            <a:endParaRPr lang="es-ES" sz="2400" b="1" dirty="0" smtClean="0">
              <a:ln>
                <a:solidFill>
                  <a:srgbClr val="1AD4A3"/>
                </a:solidFill>
              </a:ln>
              <a:latin typeface="Lucida Handwriting" pitchFamily="66" charset="0"/>
            </a:endParaRPr>
          </a:p>
          <a:p>
            <a:pPr algn="ctr"/>
            <a:endParaRPr lang="es-ES" sz="2400" b="1" dirty="0" smtClean="0">
              <a:ln>
                <a:solidFill>
                  <a:srgbClr val="1AD4A3"/>
                </a:solidFill>
              </a:ln>
              <a:latin typeface="Lucida Handwriting" pitchFamily="66" charset="0"/>
            </a:endParaRPr>
          </a:p>
          <a:p>
            <a:pPr algn="ctr"/>
            <a:endParaRPr lang="es-ES" sz="2400" b="1" dirty="0" smtClean="0">
              <a:ln>
                <a:solidFill>
                  <a:srgbClr val="1AD4A3"/>
                </a:solidFill>
              </a:ln>
              <a:latin typeface="Lucida Handwriting" pitchFamily="66" charset="0"/>
            </a:endParaRPr>
          </a:p>
          <a:p>
            <a:pPr algn="ctr"/>
            <a:endParaRPr lang="es-ES" sz="2400" b="1" dirty="0" smtClean="0">
              <a:ln>
                <a:solidFill>
                  <a:srgbClr val="1AD4A3"/>
                </a:solidFill>
              </a:ln>
              <a:latin typeface="Lucida Handwriting" pitchFamily="66" charset="0"/>
            </a:endParaRPr>
          </a:p>
          <a:p>
            <a:pPr algn="ctr"/>
            <a:r>
              <a:rPr lang="es-ES" sz="2800" b="1" dirty="0" smtClean="0">
                <a:ln>
                  <a:solidFill>
                    <a:srgbClr val="1AD4A3"/>
                  </a:solidFill>
                </a:ln>
                <a:latin typeface="Lucida Handwriting" pitchFamily="66" charset="0"/>
              </a:rPr>
              <a:t>*</a:t>
            </a:r>
            <a:r>
              <a:rPr lang="es-ES" sz="2000" b="1" dirty="0" smtClean="0">
                <a:ln>
                  <a:solidFill>
                    <a:srgbClr val="1AD4A3"/>
                  </a:solidFill>
                </a:ln>
                <a:latin typeface="Lucida Handwriting" pitchFamily="66" charset="0"/>
              </a:rPr>
              <a:t>Los gastos de envío corren por cuenta del </a:t>
            </a:r>
          </a:p>
          <a:p>
            <a:pPr algn="ctr"/>
            <a:r>
              <a:rPr lang="es-ES" sz="2000" b="1" dirty="0" smtClean="0">
                <a:ln>
                  <a:solidFill>
                    <a:srgbClr val="1AD4A3"/>
                  </a:solidFill>
                </a:ln>
                <a:latin typeface="Lucida Handwriting" pitchFamily="66" charset="0"/>
              </a:rPr>
              <a:t>Comprador</a:t>
            </a:r>
          </a:p>
          <a:p>
            <a:endParaRPr lang="es-ES" sz="2400" dirty="0">
              <a:latin typeface="Lucida Handwriting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034" y="142852"/>
            <a:ext cx="82221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>
                <a:ln w="38100">
                  <a:solidFill>
                    <a:schemeClr val="tx1"/>
                  </a:solidFill>
                </a:ln>
                <a:solidFill>
                  <a:srgbClr val="1AD4A3"/>
                </a:solidFill>
                <a:latin typeface="Matura MT Script Capitals" pitchFamily="66" charset="0"/>
              </a:rPr>
              <a:t>Janfry´s COP </a:t>
            </a:r>
            <a:endParaRPr lang="es-ES" sz="8000" dirty="0">
              <a:ln w="38100">
                <a:solidFill>
                  <a:schemeClr val="tx1"/>
                </a:solidFill>
              </a:ln>
              <a:solidFill>
                <a:srgbClr val="1AD4A3"/>
              </a:solidFill>
              <a:latin typeface="Matura MT Script Capitals" pitchFamily="66" charset="0"/>
            </a:endParaRPr>
          </a:p>
        </p:txBody>
      </p:sp>
      <p:pic>
        <p:nvPicPr>
          <p:cNvPr id="4" name="3 Imagen" descr="C:\Documents and Settings\Mesa 7\Escritorio\Janfry's.jpg"/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3428992" y="4000504"/>
            <a:ext cx="25922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3442394"/>
          </a:xfrm>
        </p:spPr>
        <p:txBody>
          <a:bodyPr>
            <a:noAutofit/>
          </a:bodyPr>
          <a:lstStyle/>
          <a:p>
            <a:r>
              <a:rPr lang="es-ES" sz="7200" b="1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  <a:ea typeface="DFKai-SB" pitchFamily="65" charset="-120"/>
                <a:cs typeface="David" pitchFamily="34" charset="-79"/>
              </a:rPr>
              <a:t>QUESOS Y EMBUTIDOS</a:t>
            </a:r>
            <a:endParaRPr lang="es-ES" sz="13800" b="1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Matura MT Script Capitals" pitchFamily="66" charset="0"/>
              <a:ea typeface="DFKai-SB" pitchFamily="65" charset="-120"/>
              <a:cs typeface="David" pitchFamily="34" charset="-79"/>
            </a:endParaRPr>
          </a:p>
        </p:txBody>
      </p:sp>
      <p:pic>
        <p:nvPicPr>
          <p:cNvPr id="3" name="2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57884" y="6492875"/>
            <a:ext cx="1928826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 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42910" y="428604"/>
            <a:ext cx="786074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8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rPr>
              <a:t>Queso  Cabrales</a:t>
            </a:r>
            <a:endParaRPr lang="es-ES" sz="80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14546" y="5572140"/>
            <a:ext cx="266912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PRECIO: 11€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4337" name="Picture 1" descr="C:\Documents and Settings\Mesa 7\Escritorio\eje\Fotos Catálogo\descarg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2934954" cy="2800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5 Imagen" descr="C:\Documents and Settings\Mesa 7\Escritorio\Janfry's.jpg">
            <a:hlinkClick r:id="rId4" action="ppaction://hlinksldjump"/>
          </p:cNvPr>
          <p:cNvPicPr/>
          <p:nvPr/>
        </p:nvPicPr>
        <p:blipFill>
          <a:blip r:embed="rId5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86380" y="6492875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58" y="2143116"/>
            <a:ext cx="5143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 450/500 g</a:t>
            </a:r>
          </a:p>
          <a:p>
            <a:pPr algn="ctr"/>
            <a:endParaRPr lang="es-ES" sz="2800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</a:t>
            </a:r>
            <a:r>
              <a:rPr lang="es-ES" sz="2800" dirty="0" smtClean="0">
                <a:latin typeface="Footlight MT Light" pitchFamily="18" charset="0"/>
              </a:rPr>
              <a:t> Esta compuesto por 3 leches y es el queso más conocido del panorama quesero asturiano.</a:t>
            </a:r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r>
              <a:rPr lang="es-ES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 </a:t>
            </a:r>
            <a:endParaRPr lang="es-ES" dirty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4282" y="500042"/>
            <a:ext cx="8715404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66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rPr>
              <a:t>Queso </a:t>
            </a:r>
            <a:r>
              <a:rPr lang="es-ES" sz="66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rPr>
              <a:t>Afuega´l</a:t>
            </a:r>
            <a:r>
              <a:rPr lang="es-ES" sz="6600" b="1" dirty="0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rPr>
              <a:t> ‘</a:t>
            </a:r>
            <a:r>
              <a:rPr lang="es-ES" sz="6600" b="1" dirty="0" err="1" smtClean="0">
                <a:ln w="1905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rPr>
              <a:t>Pitu</a:t>
            </a:r>
            <a:endParaRPr lang="es-ES" sz="6600" b="1" dirty="0">
              <a:ln w="1905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28860" y="5500702"/>
            <a:ext cx="31470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PRECIO: 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5,50 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€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6" name="5 Imagen" descr="C:\Documents and Settings\Mesa 7\Escritorio\Janfry's.jpg">
            <a:hlinkClick r:id="rId3" action="ppaction://hlinksldjump"/>
          </p:cNvPr>
          <p:cNvPicPr/>
          <p:nvPr/>
        </p:nvPicPr>
        <p:blipFill>
          <a:blip r:embed="rId4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57818" y="6492875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57158" y="2000240"/>
            <a:ext cx="4622355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6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6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 300g</a:t>
            </a:r>
          </a:p>
          <a:p>
            <a:pPr algn="ctr"/>
            <a:endParaRPr lang="es-ES" sz="26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marL="457200" indent="-457200" algn="ctr"/>
            <a:r>
              <a:rPr lang="es-ES" sz="26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</a:t>
            </a:r>
            <a:r>
              <a:rPr lang="es-ES" sz="2600" dirty="0" smtClean="0">
                <a:latin typeface="Footlight MT Light" pitchFamily="18" charset="0"/>
              </a:rPr>
              <a:t> Está considerado</a:t>
            </a:r>
          </a:p>
          <a:p>
            <a:pPr marL="457200" indent="-457200" algn="ctr"/>
            <a:r>
              <a:rPr lang="es-ES" sz="2600" dirty="0" smtClean="0">
                <a:latin typeface="Footlight MT Light" pitchFamily="18" charset="0"/>
              </a:rPr>
              <a:t>como uno de los quesos más</a:t>
            </a:r>
          </a:p>
          <a:p>
            <a:pPr marL="457200" indent="-457200" algn="ctr"/>
            <a:r>
              <a:rPr lang="es-ES" sz="2600" dirty="0" smtClean="0">
                <a:latin typeface="Footlight MT Light" pitchFamily="18" charset="0"/>
              </a:rPr>
              <a:t> viejos de Asturias. Se presenta </a:t>
            </a:r>
          </a:p>
          <a:p>
            <a:pPr marL="457200" indent="-457200" algn="ctr"/>
            <a:r>
              <a:rPr lang="es-ES" sz="2600" dirty="0" smtClean="0">
                <a:latin typeface="Footlight MT Light" pitchFamily="18" charset="0"/>
              </a:rPr>
              <a:t>en dos variedades, blanco o rojo </a:t>
            </a:r>
          </a:p>
          <a:p>
            <a:pPr marL="457200" indent="-457200" algn="ctr"/>
            <a:r>
              <a:rPr lang="es-ES" sz="2600" dirty="0" smtClean="0">
                <a:latin typeface="Footlight MT Light" pitchFamily="18" charset="0"/>
              </a:rPr>
              <a:t>(con pimentón). </a:t>
            </a:r>
            <a:endParaRPr lang="es-ES" sz="2600" b="1" dirty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</p:txBody>
      </p:sp>
      <p:pic>
        <p:nvPicPr>
          <p:cNvPr id="19458" name="Picture 2" descr="http://s3.amazonaws.com/mumumio-production/medias/3556/original.png?1296154946"/>
          <p:cNvPicPr>
            <a:picLocks noChangeAspect="1" noChangeArrowheads="1"/>
          </p:cNvPicPr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5214942" y="2143116"/>
            <a:ext cx="3552825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  <a:ea typeface="DFKai-SB" pitchFamily="65" charset="-120"/>
                <a:cs typeface="David" pitchFamily="34" charset="-79"/>
              </a:rPr>
              <a:t>Queso La Peral</a:t>
            </a:r>
            <a:endParaRPr lang="es-ES" sz="6600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pic>
        <p:nvPicPr>
          <p:cNvPr id="6" name="5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00694" y="6492875"/>
            <a:ext cx="2376494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71736" y="5286388"/>
            <a:ext cx="246413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PRECIO: 9€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1928802"/>
            <a:ext cx="53719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450g</a:t>
            </a:r>
          </a:p>
          <a:p>
            <a:pPr algn="ctr"/>
            <a:endParaRPr lang="es-ES" sz="2800" dirty="0" smtClean="0">
              <a:latin typeface="Footlight MT Light" pitchFamily="18" charset="0"/>
              <a:ea typeface="DFKai-SB" pitchFamily="65" charset="-120"/>
            </a:endParaRPr>
          </a:p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 </a:t>
            </a:r>
            <a:r>
              <a:rPr lang="es-ES" sz="2800" dirty="0" smtClean="0">
                <a:latin typeface="Footlight MT Light" pitchFamily="18" charset="0"/>
              </a:rPr>
              <a:t>La Peral es un </a:t>
            </a:r>
          </a:p>
          <a:p>
            <a:pPr algn="ctr"/>
            <a:r>
              <a:rPr lang="es-ES" sz="2800" dirty="0" smtClean="0">
                <a:latin typeface="Footlight MT Light" pitchFamily="18" charset="0"/>
              </a:rPr>
              <a:t>queso </a:t>
            </a:r>
            <a:r>
              <a:rPr lang="es-ES" sz="2800" dirty="0" err="1" smtClean="0">
                <a:latin typeface="Footlight MT Light" pitchFamily="18" charset="0"/>
              </a:rPr>
              <a:t>semi</a:t>
            </a:r>
            <a:r>
              <a:rPr lang="es-ES" sz="2800" dirty="0" smtClean="0">
                <a:latin typeface="Footlight MT Light" pitchFamily="18" charset="0"/>
              </a:rPr>
              <a:t>-azul. EL queso La Peral </a:t>
            </a:r>
          </a:p>
          <a:p>
            <a:pPr algn="ctr"/>
            <a:r>
              <a:rPr lang="es-ES" sz="2800" dirty="0" smtClean="0">
                <a:latin typeface="Footlight MT Light" pitchFamily="18" charset="0"/>
              </a:rPr>
              <a:t>es uno de los quesos asturianos </a:t>
            </a:r>
          </a:p>
          <a:p>
            <a:pPr algn="ctr"/>
            <a:r>
              <a:rPr lang="es-ES" sz="2800" dirty="0" smtClean="0">
                <a:latin typeface="Footlight MT Light" pitchFamily="18" charset="0"/>
              </a:rPr>
              <a:t>más reconocidos</a:t>
            </a:r>
            <a:r>
              <a:rPr lang="es-ES" sz="2800" b="1" dirty="0" smtClean="0"/>
              <a:t> </a:t>
            </a:r>
            <a:r>
              <a:rPr lang="es-ES" sz="2800" b="1" dirty="0" smtClean="0">
                <a:latin typeface="DFKai-SB" pitchFamily="65" charset="-120"/>
                <a:ea typeface="DFKai-SB" pitchFamily="65" charset="-120"/>
                <a:cs typeface="Arial" pitchFamily="34" charset="0"/>
              </a:rPr>
              <a:t> </a:t>
            </a:r>
            <a:endParaRPr lang="es-ES" sz="2800" b="1" dirty="0">
              <a:latin typeface="DFKai-SB" pitchFamily="65" charset="-120"/>
              <a:ea typeface="DFKai-SB" pitchFamily="65" charset="-120"/>
              <a:cs typeface="Arial" pitchFamily="34" charset="0"/>
            </a:endParaRPr>
          </a:p>
        </p:txBody>
      </p:sp>
      <p:pic>
        <p:nvPicPr>
          <p:cNvPr id="16388" name="Picture 4" descr="http://s3.amazonaws.com/mumumio-production/medias/371/medium.jpeg?12674033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857364"/>
            <a:ext cx="3407974" cy="3112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</a:rPr>
              <a:t>Chorizo Vallina</a:t>
            </a:r>
            <a:endParaRPr lang="es-ES" sz="6600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pic>
        <p:nvPicPr>
          <p:cNvPr id="6" name="5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86380" y="6492875"/>
            <a:ext cx="2895600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86050" y="5286388"/>
            <a:ext cx="277672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PRECIO: </a:t>
            </a: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2,75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€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7412" name="Picture 4" descr="http://www.dia.es/medias/?context=bWFzdGVyfHJvb3R8ODk5NTl8aW1hZ2UvcG5nfGg5ZC9oMWEvODgzNTE4OTU3MTYxNC5wbmd8NWQyMDMxM2Q1YzNmZDJkY2Y5MTA4NjEwZmM0YWEwNWU3ZmIxN2ZkYTI0NzZhMjA0ODNhZGVkZjRmNDk2MTNmYQ"/>
          <p:cNvPicPr>
            <a:picLocks noChangeAspect="1" noChangeArrowheads="1"/>
          </p:cNvPicPr>
          <p:nvPr/>
        </p:nvPicPr>
        <p:blipFill>
          <a:blip r:embed="rId4" cstate="print"/>
          <a:srcRect l="15120" t="5040" r="9281" b="4241"/>
          <a:stretch>
            <a:fillRect/>
          </a:stretch>
        </p:blipFill>
        <p:spPr bwMode="auto">
          <a:xfrm>
            <a:off x="6286512" y="2285992"/>
            <a:ext cx="216024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9 CuadroTexto"/>
          <p:cNvSpPr txBox="1"/>
          <p:nvPr/>
        </p:nvSpPr>
        <p:spPr>
          <a:xfrm>
            <a:off x="285720" y="2071678"/>
            <a:ext cx="57150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250g</a:t>
            </a:r>
          </a:p>
          <a:p>
            <a:pPr algn="ctr"/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Chorizo típico avilesino. Perfecto para freír o cocer que le dará un toque asturiano a tus comidas.</a:t>
            </a:r>
          </a:p>
          <a:p>
            <a:endParaRPr lang="es-ES" sz="2000" dirty="0">
              <a:latin typeface="DFKai-SB" pitchFamily="65" charset="-12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Matura MT Script Capitals" pitchFamily="66" charset="0"/>
                <a:ea typeface="DFKai-SB" pitchFamily="65" charset="-120"/>
                <a:cs typeface="David" pitchFamily="34" charset="-79"/>
              </a:rPr>
              <a:t>Longaniza Vallina</a:t>
            </a:r>
            <a:endParaRPr lang="es-ES" sz="6600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Matura MT Script Capital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14612" y="5500702"/>
            <a:ext cx="269176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Maiandra GD" pitchFamily="34" charset="0"/>
              </a:rPr>
              <a:t>PRECIO: 3 € </a:t>
            </a:r>
            <a:endParaRPr lang="es-ES" sz="3200" b="1" dirty="0">
              <a:solidFill>
                <a:schemeClr val="accent2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9" name="8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57884" y="6500834"/>
            <a:ext cx="2000264" cy="365125"/>
          </a:xfrm>
        </p:spPr>
        <p:txBody>
          <a:bodyPr/>
          <a:lstStyle/>
          <a:p>
            <a:r>
              <a:rPr lang="es-ES" sz="1600" b="1" smtClean="0">
                <a:solidFill>
                  <a:schemeClr val="tx1"/>
                </a:solidFill>
              </a:rPr>
              <a:t>VUELVE AL INDICE</a:t>
            </a:r>
            <a:endParaRPr lang="es-ES" sz="1600" b="1">
              <a:solidFill>
                <a:schemeClr val="tx1"/>
              </a:solidFill>
            </a:endParaRPr>
          </a:p>
        </p:txBody>
      </p:sp>
      <p:pic>
        <p:nvPicPr>
          <p:cNvPr id="15362" name="Picture 2" descr="http://www.lacasarealdeljamon.com/141-tm_thickbox_default/longaniza-de-avi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143116"/>
            <a:ext cx="2962275" cy="2962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428596" y="2143116"/>
            <a:ext cx="4786346" cy="329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PESO: </a:t>
            </a:r>
            <a:r>
              <a:rPr lang="es-ES" sz="2800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315g</a:t>
            </a:r>
          </a:p>
          <a:p>
            <a:pPr algn="ctr"/>
            <a:endParaRPr lang="es-ES" sz="2800" b="1" dirty="0" smtClean="0">
              <a:latin typeface="Footlight MT Light" pitchFamily="18" charset="0"/>
              <a:ea typeface="DFKai-SB" pitchFamily="65" charset="-12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s-ES" sz="2800" b="1" dirty="0" smtClean="0">
                <a:latin typeface="Footlight MT Light" pitchFamily="18" charset="0"/>
                <a:ea typeface="DFKai-SB" pitchFamily="65" charset="-120"/>
                <a:cs typeface="Arial" pitchFamily="34" charset="0"/>
              </a:rPr>
              <a:t>DESCRIPCIÓN: </a:t>
            </a:r>
            <a:r>
              <a:rPr lang="es-ES" sz="2800" dirty="0" smtClean="0">
                <a:solidFill>
                  <a:srgbClr val="000000"/>
                </a:solidFill>
                <a:latin typeface="Footlight MT Light" pitchFamily="18" charset="0"/>
              </a:rPr>
              <a:t>Se trata de una </a:t>
            </a:r>
          </a:p>
          <a:p>
            <a:pPr algn="ctr">
              <a:lnSpc>
                <a:spcPct val="80000"/>
              </a:lnSpc>
            </a:pPr>
            <a:r>
              <a:rPr lang="es-ES" sz="2800" dirty="0" smtClean="0">
                <a:solidFill>
                  <a:srgbClr val="000000"/>
                </a:solidFill>
                <a:latin typeface="Footlight MT Light" pitchFamily="18" charset="0"/>
              </a:rPr>
              <a:t>tradicional longaniza blanca de cerdo, muy típica en el municipio de Avilés y comarca, ideal para su consumo cocida o frita.</a:t>
            </a:r>
            <a:endParaRPr lang="es-ES" sz="2800" dirty="0" smtClean="0">
              <a:latin typeface="Footlight MT Light" pitchFamily="18" charset="0"/>
            </a:endParaRPr>
          </a:p>
          <a:p>
            <a:endParaRPr lang="es-ES" b="1" dirty="0">
              <a:latin typeface="DFKai-SB" pitchFamily="65" charset="-120"/>
              <a:ea typeface="DFKai-SB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>
            <a:noAutofit/>
          </a:bodyPr>
          <a:lstStyle/>
          <a:p>
            <a:r>
              <a:rPr lang="es-ES" sz="96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Matura MT Script Capitals" pitchFamily="66" charset="0"/>
              </a:rPr>
              <a:t>PATES</a:t>
            </a:r>
            <a:endParaRPr lang="es-ES" sz="9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4 Imagen" descr="C:\Documents and Settings\Mesa 7\Escritorio\Janfry's.jpg">
            <a:hlinkClick r:id="rId2" action="ppaction://hlinksldjump"/>
          </p:cNvPr>
          <p:cNvPicPr/>
          <p:nvPr/>
        </p:nvPicPr>
        <p:blipFill>
          <a:blip r:embed="rId3" cstate="print"/>
          <a:srcRect l="14949" t="7689" r="14182" b="2600"/>
          <a:stretch>
            <a:fillRect/>
          </a:stretch>
        </p:blipFill>
        <p:spPr bwMode="auto">
          <a:xfrm>
            <a:off x="7643834" y="5715016"/>
            <a:ext cx="150016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00694" y="6429396"/>
            <a:ext cx="2376494" cy="365125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</a:rPr>
              <a:t>VUELVE AL INDICE</a:t>
            </a:r>
            <a:endParaRPr lang="es-E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591</Words>
  <Application>Microsoft Office PowerPoint</Application>
  <PresentationFormat>Presentación en pantalla (4:3)</PresentationFormat>
  <Paragraphs>138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Catálogo</vt:lpstr>
      <vt:lpstr>Índice</vt:lpstr>
      <vt:lpstr>QUESOS Y EMBUTIDOS</vt:lpstr>
      <vt:lpstr>Diapositiva 4</vt:lpstr>
      <vt:lpstr>Diapositiva 5</vt:lpstr>
      <vt:lpstr>Queso La Peral</vt:lpstr>
      <vt:lpstr>Chorizo Vallina</vt:lpstr>
      <vt:lpstr>Longaniza Vallina</vt:lpstr>
      <vt:lpstr>PATES</vt:lpstr>
      <vt:lpstr>Paté de Cabracho</vt:lpstr>
      <vt:lpstr>Paté de Oricios </vt:lpstr>
      <vt:lpstr>Paté de Cabrales</vt:lpstr>
      <vt:lpstr>Paté de  Centollo </vt:lpstr>
      <vt:lpstr>Postres</vt:lpstr>
      <vt:lpstr>Casadielles</vt:lpstr>
      <vt:lpstr>Suspiros</vt:lpstr>
      <vt:lpstr>Pastas de Arriondas</vt:lpstr>
      <vt:lpstr>Carajitos del profesor</vt:lpstr>
      <vt:lpstr>TEXTIL</vt:lpstr>
      <vt:lpstr>Camisetas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Trelles</dc:creator>
  <cp:lastModifiedBy>pc7</cp:lastModifiedBy>
  <cp:revision>67</cp:revision>
  <dcterms:modified xsi:type="dcterms:W3CDTF">2016-03-20T12:47:22Z</dcterms:modified>
</cp:coreProperties>
</file>