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4"/>
  </p:notesMasterIdLst>
  <p:sldIdLst>
    <p:sldId id="278" r:id="rId2"/>
    <p:sldId id="279" r:id="rId3"/>
    <p:sldId id="256" r:id="rId4"/>
    <p:sldId id="270" r:id="rId5"/>
    <p:sldId id="257" r:id="rId6"/>
    <p:sldId id="258" r:id="rId7"/>
    <p:sldId id="259" r:id="rId8"/>
    <p:sldId id="272" r:id="rId9"/>
    <p:sldId id="264" r:id="rId10"/>
    <p:sldId id="260" r:id="rId11"/>
    <p:sldId id="262" r:id="rId12"/>
    <p:sldId id="263" r:id="rId13"/>
    <p:sldId id="265" r:id="rId14"/>
    <p:sldId id="266" r:id="rId15"/>
    <p:sldId id="267" r:id="rId16"/>
    <p:sldId id="268" r:id="rId17"/>
    <p:sldId id="275" r:id="rId18"/>
    <p:sldId id="271" r:id="rId19"/>
    <p:sldId id="273" r:id="rId20"/>
    <p:sldId id="274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FA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7FE0-0FB3-4D7B-9355-2F83863AA685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9EF2-5D55-4EC1-AAE4-83BBFC4A2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EF2-5D55-4EC1-AAE4-83BBFC4A2AC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EF2-5D55-4EC1-AAE4-83BBFC4A2ACA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621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129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968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6523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701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866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905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1687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21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4410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5271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748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36CC1F-0133-4171-9FFC-D78233033AE7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AD168F0-25F6-42A5-BD16-187BBA555D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432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CATÁLOGO</a:t>
            </a:r>
            <a:br>
              <a:rPr lang="es-ES" dirty="0"/>
            </a:br>
            <a:r>
              <a:rPr lang="es-ES" dirty="0"/>
              <a:t>COOPERATIVA KATZENCOOP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COLEGIO ÉCOLE</a:t>
            </a:r>
          </a:p>
        </p:txBody>
      </p:sp>
      <p:pic>
        <p:nvPicPr>
          <p:cNvPr id="24578" name="Picture 2" descr="http://www.valnaloneduca.com/eje/datos_coop/37/_cap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2069" y="1520334"/>
            <a:ext cx="1461451" cy="269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485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56240" y="457200"/>
            <a:ext cx="3427760" cy="1066800"/>
          </a:xfrm>
        </p:spPr>
        <p:txBody>
          <a:bodyPr/>
          <a:lstStyle/>
          <a:p>
            <a:r>
              <a:rPr lang="es-ES" dirty="0"/>
              <a:t>375 gramos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QUESO GAMONÉU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56240" y="1600200"/>
            <a:ext cx="3427760" cy="3733800"/>
          </a:xfrm>
        </p:spPr>
        <p:txBody>
          <a:bodyPr>
            <a:noAutofit/>
          </a:bodyPr>
          <a:lstStyle/>
          <a:p>
            <a:r>
              <a:rPr lang="es-ES" sz="1600" dirty="0">
                <a:solidFill>
                  <a:schemeClr val="accent2"/>
                </a:solidFill>
              </a:rPr>
              <a:t>Se elabora en la aldea de </a:t>
            </a:r>
            <a:r>
              <a:rPr lang="es-ES" sz="1600" dirty="0" err="1">
                <a:solidFill>
                  <a:schemeClr val="accent2"/>
                </a:solidFill>
              </a:rPr>
              <a:t>Gamonéu</a:t>
            </a:r>
            <a:r>
              <a:rPr lang="es-ES" sz="1600" dirty="0">
                <a:solidFill>
                  <a:schemeClr val="accent2"/>
                </a:solidFill>
              </a:rPr>
              <a:t>, en el concejo de Onís, </a:t>
            </a:r>
            <a:r>
              <a:rPr lang="es-ES" sz="1600" dirty="0" smtClean="0">
                <a:solidFill>
                  <a:schemeClr val="accent2"/>
                </a:solidFill>
              </a:rPr>
              <a:t>en el oriente del</a:t>
            </a:r>
            <a:r>
              <a:rPr lang="es-ES" sz="1600" dirty="0">
                <a:solidFill>
                  <a:schemeClr val="accent2"/>
                </a:solidFill>
              </a:rPr>
              <a:t> Principado de </a:t>
            </a:r>
            <a:r>
              <a:rPr lang="es-ES" sz="1600" dirty="0" smtClean="0">
                <a:solidFill>
                  <a:schemeClr val="accent2"/>
                </a:solidFill>
              </a:rPr>
              <a:t>Asturias. </a:t>
            </a:r>
            <a:endParaRPr lang="es-ES" sz="1600" dirty="0">
              <a:solidFill>
                <a:schemeClr val="accent2"/>
              </a:solidFill>
            </a:endParaRPr>
          </a:p>
          <a:p>
            <a:r>
              <a:rPr lang="es-ES" sz="1600" dirty="0">
                <a:solidFill>
                  <a:schemeClr val="accent2"/>
                </a:solidFill>
              </a:rPr>
              <a:t> Tradicionalmente se llama </a:t>
            </a:r>
            <a:r>
              <a:rPr lang="es-ES" sz="1600" dirty="0" err="1">
                <a:solidFill>
                  <a:schemeClr val="accent2"/>
                </a:solidFill>
              </a:rPr>
              <a:t>quesu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Gamonéu</a:t>
            </a:r>
            <a:r>
              <a:rPr lang="es-ES" sz="1600" dirty="0">
                <a:solidFill>
                  <a:schemeClr val="accent2"/>
                </a:solidFill>
              </a:rPr>
              <a:t>. Es uno de los </a:t>
            </a:r>
            <a:r>
              <a:rPr lang="es-ES" sz="1600" dirty="0" smtClean="0">
                <a:solidFill>
                  <a:schemeClr val="accent2"/>
                </a:solidFill>
              </a:rPr>
              <a:t>quesos tipo azul; procedente de los</a:t>
            </a:r>
            <a:r>
              <a:rPr lang="es-ES" sz="1600" dirty="0">
                <a:solidFill>
                  <a:schemeClr val="accent2"/>
                </a:solidFill>
              </a:rPr>
              <a:t> Picos de Europa, como el Cabrales y el </a:t>
            </a:r>
            <a:r>
              <a:rPr lang="es-ES" sz="1600" dirty="0" err="1">
                <a:solidFill>
                  <a:schemeClr val="accent2"/>
                </a:solidFill>
              </a:rPr>
              <a:t>Valdeón</a:t>
            </a:r>
            <a:r>
              <a:rPr lang="es-ES" sz="1600" dirty="0" smtClean="0">
                <a:solidFill>
                  <a:schemeClr val="accent2"/>
                </a:solidFill>
              </a:rPr>
              <a:t>.</a:t>
            </a:r>
            <a:endParaRPr lang="es-ES" sz="1600" dirty="0">
              <a:solidFill>
                <a:schemeClr val="accent2"/>
              </a:solidFill>
            </a:endParaRPr>
          </a:p>
        </p:txBody>
      </p:sp>
      <p:pic>
        <p:nvPicPr>
          <p:cNvPr id="5" name="4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600201"/>
            <a:ext cx="3714776" cy="305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8328248" y="5521190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12 EUROS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29526" y="457200"/>
            <a:ext cx="3454474" cy="1066800"/>
          </a:xfrm>
        </p:spPr>
        <p:txBody>
          <a:bodyPr/>
          <a:lstStyle/>
          <a:p>
            <a:r>
              <a:rPr lang="es-ES" dirty="0"/>
              <a:t>600 gramos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QUESO CABRALES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29526" y="1600200"/>
            <a:ext cx="3454474" cy="3733800"/>
          </a:xfrm>
        </p:spPr>
        <p:txBody>
          <a:bodyPr>
            <a:noAutofit/>
          </a:bodyPr>
          <a:lstStyle/>
          <a:p>
            <a:r>
              <a:rPr lang="es-ES" sz="1600" dirty="0"/>
              <a:t>El Queso Cabrales es un queso azul de textura mantecosa, sabor fuerte, picante, intenso y un tanto </a:t>
            </a:r>
            <a:r>
              <a:rPr lang="es-ES" sz="1600" dirty="0" smtClean="0"/>
              <a:t>ácido. Es uno de los 3 quesos españoles con denominación de origen, junto al Manchego y el Idiazábal.</a:t>
            </a:r>
            <a:endParaRPr lang="es-ES" sz="1600" dirty="0"/>
          </a:p>
          <a:p>
            <a:r>
              <a:rPr lang="es-ES" sz="1600" dirty="0"/>
              <a:t>Dentro de su proceso de elaboración cabe destacar el especial carácter que confiere a este queso su maduración en cuevas naturales de los Picos de Europa. </a:t>
            </a:r>
          </a:p>
        </p:txBody>
      </p:sp>
      <p:pic>
        <p:nvPicPr>
          <p:cNvPr id="5" name="4 Imagen" descr="descarg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524000"/>
            <a:ext cx="350046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8328248" y="5705856"/>
            <a:ext cx="15716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10 EUROS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45558" y="457200"/>
            <a:ext cx="3438442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600 gramos</a:t>
            </a:r>
            <a:r>
              <a:rPr lang="es-ES" dirty="0"/>
              <a:t>	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QUESO TARAMUNDI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56240" y="1600200"/>
            <a:ext cx="3427760" cy="3733800"/>
          </a:xfrm>
        </p:spPr>
        <p:txBody>
          <a:bodyPr>
            <a:normAutofit/>
          </a:bodyPr>
          <a:lstStyle/>
          <a:p>
            <a:r>
              <a:rPr lang="es-ES" sz="1600" dirty="0"/>
              <a:t>Sabroso y original queso elaborado artesanalmente con leche de vaca pasteurizada mezclada con nueces y avellanas. Magnífica la combinación de la sobriedad de las nueces y avellanas con la </a:t>
            </a:r>
            <a:r>
              <a:rPr lang="es-ES" sz="1600" dirty="0" err="1"/>
              <a:t>cremosidad</a:t>
            </a:r>
            <a:r>
              <a:rPr lang="es-ES" sz="1600" dirty="0"/>
              <a:t> del queso, algo que lo convierte en único, al no encontrarse otro de igual composición.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340218" y="5225534"/>
            <a:ext cx="12841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10 EUROS</a:t>
            </a:r>
          </a:p>
        </p:txBody>
      </p:sp>
      <p:pic>
        <p:nvPicPr>
          <p:cNvPr id="13316" name="Picture 4" descr="https://asturiastierraymar.files.wordpress.com/2015/04/q0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1643050"/>
            <a:ext cx="4929221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50" y="5072074"/>
            <a:ext cx="1005927" cy="101202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10578" y="457200"/>
            <a:ext cx="3373422" cy="1066800"/>
          </a:xfrm>
        </p:spPr>
        <p:txBody>
          <a:bodyPr/>
          <a:lstStyle/>
          <a:p>
            <a:r>
              <a:rPr lang="es-ES" dirty="0"/>
              <a:t>300 gramos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QUESO AFUEGA’L PITU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310578" y="1571612"/>
            <a:ext cx="3373422" cy="3733800"/>
          </a:xfrm>
        </p:spPr>
        <p:txBody>
          <a:bodyPr/>
          <a:lstStyle/>
          <a:p>
            <a:r>
              <a:rPr lang="es-ES" sz="1600" dirty="0"/>
              <a:t>Delicioso queso elaborado artesanalmente con leche de vaca pasteurizada.</a:t>
            </a:r>
          </a:p>
          <a:p>
            <a:r>
              <a:rPr lang="es-ES" sz="1600" dirty="0"/>
              <a:t>El nombre es muy curioso porque significa “ahoga al pollo”. Y esto es así porque hace muchos años se utilizaban pollos para saber si estaba en condiciones el </a:t>
            </a:r>
            <a:r>
              <a:rPr lang="es-ES" sz="1600" dirty="0" smtClean="0"/>
              <a:t>queso; cuando estaba en su punto el pollo se atragantaba. </a:t>
            </a:r>
          </a:p>
          <a:p>
            <a:r>
              <a:rPr lang="es-ES" sz="1600" dirty="0" smtClean="0"/>
              <a:t>Su sabor no es tan exagerado pero si que tiene un cierto carácter fuerte.</a:t>
            </a:r>
            <a:endParaRPr lang="es-ES" sz="1600" dirty="0"/>
          </a:p>
          <a:p>
            <a:endParaRPr lang="es-ES" dirty="0"/>
          </a:p>
        </p:txBody>
      </p:sp>
      <p:pic>
        <p:nvPicPr>
          <p:cNvPr id="5" name="4 Imagen" descr="queso-afuega-l-pitu-atroncau-blanco-la-borbolla-300-g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00" y="1500174"/>
            <a:ext cx="4004006" cy="400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8310578" y="5429264"/>
            <a:ext cx="11697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5 EUROS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5042426"/>
            <a:ext cx="1005927" cy="10120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es-ES" sz="5400" dirty="0"/>
              <a:t>MIELES Y MERMELADAS  </a:t>
            </a:r>
          </a:p>
        </p:txBody>
      </p:sp>
      <p:pic>
        <p:nvPicPr>
          <p:cNvPr id="2050" name="Picture 2" descr="https://upload.wikimedia.org/wikipedia/commons/thumb/3/3e/Flag_of_Asturias.svg/200px-Flag_of_Asturia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6453" y="548680"/>
            <a:ext cx="928694" cy="617582"/>
          </a:xfrm>
          <a:prstGeom prst="rect">
            <a:avLst/>
          </a:prstGeom>
          <a:noFill/>
        </p:spPr>
      </p:pic>
      <p:pic>
        <p:nvPicPr>
          <p:cNvPr id="2052" name="Picture 4" descr="http://boroa.com/wp-content/uploads/2015/11/Las-mejores-mieles-del-mund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5" y="1857364"/>
            <a:ext cx="2944155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http://alimentarnos.com/media/mediacontent/post/image/png/mi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45" y="1857364"/>
            <a:ext cx="5189673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s://www.recetin.com/wp-content/uploads/2013/07/mermelada_cas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473" y="4357694"/>
            <a:ext cx="2886067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56240" y="457200"/>
            <a:ext cx="3427760" cy="1066800"/>
          </a:xfrm>
        </p:spPr>
        <p:txBody>
          <a:bodyPr/>
          <a:lstStyle/>
          <a:p>
            <a:r>
              <a:rPr lang="es-ES" dirty="0"/>
              <a:t>500 gramos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MIEL DEL BREZO 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8256240" y="1600200"/>
            <a:ext cx="3431824" cy="3733800"/>
          </a:xfrm>
        </p:spPr>
        <p:txBody>
          <a:bodyPr>
            <a:normAutofit/>
          </a:bodyPr>
          <a:lstStyle/>
          <a:p>
            <a:r>
              <a:rPr lang="es-ES" sz="1600" dirty="0"/>
              <a:t>Deliciosa miel elaborada por abejas autóctonas a partir del néctar de las flores del brezo.</a:t>
            </a:r>
          </a:p>
        </p:txBody>
      </p:sp>
      <p:pic>
        <p:nvPicPr>
          <p:cNvPr id="6" name="5 Imagen" descr="miel-de-brezo-500-g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3" y="1844825"/>
            <a:ext cx="2600325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8327046" y="4752892"/>
            <a:ext cx="1153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6 EUROS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5085184"/>
            <a:ext cx="1005927" cy="10120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45385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12460" y="457200"/>
            <a:ext cx="3371540" cy="1066800"/>
          </a:xfrm>
        </p:spPr>
        <p:txBody>
          <a:bodyPr/>
          <a:lstStyle/>
          <a:p>
            <a:r>
              <a:rPr lang="es-ES" dirty="0"/>
              <a:t>250 gramos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MERMELADAS VARIADAS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8312460" y="1600200"/>
            <a:ext cx="3371540" cy="3733800"/>
          </a:xfrm>
        </p:spPr>
        <p:txBody>
          <a:bodyPr>
            <a:normAutofit/>
          </a:bodyPr>
          <a:lstStyle/>
          <a:p>
            <a:r>
              <a:rPr lang="es-ES" sz="1600" dirty="0"/>
              <a:t>Sabrosa mermelada de arándanos, tomate, ciruelas, manzana con canela o fresas de producción artesanal, 100% natural, con un bajo contenido en azúcar, sin</a:t>
            </a:r>
            <a:r>
              <a:rPr lang="es-ES" sz="1600" b="1" dirty="0"/>
              <a:t> </a:t>
            </a:r>
            <a:r>
              <a:rPr lang="es-ES" sz="1600" dirty="0"/>
              <a:t>conservantes ni colorantes. </a:t>
            </a:r>
            <a:endParaRPr lang="es-ES" sz="1600" dirty="0" smtClean="0"/>
          </a:p>
          <a:p>
            <a:r>
              <a:rPr lang="es-ES" sz="1600" dirty="0" smtClean="0"/>
              <a:t>De </a:t>
            </a:r>
            <a:r>
              <a:rPr lang="es-ES" sz="1600" dirty="0"/>
              <a:t>textura ligera (fácil de untar), intenso aroma y auténtico sabor a fruta.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312460" y="5332848"/>
            <a:ext cx="14559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3,50 EUROS</a:t>
            </a:r>
          </a:p>
        </p:txBody>
      </p:sp>
      <p:pic>
        <p:nvPicPr>
          <p:cNvPr id="7" name="6 Imagen" descr="mermelada-de-arand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4" y="1500174"/>
            <a:ext cx="35052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Imagen" descr="mermelada-de-f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2" y="1500174"/>
            <a:ext cx="221457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8 Imagen" descr="mermelada-de-melocot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82" y="4071942"/>
            <a:ext cx="221457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03" y="5160176"/>
            <a:ext cx="1005927" cy="101202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66844" y="142852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EMBUTIDOS Y</a:t>
            </a:r>
            <a:br>
              <a:rPr lang="es-ES" dirty="0"/>
            </a:br>
            <a:r>
              <a:rPr lang="es-ES" dirty="0"/>
              <a:t> FABADA ASTURIANA </a:t>
            </a:r>
          </a:p>
        </p:txBody>
      </p:sp>
      <p:sp>
        <p:nvSpPr>
          <p:cNvPr id="24578" name="AutoShape 2" descr="Resultado de imagen de BANDERAS DE ASTURI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Resultado de imagen de BANDERAS DE ASTURI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 descr="descar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206" y="500042"/>
            <a:ext cx="928694" cy="615260"/>
          </a:xfrm>
          <a:prstGeom prst="rect">
            <a:avLst/>
          </a:prstGeom>
        </p:spPr>
      </p:pic>
      <p:pic>
        <p:nvPicPr>
          <p:cNvPr id="10" name="9 Imagen" descr="descarga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48" y="1643050"/>
            <a:ext cx="4723496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10 Imagen" descr="descarga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23" y="4143381"/>
            <a:ext cx="2505075" cy="1819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8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400256" y="457200"/>
            <a:ext cx="3283744" cy="1066800"/>
          </a:xfrm>
        </p:spPr>
        <p:txBody>
          <a:bodyPr/>
          <a:lstStyle/>
          <a:p>
            <a:r>
              <a:rPr lang="es-ES" dirty="0"/>
              <a:t>280 gramos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LONGANIZA EXTRA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310578" y="1600200"/>
            <a:ext cx="3377486" cy="3733800"/>
          </a:xfrm>
        </p:spPr>
        <p:txBody>
          <a:bodyPr>
            <a:normAutofit/>
          </a:bodyPr>
          <a:lstStyle/>
          <a:p>
            <a:r>
              <a:rPr lang="es-ES" sz="1600" dirty="0"/>
              <a:t>Sabroso chorizo de calidad extra embutido en tripa natural y elaborado con materias primas de la mejor calidad (sin aditivos, ni colorantes, ni conservantes artificiales). 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310578" y="5572140"/>
            <a:ext cx="11697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5 EUROS </a:t>
            </a:r>
          </a:p>
        </p:txBody>
      </p:sp>
      <p:pic>
        <p:nvPicPr>
          <p:cNvPr id="7" name="6 Imagen" descr="chorizo-extra-280-g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86" y="1500174"/>
            <a:ext cx="4171962" cy="417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4797152"/>
            <a:ext cx="1005927" cy="10120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45385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56240" y="457200"/>
            <a:ext cx="3427760" cy="1066800"/>
          </a:xfrm>
        </p:spPr>
        <p:txBody>
          <a:bodyPr/>
          <a:lstStyle/>
          <a:p>
            <a:r>
              <a:rPr lang="es-ES" dirty="0"/>
              <a:t>280 gramos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LONGANIZA DE POTRO, JABALÍ </a:t>
            </a:r>
            <a:r>
              <a:rPr lang="es-ES" sz="3600" b="1" dirty="0" smtClean="0">
                <a:latin typeface="+mj-lt"/>
              </a:rPr>
              <a:t>O </a:t>
            </a:r>
            <a:r>
              <a:rPr lang="es-ES" sz="3600" b="1" dirty="0">
                <a:latin typeface="+mj-lt"/>
              </a:rPr>
              <a:t>CIERVO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56240" y="1600200"/>
            <a:ext cx="3431824" cy="3733800"/>
          </a:xfrm>
        </p:spPr>
        <p:txBody>
          <a:bodyPr>
            <a:normAutofit/>
          </a:bodyPr>
          <a:lstStyle/>
          <a:p>
            <a:r>
              <a:rPr lang="es-ES" sz="1600" dirty="0"/>
              <a:t>Suculentas longanizas de jabalí, ciervo </a:t>
            </a:r>
            <a:r>
              <a:rPr lang="es-ES" sz="1600" dirty="0" smtClean="0"/>
              <a:t>o </a:t>
            </a:r>
            <a:r>
              <a:rPr lang="es-ES" sz="1600" dirty="0"/>
              <a:t>potro embutidas en tripa natural y elaboradas con materias primas de la mejor calidad (sin aditivos, ni colorantes, ni conservantes artificiales). 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309438" y="4673344"/>
            <a:ext cx="13149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6,5 EUROS</a:t>
            </a:r>
          </a:p>
        </p:txBody>
      </p:sp>
      <p:pic>
        <p:nvPicPr>
          <p:cNvPr id="7" name="6 Imagen" descr="chorizo-extra-280-gr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24" y="1643050"/>
            <a:ext cx="392909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4858010"/>
            <a:ext cx="1005927" cy="10120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382412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19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/>
              <a:t>ÍNDICE: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cap="all" dirty="0" err="1"/>
              <a:t>Pág</a:t>
            </a:r>
            <a:r>
              <a:rPr lang="es-ES" cap="all" dirty="0"/>
              <a:t> </a:t>
            </a:r>
            <a:r>
              <a:rPr lang="es-ES" cap="all" dirty="0" smtClean="0"/>
              <a:t>3:</a:t>
            </a:r>
            <a:r>
              <a:rPr lang="es-ES" cap="al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s-ES" cap="all" dirty="0">
                <a:solidFill>
                  <a:schemeClr val="accent2"/>
                </a:solidFill>
              </a:rPr>
              <a:t>Dulces Asturianos</a:t>
            </a:r>
          </a:p>
          <a:p>
            <a:r>
              <a:rPr lang="es-ES" cap="all" dirty="0" err="1"/>
              <a:t>Pág</a:t>
            </a:r>
            <a:r>
              <a:rPr lang="es-ES" cap="all" dirty="0"/>
              <a:t> </a:t>
            </a:r>
            <a:r>
              <a:rPr lang="es-ES" cap="all" dirty="0" smtClean="0"/>
              <a:t>9: </a:t>
            </a:r>
            <a:r>
              <a:rPr lang="es-ES" cap="all" dirty="0">
                <a:solidFill>
                  <a:schemeClr val="accent2"/>
                </a:solidFill>
              </a:rPr>
              <a:t>Quesos Asturianos</a:t>
            </a:r>
          </a:p>
          <a:p>
            <a:r>
              <a:rPr lang="es-ES" cap="all" dirty="0" err="1"/>
              <a:t>Pág</a:t>
            </a:r>
            <a:r>
              <a:rPr lang="es-ES" cap="all" dirty="0"/>
              <a:t> </a:t>
            </a:r>
            <a:r>
              <a:rPr lang="es-ES" cap="all" dirty="0" smtClean="0"/>
              <a:t>14: </a:t>
            </a:r>
            <a:r>
              <a:rPr lang="es-ES" cap="all" dirty="0">
                <a:solidFill>
                  <a:schemeClr val="accent2"/>
                </a:solidFill>
              </a:rPr>
              <a:t>Mieles y mermeladas</a:t>
            </a:r>
          </a:p>
          <a:p>
            <a:r>
              <a:rPr lang="es-ES" cap="all" dirty="0" err="1"/>
              <a:t>Pág</a:t>
            </a:r>
            <a:r>
              <a:rPr lang="es-ES" cap="all" dirty="0"/>
              <a:t> </a:t>
            </a:r>
            <a:r>
              <a:rPr lang="es-ES" cap="all" dirty="0" smtClean="0"/>
              <a:t>17: </a:t>
            </a:r>
            <a:r>
              <a:rPr lang="es-ES" cap="all" dirty="0">
                <a:solidFill>
                  <a:schemeClr val="accent2"/>
                </a:solidFill>
              </a:rPr>
              <a:t>Embutidos y fabada asturiana</a:t>
            </a:r>
          </a:p>
          <a:p>
            <a:r>
              <a:rPr lang="es-ES" cap="all" dirty="0" err="1"/>
              <a:t>Pág</a:t>
            </a:r>
            <a:r>
              <a:rPr lang="es-ES" cap="all"/>
              <a:t> </a:t>
            </a:r>
            <a:r>
              <a:rPr lang="es-ES" cap="all" smtClean="0"/>
              <a:t>21: </a:t>
            </a:r>
            <a:r>
              <a:rPr lang="es-ES" cap="all" dirty="0">
                <a:solidFill>
                  <a:schemeClr val="accent2"/>
                </a:solidFill>
              </a:rPr>
              <a:t>Tercio de sidra sin “El </a:t>
            </a:r>
            <a:r>
              <a:rPr lang="es-ES" cap="all" dirty="0" err="1">
                <a:solidFill>
                  <a:schemeClr val="accent2"/>
                </a:solidFill>
              </a:rPr>
              <a:t>Gaiteru</a:t>
            </a:r>
            <a:r>
              <a:rPr lang="es-ES" cap="all" dirty="0">
                <a:solidFill>
                  <a:schemeClr val="accent2"/>
                </a:solidFill>
              </a:rPr>
              <a:t>”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69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05800" y="428604"/>
            <a:ext cx="3886200" cy="2789502"/>
          </a:xfrm>
        </p:spPr>
        <p:txBody>
          <a:bodyPr>
            <a:noAutofit/>
          </a:bodyPr>
          <a:lstStyle/>
          <a:p>
            <a:r>
              <a:rPr lang="es-ES" cap="none" dirty="0"/>
              <a:t>APROX: </a:t>
            </a:r>
            <a:br>
              <a:rPr lang="es-ES" cap="none" dirty="0"/>
            </a:br>
            <a:r>
              <a:rPr lang="es-ES" cap="none" dirty="0"/>
              <a:t>100 </a:t>
            </a:r>
            <a:r>
              <a:rPr lang="es-ES" cap="none" dirty="0" smtClean="0"/>
              <a:t>Gr MORCILLA</a:t>
            </a:r>
            <a:r>
              <a:rPr lang="es-ES" cap="none" dirty="0"/>
              <a:t/>
            </a:r>
            <a:br>
              <a:rPr lang="es-ES" cap="none" dirty="0"/>
            </a:br>
            <a:r>
              <a:rPr lang="es-ES" cap="none" dirty="0"/>
              <a:t>100 </a:t>
            </a:r>
            <a:r>
              <a:rPr lang="es-ES" cap="none" dirty="0" smtClean="0"/>
              <a:t>Gr CHORIZO</a:t>
            </a:r>
            <a:r>
              <a:rPr lang="es-ES" cap="none" dirty="0"/>
              <a:t/>
            </a:r>
            <a:br>
              <a:rPr lang="es-ES" cap="none" dirty="0"/>
            </a:br>
            <a:r>
              <a:rPr lang="es-ES" cap="none" dirty="0"/>
              <a:t>125 </a:t>
            </a:r>
            <a:r>
              <a:rPr lang="es-ES" cap="none" dirty="0" smtClean="0"/>
              <a:t>Gr TOCINO</a:t>
            </a:r>
            <a:r>
              <a:rPr lang="es-ES" cap="none" dirty="0"/>
              <a:t/>
            </a:r>
            <a:br>
              <a:rPr lang="es-ES" cap="none" dirty="0"/>
            </a:br>
            <a:r>
              <a:rPr lang="es-ES" cap="none" dirty="0"/>
              <a:t>125 </a:t>
            </a:r>
            <a:r>
              <a:rPr lang="es-ES" cap="none" dirty="0" smtClean="0"/>
              <a:t>Gr LACÓN SALADO</a:t>
            </a:r>
            <a:r>
              <a:rPr lang="es-ES" cap="none" dirty="0"/>
              <a:t/>
            </a:r>
            <a:br>
              <a:rPr lang="es-ES" cap="none" dirty="0"/>
            </a:br>
            <a:r>
              <a:rPr lang="es-ES" cap="none" dirty="0" smtClean="0"/>
              <a:t>300 Gr FABAS</a:t>
            </a:r>
            <a:endParaRPr lang="es-ES" cap="none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KIT DE FABADA ASTURIANA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310578" y="3429000"/>
            <a:ext cx="3262808" cy="1472952"/>
          </a:xfrm>
        </p:spPr>
        <p:txBody>
          <a:bodyPr/>
          <a:lstStyle/>
          <a:p>
            <a:r>
              <a:rPr lang="es-ES" sz="1600" dirty="0"/>
              <a:t>Kit de fabada que incluye 300 gramos de fabes </a:t>
            </a:r>
            <a:r>
              <a:rPr lang="es-ES" sz="1600" dirty="0" err="1"/>
              <a:t>asturianes</a:t>
            </a:r>
            <a:r>
              <a:rPr lang="es-ES" sz="1600" dirty="0"/>
              <a:t> y compango para preparar 2/3 raciones de auténtica fabada asturiana.</a:t>
            </a:r>
          </a:p>
        </p:txBody>
      </p:sp>
      <p:pic>
        <p:nvPicPr>
          <p:cNvPr id="6" name="5 Imagen" descr="12237248_732341156901811_9837374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58" y="1571612"/>
            <a:ext cx="4357718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8305800" y="5589240"/>
            <a:ext cx="10989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9 EUROS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382412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20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0960" y="500042"/>
            <a:ext cx="7500990" cy="928694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TERCIO DE </a:t>
            </a:r>
            <a:r>
              <a:rPr lang="es-ES" sz="3600" dirty="0" smtClean="0"/>
              <a:t>SIDRA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SIN ALCOHOL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>
          <a:xfrm>
            <a:off x="8239140" y="2423160"/>
            <a:ext cx="3510900" cy="32918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accent2"/>
                </a:solidFill>
              </a:rPr>
              <a:t>Tercio de la bebida más típica asturiana, sin alcohol</a:t>
            </a:r>
            <a:endParaRPr lang="es-ES" sz="1600" dirty="0"/>
          </a:p>
        </p:txBody>
      </p:sp>
      <p:pic>
        <p:nvPicPr>
          <p:cNvPr id="6" name="5 Imagen" descr="descar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68" y="428604"/>
            <a:ext cx="1000132" cy="662588"/>
          </a:xfrm>
          <a:prstGeom prst="rect">
            <a:avLst/>
          </a:prstGeom>
        </p:spPr>
      </p:pic>
      <p:pic>
        <p:nvPicPr>
          <p:cNvPr id="7" name="6 Imagen" descr="resize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77" y="1643051"/>
            <a:ext cx="3571875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8239140" y="1357298"/>
            <a:ext cx="3309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+mj-lt"/>
              </a:rPr>
              <a:t>CAJA DE 12 UNIDADES DE 33 </a:t>
            </a:r>
            <a:r>
              <a:rPr lang="es-ES" sz="2800" b="1" dirty="0" err="1" smtClean="0">
                <a:latin typeface="+mj-lt"/>
              </a:rPr>
              <a:t>cl</a:t>
            </a:r>
            <a:endParaRPr lang="es-ES" sz="2800" b="1" dirty="0"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412730" y="4845593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9 EUROS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382412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21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55440" y="1556792"/>
            <a:ext cx="10657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cap="all" dirty="0"/>
              <a:t>AL REALIZAR una compra de más de </a:t>
            </a:r>
            <a:r>
              <a:rPr lang="es-ES" sz="2800" i="1" cap="all" dirty="0" smtClean="0"/>
              <a:t>75 </a:t>
            </a:r>
            <a:r>
              <a:rPr lang="es-ES" sz="2800" i="1" cap="all" dirty="0"/>
              <a:t>€ en los productos marcados con un asterisco (    ) el envío de estos productos es gratuito. Todos nuestros productos excepto los </a:t>
            </a:r>
            <a:r>
              <a:rPr lang="es-ES" sz="2800" i="1" cap="all" dirty="0" err="1"/>
              <a:t>carbayones</a:t>
            </a:r>
            <a:r>
              <a:rPr lang="es-ES" sz="2800" i="1" cap="all" dirty="0"/>
              <a:t> tienen un margen amplio hasta la fecha de caducidad.</a:t>
            </a:r>
          </a:p>
        </p:txBody>
      </p:sp>
      <p:sp>
        <p:nvSpPr>
          <p:cNvPr id="8" name="Estrella de 12 puntas 7"/>
          <p:cNvSpPr/>
          <p:nvPr/>
        </p:nvSpPr>
        <p:spPr>
          <a:xfrm>
            <a:off x="6744072" y="2132856"/>
            <a:ext cx="288032" cy="288032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1382412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22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54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Dulces asturianos</a:t>
            </a:r>
          </a:p>
        </p:txBody>
      </p:sp>
      <p:pic>
        <p:nvPicPr>
          <p:cNvPr id="12" name="11 Marcador de contenido" descr="image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59906" y="867387"/>
            <a:ext cx="866775" cy="581025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9 Imagen" descr="image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00" y="1857364"/>
            <a:ext cx="2571768" cy="2689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12 Imagen" descr="44557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00" y="4725144"/>
            <a:ext cx="2571768" cy="1794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15 Imagen" descr="panquequ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1804902"/>
            <a:ext cx="4510595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7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61447" y="685800"/>
            <a:ext cx="3488593" cy="582960"/>
          </a:xfrm>
        </p:spPr>
        <p:txBody>
          <a:bodyPr/>
          <a:lstStyle/>
          <a:p>
            <a:r>
              <a:rPr lang="es-ES" dirty="0"/>
              <a:t>400 gramos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>
                <a:latin typeface="+mj-lt"/>
              </a:rPr>
              <a:t>DULCE DE MANZANA Y DE CIRUELA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61447" y="1340768"/>
            <a:ext cx="3488593" cy="4374232"/>
          </a:xfrm>
        </p:spPr>
        <p:txBody>
          <a:bodyPr>
            <a:normAutofit/>
          </a:bodyPr>
          <a:lstStyle/>
          <a:p>
            <a:r>
              <a:rPr lang="es-ES" sz="1600" dirty="0"/>
              <a:t>Suculentos dulces elaborados artesanalmente en base a manzana o ciruela y azúcar, sin colorantes, y siguiendo receta tradicional.</a:t>
            </a:r>
          </a:p>
        </p:txBody>
      </p:sp>
      <p:pic>
        <p:nvPicPr>
          <p:cNvPr id="5" name="4 Imagen" descr="dulce-de-ciruela-400-g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2071678"/>
            <a:ext cx="2600325" cy="2600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dulce-de-manzana-400-g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54" y="2571744"/>
            <a:ext cx="307183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CuadroTexto 6"/>
          <p:cNvSpPr txBox="1"/>
          <p:nvPr/>
        </p:nvSpPr>
        <p:spPr>
          <a:xfrm>
            <a:off x="8294984" y="541767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3 EUROS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4" y="4972919"/>
            <a:ext cx="1005927" cy="101202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58202" y="457200"/>
            <a:ext cx="3425798" cy="1066800"/>
          </a:xfrm>
        </p:spPr>
        <p:txBody>
          <a:bodyPr/>
          <a:lstStyle/>
          <a:p>
            <a:r>
              <a:rPr lang="es-ES" dirty="0"/>
              <a:t>12 unidades </a:t>
            </a:r>
            <a:br>
              <a:rPr lang="es-ES" dirty="0"/>
            </a:br>
            <a:r>
              <a:rPr lang="es-ES" dirty="0"/>
              <a:t>350 gramos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23836" y="457200"/>
            <a:ext cx="7705764" cy="4186246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CARAJITOS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58202" y="1600200"/>
            <a:ext cx="3425797" cy="3733800"/>
          </a:xfrm>
        </p:spPr>
        <p:txBody>
          <a:bodyPr>
            <a:normAutofit/>
          </a:bodyPr>
          <a:lstStyle/>
          <a:p>
            <a:r>
              <a:rPr lang="es-ES" sz="1600" b="1" dirty="0"/>
              <a:t> </a:t>
            </a:r>
            <a:r>
              <a:rPr lang="es-ES" sz="1600" dirty="0"/>
              <a:t>Pastas artesanales típicas de Asturias</a:t>
            </a:r>
            <a:r>
              <a:rPr lang="es-ES" sz="1600" dirty="0" smtClean="0"/>
              <a:t>, concretamente del concejo de Salas, en el occidente de Asturias. Elaboradas </a:t>
            </a:r>
            <a:r>
              <a:rPr lang="es-ES" sz="1600" dirty="0"/>
              <a:t>con avellana, huevo, miel y azúcar. Se trata sin duda de uno de los dulces más representativos de nuestra tradición confitera que no puede faltar en las mejores mesas</a:t>
            </a:r>
            <a:r>
              <a:rPr lang="es-ES" sz="1600" b="1" dirty="0"/>
              <a:t>. </a:t>
            </a:r>
          </a:p>
        </p:txBody>
      </p:sp>
      <p:pic>
        <p:nvPicPr>
          <p:cNvPr id="1026" name="Picture 2" descr="C:\Users\Usuario\Downloads\CARAJITOS-602x3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7" y="2071678"/>
            <a:ext cx="5877443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8328248" y="5157192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5’5 EUROS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56240" y="457200"/>
            <a:ext cx="3427760" cy="1066800"/>
          </a:xfrm>
        </p:spPr>
        <p:txBody>
          <a:bodyPr/>
          <a:lstStyle/>
          <a:p>
            <a:r>
              <a:rPr lang="es-ES" dirty="0"/>
              <a:t>12 unidades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MARAÑUELAS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56240" y="1600200"/>
            <a:ext cx="3431824" cy="3733800"/>
          </a:xfrm>
        </p:spPr>
        <p:txBody>
          <a:bodyPr>
            <a:normAutofit/>
          </a:bodyPr>
          <a:lstStyle/>
          <a:p>
            <a:r>
              <a:rPr lang="es-ES" sz="1600" dirty="0"/>
              <a:t>Dulce asturiano típico, elaborado artesanalmente siguiendo el método tradicional, con harina, azúcar, huevos, mantequilla cocida y raspadura de limón. </a:t>
            </a:r>
            <a:endParaRPr lang="es-ES" sz="1600" dirty="0" smtClean="0"/>
          </a:p>
          <a:p>
            <a:r>
              <a:rPr lang="es-ES" sz="1600" dirty="0" smtClean="0"/>
              <a:t>Son famosas en el concejo de Gozón, donde se encuentra </a:t>
            </a:r>
            <a:r>
              <a:rPr lang="es-ES" sz="1600" dirty="0" err="1" smtClean="0"/>
              <a:t>Candás</a:t>
            </a:r>
            <a:r>
              <a:rPr lang="es-ES" sz="1600" dirty="0" smtClean="0"/>
              <a:t>, la ciudad de la que proceden.</a:t>
            </a:r>
            <a:endParaRPr lang="es-ES" sz="1600" dirty="0"/>
          </a:p>
        </p:txBody>
      </p:sp>
      <p:pic>
        <p:nvPicPr>
          <p:cNvPr id="2050" name="Picture 2" descr="C:\Users\Usuario\Downloads\Marañue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0" y="1571612"/>
            <a:ext cx="4286280" cy="3746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8337938" y="5149334"/>
            <a:ext cx="11424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7 EUROS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05924" y="285728"/>
            <a:ext cx="1985854" cy="1066800"/>
          </a:xfrm>
        </p:spPr>
        <p:txBody>
          <a:bodyPr/>
          <a:lstStyle/>
          <a:p>
            <a:r>
              <a:rPr lang="es-ES" dirty="0"/>
              <a:t>12 unidades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CASADIELLES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56240" y="1428736"/>
            <a:ext cx="3528392" cy="4757758"/>
          </a:xfrm>
        </p:spPr>
        <p:txBody>
          <a:bodyPr>
            <a:normAutofit/>
          </a:bodyPr>
          <a:lstStyle/>
          <a:p>
            <a:r>
              <a:rPr lang="es-ES" sz="1600" dirty="0"/>
              <a:t>Las </a:t>
            </a:r>
            <a:r>
              <a:rPr lang="es-ES" sz="1600" dirty="0" err="1"/>
              <a:t>Casadielles</a:t>
            </a:r>
            <a:r>
              <a:rPr lang="es-ES" sz="1600" dirty="0"/>
              <a:t> Asturianas  son sin duda uno de los postres asturianos de más tradición y arraigo. </a:t>
            </a:r>
          </a:p>
          <a:p>
            <a:r>
              <a:rPr lang="es-ES" sz="1600" dirty="0"/>
              <a:t>Elaboradas de forma casera empleando diferentes ingredientes entre los cuales destaca la mezcla proporcionada de avellana y nueces ligada con mantequilla y envueltas en una fina masa hecha a base de harina de trigo.</a:t>
            </a:r>
          </a:p>
        </p:txBody>
      </p:sp>
      <p:sp>
        <p:nvSpPr>
          <p:cNvPr id="3074" name="AutoShape 2" descr="Resultado de imagen de casadiell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Resultado de imagen de casadiell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Resultado de imagen de casadiell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descar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34" y="1857364"/>
            <a:ext cx="5072098" cy="3363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8305924" y="5229200"/>
            <a:ext cx="11024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8 EUROS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10578" y="457200"/>
            <a:ext cx="3373422" cy="1066800"/>
          </a:xfrm>
        </p:spPr>
        <p:txBody>
          <a:bodyPr/>
          <a:lstStyle/>
          <a:p>
            <a:r>
              <a:rPr lang="es-ES" dirty="0"/>
              <a:t>6 unidades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j-lt"/>
              </a:rPr>
              <a:t>CARBAYONES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256240" y="1600200"/>
            <a:ext cx="3431824" cy="3733800"/>
          </a:xfrm>
        </p:spPr>
        <p:txBody>
          <a:bodyPr>
            <a:normAutofit/>
          </a:bodyPr>
          <a:lstStyle/>
          <a:p>
            <a:r>
              <a:rPr lang="es-ES" sz="1600" dirty="0"/>
              <a:t>Caja de 6 unidades de uno de los dulces más </a:t>
            </a:r>
            <a:r>
              <a:rPr lang="es-ES" sz="1600" dirty="0" smtClean="0"/>
              <a:t>famosos de la capital asturiana, Oviedo. </a:t>
            </a:r>
          </a:p>
          <a:p>
            <a:r>
              <a:rPr lang="es-ES" sz="1600" dirty="0" smtClean="0"/>
              <a:t>Al igual que a los habitantes de la capital, se los llama así debido a un gran árbol, el </a:t>
            </a:r>
            <a:r>
              <a:rPr lang="es-ES" sz="1600" dirty="0" err="1" smtClean="0"/>
              <a:t>Carbayón</a:t>
            </a:r>
            <a:r>
              <a:rPr lang="es-ES" sz="1600" dirty="0" smtClean="0"/>
              <a:t> que se encontraba en la ciudad. </a:t>
            </a:r>
          </a:p>
          <a:p>
            <a:r>
              <a:rPr lang="es-ES" sz="1600" dirty="0" smtClean="0"/>
              <a:t>Exquisitos </a:t>
            </a:r>
            <a:r>
              <a:rPr lang="es-ES" sz="1600" dirty="0"/>
              <a:t>pasteles de almendra y yema con una base de hojaldre y bañados en azúcar que harán la delicia de los paladares más exquisitos. </a:t>
            </a:r>
          </a:p>
        </p:txBody>
      </p:sp>
      <p:pic>
        <p:nvPicPr>
          <p:cNvPr id="5" name="4 Imagen" descr="pastel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24" y="1428737"/>
            <a:ext cx="5143536" cy="3381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8310578" y="5286388"/>
            <a:ext cx="14578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14,5 EUROS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/>
              <a:t>QUESOS ASTURIANOS</a:t>
            </a:r>
          </a:p>
        </p:txBody>
      </p:sp>
      <p:pic>
        <p:nvPicPr>
          <p:cNvPr id="5" name="4 Marcador de contenido" descr="image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92344" y="899941"/>
            <a:ext cx="866775" cy="581025"/>
          </a:xfrm>
        </p:spPr>
      </p:pic>
      <p:pic>
        <p:nvPicPr>
          <p:cNvPr id="11" name="10 Marcador de contenido" descr="abla-de-quesos-asturiano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24035" y="2857496"/>
            <a:ext cx="5146753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11 Imagen" descr="tabla-quesos-ov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1988840"/>
            <a:ext cx="2913103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CuadroTexto"/>
          <p:cNvSpPr txBox="1"/>
          <p:nvPr/>
        </p:nvSpPr>
        <p:spPr>
          <a:xfrm>
            <a:off x="11525288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256</TotalTime>
  <Words>405</Words>
  <Application>Microsoft Office PowerPoint</Application>
  <PresentationFormat>Personalizado</PresentationFormat>
  <Paragraphs>105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Letras en madera</vt:lpstr>
      <vt:lpstr>CATÁLOGO COOPERATIVA KATZENCOOP</vt:lpstr>
      <vt:lpstr>ÍNDICE:</vt:lpstr>
      <vt:lpstr>Dulces asturianos</vt:lpstr>
      <vt:lpstr>400 gramos</vt:lpstr>
      <vt:lpstr>12 unidades  350 gramos</vt:lpstr>
      <vt:lpstr>12 unidades</vt:lpstr>
      <vt:lpstr>12 unidades</vt:lpstr>
      <vt:lpstr>6 unidades</vt:lpstr>
      <vt:lpstr>QUESOS ASTURIANOS</vt:lpstr>
      <vt:lpstr>375 gramos</vt:lpstr>
      <vt:lpstr>600 gramos</vt:lpstr>
      <vt:lpstr>       600 gramos </vt:lpstr>
      <vt:lpstr>300 gramos</vt:lpstr>
      <vt:lpstr>MIELES Y MERMELADAS  </vt:lpstr>
      <vt:lpstr>500 gramos</vt:lpstr>
      <vt:lpstr>250 gramos</vt:lpstr>
      <vt:lpstr>EMBUTIDOS Y  FABADA ASTURIANA </vt:lpstr>
      <vt:lpstr>280 gramos</vt:lpstr>
      <vt:lpstr>280 gramos</vt:lpstr>
      <vt:lpstr>APROX:  100 Gr MORCILLA 100 Gr CHORIZO 125 Gr TOCINO 125 Gr LACÓN SALADO 300 Gr FABAS</vt:lpstr>
      <vt:lpstr>TERCIO DE SIDRA SIN ALCOHOL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46</cp:revision>
  <dcterms:created xsi:type="dcterms:W3CDTF">2016-02-17T11:38:48Z</dcterms:created>
  <dcterms:modified xsi:type="dcterms:W3CDTF">2016-03-02T12:16:33Z</dcterms:modified>
</cp:coreProperties>
</file>