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3" r:id="rId3"/>
    <p:sldId id="293" r:id="rId4"/>
    <p:sldId id="279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80" r:id="rId16"/>
    <p:sldId id="284" r:id="rId17"/>
    <p:sldId id="285" r:id="rId18"/>
    <p:sldId id="286" r:id="rId19"/>
    <p:sldId id="287" r:id="rId20"/>
    <p:sldId id="288" r:id="rId21"/>
    <p:sldId id="273" r:id="rId22"/>
    <p:sldId id="281" r:id="rId23"/>
    <p:sldId id="274" r:id="rId24"/>
    <p:sldId id="275" r:id="rId25"/>
    <p:sldId id="289" r:id="rId26"/>
    <p:sldId id="290" r:id="rId27"/>
    <p:sldId id="291" r:id="rId28"/>
    <p:sldId id="292" r:id="rId2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56" autoAdjust="0"/>
    <p:restoredTop sz="94660"/>
  </p:normalViewPr>
  <p:slideViewPr>
    <p:cSldViewPr>
      <p:cViewPr varScale="1">
        <p:scale>
          <a:sx n="88" d="100"/>
          <a:sy n="88" d="100"/>
        </p:scale>
        <p:origin x="-1301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A8F21E7-374E-4C49-BFB8-C6A0FDFD5CA4}" type="datetimeFigureOut">
              <a:rPr lang="es-ES" smtClean="0"/>
              <a:pPr/>
              <a:t>14/03/2016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485A8DE-F3A6-446D-A063-B2054711021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F21E7-374E-4C49-BFB8-C6A0FDFD5CA4}" type="datetimeFigureOut">
              <a:rPr lang="es-ES" smtClean="0"/>
              <a:pPr/>
              <a:t>14/03/2016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A8DE-F3A6-446D-A063-B2054711021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F21E7-374E-4C49-BFB8-C6A0FDFD5CA4}" type="datetimeFigureOut">
              <a:rPr lang="es-ES" smtClean="0"/>
              <a:pPr/>
              <a:t>14/03/2016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A8DE-F3A6-446D-A063-B2054711021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A8F21E7-374E-4C49-BFB8-C6A0FDFD5CA4}" type="datetimeFigureOut">
              <a:rPr lang="es-ES" smtClean="0"/>
              <a:pPr/>
              <a:t>14/03/2016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A8DE-F3A6-446D-A063-B2054711021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A8F21E7-374E-4C49-BFB8-C6A0FDFD5CA4}" type="datetimeFigureOut">
              <a:rPr lang="es-ES" smtClean="0"/>
              <a:pPr/>
              <a:t>14/03/2016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485A8DE-F3A6-446D-A063-B20547110215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A8F21E7-374E-4C49-BFB8-C6A0FDFD5CA4}" type="datetimeFigureOut">
              <a:rPr lang="es-ES" smtClean="0"/>
              <a:pPr/>
              <a:t>14/03/2016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485A8DE-F3A6-446D-A063-B2054711021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A8F21E7-374E-4C49-BFB8-C6A0FDFD5CA4}" type="datetimeFigureOut">
              <a:rPr lang="es-ES" smtClean="0"/>
              <a:pPr/>
              <a:t>14/03/2016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485A8DE-F3A6-446D-A063-B2054711021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F21E7-374E-4C49-BFB8-C6A0FDFD5CA4}" type="datetimeFigureOut">
              <a:rPr lang="es-ES" smtClean="0"/>
              <a:pPr/>
              <a:t>14/03/2016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A8DE-F3A6-446D-A063-B2054711021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A8F21E7-374E-4C49-BFB8-C6A0FDFD5CA4}" type="datetimeFigureOut">
              <a:rPr lang="es-ES" smtClean="0"/>
              <a:pPr/>
              <a:t>14/03/2016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485A8DE-F3A6-446D-A063-B2054711021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A8F21E7-374E-4C49-BFB8-C6A0FDFD5CA4}" type="datetimeFigureOut">
              <a:rPr lang="es-ES" smtClean="0"/>
              <a:pPr/>
              <a:t>14/03/2016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485A8DE-F3A6-446D-A063-B2054711021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A8F21E7-374E-4C49-BFB8-C6A0FDFD5CA4}" type="datetimeFigureOut">
              <a:rPr lang="es-ES" smtClean="0"/>
              <a:pPr/>
              <a:t>14/03/2016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485A8DE-F3A6-446D-A063-B2054711021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A8F21E7-374E-4C49-BFB8-C6A0FDFD5CA4}" type="datetimeFigureOut">
              <a:rPr lang="es-ES" smtClean="0"/>
              <a:pPr/>
              <a:t>14/03/2016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485A8DE-F3A6-446D-A063-B2054711021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5.xml"/><Relationship Id="rId4" Type="http://schemas.openxmlformats.org/officeDocument/2006/relationships/slide" Target="slide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cooperativaandarica@gmail.com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CATÁLOGO DE</a:t>
            </a:r>
            <a:br>
              <a:rPr lang="es-ES" dirty="0" smtClean="0"/>
            </a:br>
            <a:r>
              <a:rPr lang="es-ES" dirty="0" smtClean="0"/>
              <a:t>PRODUCTOS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dirty="0" smtClean="0"/>
              <a:t>COOP. ANDARICA</a:t>
            </a:r>
            <a:endParaRPr lang="es-ES" dirty="0"/>
          </a:p>
        </p:txBody>
      </p:sp>
      <p:pic>
        <p:nvPicPr>
          <p:cNvPr id="1026" name="Picture 2" descr="F:\EJE 4º DE LA ESO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786190"/>
            <a:ext cx="3335695" cy="2412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BOMBONES DE D.PELAYO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" sz="1800" dirty="0" smtClean="0"/>
              <a:t>Peso: 200g.</a:t>
            </a:r>
          </a:p>
          <a:p>
            <a:r>
              <a:rPr lang="es-ES" sz="1800" dirty="0" smtClean="0"/>
              <a:t>Presentación: están en una caja de cartón llena de bombones.</a:t>
            </a:r>
          </a:p>
          <a:p>
            <a:r>
              <a:rPr lang="es-ES" sz="1800" dirty="0" smtClean="0"/>
              <a:t>Descripción: Exquisita combinación de diferentes coberturas de bombón de chocolate y </a:t>
            </a:r>
            <a:r>
              <a:rPr lang="es-ES" sz="1800" dirty="0" err="1" smtClean="0"/>
              <a:t>crocant</a:t>
            </a:r>
            <a:r>
              <a:rPr lang="es-ES" sz="1800" dirty="0" smtClean="0"/>
              <a:t> de almendra marcona caramelizada. Una explosión de sabor para paladear en momentos especiales. </a:t>
            </a:r>
          </a:p>
          <a:p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s-ES" dirty="0" smtClean="0"/>
              <a:t>PRECIO: 8,00€</a:t>
            </a:r>
            <a:endParaRPr lang="es-ES" dirty="0"/>
          </a:p>
        </p:txBody>
      </p:sp>
      <p:pic>
        <p:nvPicPr>
          <p:cNvPr id="5" name="4 Imagen" descr="http://www.bombonesartesanos.es/thumbGaleriaImagenes.php?foto=galeria/piedres-de-pelayu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3214686"/>
            <a:ext cx="2428892" cy="1500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MERLITONES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" sz="1800" dirty="0" smtClean="0"/>
              <a:t>Peso: 400g.</a:t>
            </a:r>
          </a:p>
          <a:p>
            <a:r>
              <a:rPr lang="es-ES" sz="1800" dirty="0" smtClean="0"/>
              <a:t>Presentación: </a:t>
            </a:r>
            <a:r>
              <a:rPr lang="es-ES" sz="1800" dirty="0" smtClean="0"/>
              <a:t>Vienen </a:t>
            </a:r>
            <a:r>
              <a:rPr lang="es-ES" sz="1800" dirty="0" smtClean="0"/>
              <a:t>preservados en una caja de </a:t>
            </a:r>
            <a:r>
              <a:rPr lang="es-ES" sz="1800" dirty="0" smtClean="0"/>
              <a:t>cartón.</a:t>
            </a:r>
            <a:endParaRPr lang="es-ES" sz="1800" dirty="0" smtClean="0"/>
          </a:p>
          <a:p>
            <a:r>
              <a:rPr lang="es-ES" sz="1800" dirty="0" smtClean="0"/>
              <a:t>Descripción: Delicioso dulce artesano, elaborado con harina de trigo, azúcar </a:t>
            </a:r>
            <a:r>
              <a:rPr lang="es-ES" sz="1800" dirty="0" smtClean="0"/>
              <a:t>molido </a:t>
            </a:r>
            <a:r>
              <a:rPr lang="es-ES" sz="1800" dirty="0" smtClean="0"/>
              <a:t>y azúcar invertida, grasa vegetal, almendra, y huevo liquido. </a:t>
            </a:r>
          </a:p>
          <a:p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s-ES" dirty="0" smtClean="0"/>
              <a:t>PRECIO: 4,50€</a:t>
            </a:r>
            <a:endParaRPr lang="es-ES" dirty="0"/>
          </a:p>
        </p:txBody>
      </p:sp>
      <p:pic>
        <p:nvPicPr>
          <p:cNvPr id="1026" name="Picture 2" descr="merlitones-almendrados-puente-romano-400-g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2928934"/>
            <a:ext cx="1700214" cy="17002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GALLETAS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" sz="1800" dirty="0" smtClean="0"/>
              <a:t>Peso: 350g aprox.</a:t>
            </a:r>
          </a:p>
          <a:p>
            <a:r>
              <a:rPr lang="es-ES" sz="1800" dirty="0" smtClean="0"/>
              <a:t>Presentación: </a:t>
            </a:r>
            <a:r>
              <a:rPr lang="es-ES" sz="1800" dirty="0" smtClean="0"/>
              <a:t>Doce </a:t>
            </a:r>
            <a:r>
              <a:rPr lang="es-ES" sz="1800" dirty="0" smtClean="0"/>
              <a:t>galletas presentadas en una bolsa de plástico.</a:t>
            </a:r>
          </a:p>
          <a:p>
            <a:r>
              <a:rPr lang="es-ES" sz="1800" dirty="0" smtClean="0"/>
              <a:t>Descripción: Exquisitas galletas elaboradas artesanalmente en Cudillero, nuestro pueblo natal.</a:t>
            </a:r>
            <a:endParaRPr lang="es-ES" sz="1800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s-ES" dirty="0" smtClean="0"/>
              <a:t>PRECIO: 5,00€</a:t>
            </a:r>
            <a:endParaRPr lang="es-ES" dirty="0"/>
          </a:p>
        </p:txBody>
      </p:sp>
      <p:pic>
        <p:nvPicPr>
          <p:cNvPr id="5" name="3 Marcador de contenido" descr="12669688_1678512625753544_5174134084151650206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2571744"/>
            <a:ext cx="1500198" cy="2671967"/>
          </a:xfrm>
          <a:prstGeom prst="roundRect">
            <a:avLst>
              <a:gd name="adj" fmla="val 14376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DULCE DE MANZANA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" sz="1800" dirty="0" smtClean="0"/>
              <a:t>Peso: 400g.</a:t>
            </a:r>
          </a:p>
          <a:p>
            <a:r>
              <a:rPr lang="es-ES" sz="1800" dirty="0" smtClean="0"/>
              <a:t>Presentación: </a:t>
            </a:r>
            <a:r>
              <a:rPr lang="es-ES" sz="1800" dirty="0" smtClean="0"/>
              <a:t>Envasado </a:t>
            </a:r>
            <a:r>
              <a:rPr lang="es-ES" sz="1800" dirty="0" smtClean="0"/>
              <a:t>en un recipiente de plástico.</a:t>
            </a:r>
          </a:p>
          <a:p>
            <a:r>
              <a:rPr lang="es-ES" sz="1800" dirty="0" smtClean="0"/>
              <a:t>Descripción: Riquísimo dulce artesano preparado en base a manzana y azúcar. </a:t>
            </a:r>
            <a:r>
              <a:rPr lang="es-ES" sz="1800" dirty="0" smtClean="0"/>
              <a:t>N</a:t>
            </a:r>
            <a:r>
              <a:rPr lang="es-ES" sz="1800" dirty="0" smtClean="0"/>
              <a:t>o </a:t>
            </a:r>
            <a:r>
              <a:rPr lang="es-ES" sz="1800" dirty="0" smtClean="0"/>
              <a:t>lleva </a:t>
            </a:r>
            <a:r>
              <a:rPr lang="es-ES" sz="1800" dirty="0" smtClean="0"/>
              <a:t>colorantes, </a:t>
            </a:r>
            <a:r>
              <a:rPr lang="es-ES" sz="1800" dirty="0" smtClean="0"/>
              <a:t>presenta un sabor intenso a manzana azucarada. </a:t>
            </a:r>
          </a:p>
          <a:p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s-ES" dirty="0" smtClean="0"/>
              <a:t>PRECIO: 3,25€</a:t>
            </a:r>
            <a:endParaRPr lang="es-ES" dirty="0"/>
          </a:p>
        </p:txBody>
      </p:sp>
      <p:pic>
        <p:nvPicPr>
          <p:cNvPr id="2050" name="Picture 2" descr="dulce-de-manzana-la-collotense-400-g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3071810"/>
            <a:ext cx="2204583" cy="16764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MERMELADA DE ARÁNDANOS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" sz="1800" dirty="0" smtClean="0"/>
              <a:t>Peso: 335g.</a:t>
            </a:r>
          </a:p>
          <a:p>
            <a:r>
              <a:rPr lang="es-ES" sz="1800" dirty="0" smtClean="0"/>
              <a:t>Presentación: </a:t>
            </a:r>
            <a:r>
              <a:rPr lang="es-ES" sz="1800" dirty="0" smtClean="0"/>
              <a:t>Están </a:t>
            </a:r>
            <a:r>
              <a:rPr lang="es-ES" sz="1800" dirty="0" smtClean="0"/>
              <a:t>hechos a partir de arándanos y azúcar está presentado  en un bote de cristal.</a:t>
            </a:r>
          </a:p>
          <a:p>
            <a:r>
              <a:rPr lang="es-ES" sz="1800" dirty="0" smtClean="0"/>
              <a:t>Descripción: Producto único elaborado a partir de un fruto dulce. </a:t>
            </a:r>
            <a:endParaRPr lang="es-ES" sz="1800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es-ES" dirty="0" smtClean="0"/>
              <a:t>PRECIO: 4,50€</a:t>
            </a:r>
            <a:endParaRPr lang="es-ES" dirty="0"/>
          </a:p>
        </p:txBody>
      </p:sp>
      <p:pic>
        <p:nvPicPr>
          <p:cNvPr id="5" name="4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3071810"/>
            <a:ext cx="2071702" cy="1611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5 Botón de acción: Inicio">
            <a:hlinkClick r:id="rId3" action="ppaction://hlinksldjump" highlightClick="1"/>
          </p:cNvPr>
          <p:cNvSpPr/>
          <p:nvPr/>
        </p:nvSpPr>
        <p:spPr>
          <a:xfrm>
            <a:off x="8072462" y="5786454"/>
            <a:ext cx="785818" cy="7143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QUESOS</a:t>
            </a:r>
            <a:endParaRPr lang="es-ES" dirty="0"/>
          </a:p>
        </p:txBody>
      </p:sp>
      <p:pic>
        <p:nvPicPr>
          <p:cNvPr id="8" name="7 Marcador de posición de imagen"/>
          <p:cNvPicPr>
            <a:picLocks noGrp="1"/>
          </p:cNvPicPr>
          <p:nvPr>
            <p:ph type="pic" idx="1"/>
          </p:nvPr>
        </p:nvPicPr>
        <p:blipFill>
          <a:blip r:embed="rId2"/>
          <a:srcRect t="12597" b="12597"/>
          <a:stretch>
            <a:fillRect/>
          </a:stretch>
        </p:blipFill>
        <p:spPr bwMode="auto">
          <a:xfrm rot="20732405">
            <a:off x="1138237" y="928670"/>
            <a:ext cx="2219317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8 Imagen" descr="D:\DOCUMENTOS\CMEI\queso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2571744"/>
            <a:ext cx="1785950" cy="1413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9 Imagen" descr="requeson6.jpg"/>
          <p:cNvPicPr>
            <a:picLocks noChangeAspect="1"/>
          </p:cNvPicPr>
          <p:nvPr/>
        </p:nvPicPr>
        <p:blipFill>
          <a:blip r:embed="rId4"/>
          <a:srcRect t="9615" r="13701" b="5769"/>
          <a:stretch>
            <a:fillRect/>
          </a:stretch>
        </p:blipFill>
        <p:spPr>
          <a:xfrm rot="15750407">
            <a:off x="6298937" y="-12448"/>
            <a:ext cx="1373381" cy="2398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10 Imagen" descr="queso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217630">
            <a:off x="2205913" y="3509071"/>
            <a:ext cx="1627645" cy="2896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5 Marcador de contenido" descr="Quesofontona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74401">
            <a:off x="5404394" y="4583275"/>
            <a:ext cx="2907733" cy="1632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12 Imagen" descr="http://tshop.r10s.com/d28d2840-9af8-11e3-9d80-005056b71246/20140305/25155cfc-5d69-4510-98ae-858fbe7402b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620" y="1285860"/>
            <a:ext cx="1697506" cy="1870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QUESO AFUEGA L’PITU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" sz="1800" dirty="0" smtClean="0"/>
              <a:t>Peso: 300g.</a:t>
            </a:r>
          </a:p>
          <a:p>
            <a:r>
              <a:rPr lang="es-ES" sz="1800" dirty="0" smtClean="0"/>
              <a:t>Presentación: </a:t>
            </a:r>
            <a:r>
              <a:rPr lang="es-ES" sz="1800" dirty="0" smtClean="0"/>
              <a:t>Está envasado  </a:t>
            </a:r>
            <a:r>
              <a:rPr lang="es-ES" sz="1800" dirty="0" smtClean="0"/>
              <a:t>en </a:t>
            </a:r>
            <a:r>
              <a:rPr lang="es-ES" sz="1800" dirty="0" smtClean="0"/>
              <a:t>plástico con una forma troncocónica.</a:t>
            </a:r>
            <a:endParaRPr lang="es-ES" sz="1800" dirty="0" smtClean="0"/>
          </a:p>
          <a:p>
            <a:r>
              <a:rPr lang="es-ES" sz="1800" dirty="0" smtClean="0"/>
              <a:t>Descripción: Queso </a:t>
            </a:r>
            <a:r>
              <a:rPr lang="es-ES" sz="1800" dirty="0" smtClean="0"/>
              <a:t>e</a:t>
            </a:r>
            <a:r>
              <a:rPr lang="es-ES" sz="1800" dirty="0" smtClean="0"/>
              <a:t>laborado </a:t>
            </a:r>
            <a:r>
              <a:rPr lang="es-ES" sz="1800" dirty="0" smtClean="0"/>
              <a:t>con leche pasteurizada de vaca, fermentos lácticos, sal, cuajo animal y </a:t>
            </a:r>
            <a:r>
              <a:rPr lang="es-ES" sz="1800" dirty="0" smtClean="0"/>
              <a:t>pimentón. (lo que le aporta un sabor picante y un color anaranjado). </a:t>
            </a:r>
            <a:endParaRPr lang="es-ES" sz="1800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es-ES" dirty="0" smtClean="0"/>
              <a:t>PRECIO: 5,50€</a:t>
            </a:r>
            <a:endParaRPr lang="es-ES" dirty="0"/>
          </a:p>
        </p:txBody>
      </p:sp>
      <p:pic>
        <p:nvPicPr>
          <p:cNvPr id="5" name="4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857496"/>
            <a:ext cx="1785950" cy="1928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QUESO CABRALES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" sz="1800" dirty="0" smtClean="0"/>
              <a:t>Peso:  350g.</a:t>
            </a:r>
          </a:p>
          <a:p>
            <a:r>
              <a:rPr lang="es-ES" sz="1800" dirty="0" smtClean="0"/>
              <a:t>Presentación: </a:t>
            </a:r>
            <a:r>
              <a:rPr lang="es-ES" sz="1800" dirty="0" smtClean="0"/>
              <a:t>Tiene forma de cuña envasada al vacío.</a:t>
            </a:r>
            <a:endParaRPr lang="es-ES" sz="1800" dirty="0" smtClean="0"/>
          </a:p>
          <a:p>
            <a:r>
              <a:rPr lang="es-ES" sz="1800" dirty="0" smtClean="0"/>
              <a:t>Descripción: </a:t>
            </a:r>
            <a:r>
              <a:rPr lang="es-ES" sz="1800" dirty="0" smtClean="0"/>
              <a:t>Es </a:t>
            </a:r>
            <a:r>
              <a:rPr lang="es-ES" sz="1800" dirty="0" smtClean="0"/>
              <a:t>uno de los quesos </a:t>
            </a:r>
            <a:r>
              <a:rPr lang="es-ES" sz="1800" dirty="0" smtClean="0"/>
              <a:t>más </a:t>
            </a:r>
            <a:r>
              <a:rPr lang="es-ES" sz="1800" dirty="0" smtClean="0"/>
              <a:t>representativos de </a:t>
            </a:r>
            <a:r>
              <a:rPr lang="es-ES" sz="1800" dirty="0" smtClean="0"/>
              <a:t>Asturias. Es </a:t>
            </a:r>
            <a:r>
              <a:rPr lang="es-ES" sz="1800" dirty="0" smtClean="0"/>
              <a:t>un </a:t>
            </a:r>
            <a:r>
              <a:rPr lang="es-ES" sz="1800" dirty="0" smtClean="0"/>
              <a:t>queso azul de textura mantecosa, sabor fuerte, picante, intenso y un tanto </a:t>
            </a:r>
            <a:r>
              <a:rPr lang="es-ES" sz="1800" dirty="0" smtClean="0"/>
              <a:t>ácido.</a:t>
            </a:r>
            <a:endParaRPr lang="es-ES" sz="1800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s-ES" dirty="0" smtClean="0"/>
              <a:t>PRECIO: 10,00€</a:t>
            </a:r>
            <a:endParaRPr lang="es-ES" dirty="0"/>
          </a:p>
        </p:txBody>
      </p:sp>
      <p:pic>
        <p:nvPicPr>
          <p:cNvPr id="5" name="4 Imagen" descr="D:\DOCUMENTOS\CMEI\ques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3214686"/>
            <a:ext cx="2357454" cy="1571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REQUESÓN DESNATADO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" sz="1800" dirty="0" smtClean="0"/>
              <a:t>Peso: 500g.</a:t>
            </a:r>
          </a:p>
          <a:p>
            <a:r>
              <a:rPr lang="es-ES" sz="1800" dirty="0" smtClean="0"/>
              <a:t>Presentación: </a:t>
            </a:r>
            <a:r>
              <a:rPr lang="es-ES" sz="1800" dirty="0" smtClean="0"/>
              <a:t>Envasado </a:t>
            </a:r>
            <a:r>
              <a:rPr lang="es-ES" sz="1800" dirty="0" smtClean="0"/>
              <a:t>en un bote de </a:t>
            </a:r>
            <a:r>
              <a:rPr lang="es-ES" sz="1800" dirty="0" smtClean="0"/>
              <a:t>plástico.</a:t>
            </a:r>
            <a:endParaRPr lang="es-ES" sz="1800" dirty="0" smtClean="0"/>
          </a:p>
          <a:p>
            <a:r>
              <a:rPr lang="es-ES" sz="1800" dirty="0" smtClean="0"/>
              <a:t>Descripción: </a:t>
            </a:r>
            <a:r>
              <a:rPr lang="es-ES" sz="1800" dirty="0" smtClean="0"/>
              <a:t>Derivado </a:t>
            </a:r>
            <a:r>
              <a:rPr lang="es-ES" sz="1800" dirty="0" smtClean="0"/>
              <a:t>lácteo de sabor suave y </a:t>
            </a:r>
            <a:r>
              <a:rPr lang="es-ES" sz="1800" dirty="0" smtClean="0"/>
              <a:t>delicado con textura blanda y suave que resulta ligero y fresco.</a:t>
            </a:r>
            <a:endParaRPr lang="es-ES" sz="1800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es-ES" dirty="0" smtClean="0"/>
              <a:t>PRECIO: 4,00€</a:t>
            </a:r>
            <a:endParaRPr lang="es-ES" dirty="0"/>
          </a:p>
        </p:txBody>
      </p:sp>
      <p:pic>
        <p:nvPicPr>
          <p:cNvPr id="6" name="5 Imagen" descr="requeson6.jpg"/>
          <p:cNvPicPr>
            <a:picLocks noChangeAspect="1"/>
          </p:cNvPicPr>
          <p:nvPr/>
        </p:nvPicPr>
        <p:blipFill>
          <a:blip r:embed="rId2"/>
          <a:srcRect t="9615" r="13701" b="5769"/>
          <a:stretch>
            <a:fillRect/>
          </a:stretch>
        </p:blipFill>
        <p:spPr>
          <a:xfrm rot="16200000">
            <a:off x="5743732" y="2400145"/>
            <a:ext cx="1799941" cy="3143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QUESO DE BARRA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" sz="1800" dirty="0" smtClean="0"/>
              <a:t>Peso: 3Kg; 1,5Kg; 0,75 Kg.</a:t>
            </a:r>
          </a:p>
          <a:p>
            <a:r>
              <a:rPr lang="es-ES" sz="1800" dirty="0" smtClean="0"/>
              <a:t>Presentación: </a:t>
            </a:r>
            <a:r>
              <a:rPr lang="es-ES" sz="1800" dirty="0" smtClean="0"/>
              <a:t>Envasado </a:t>
            </a:r>
            <a:r>
              <a:rPr lang="es-ES" sz="1800" dirty="0" smtClean="0"/>
              <a:t>en plástico </a:t>
            </a:r>
            <a:r>
              <a:rPr lang="es-ES" sz="1800" dirty="0" smtClean="0"/>
              <a:t>con forma </a:t>
            </a:r>
            <a:r>
              <a:rPr lang="es-ES" sz="1800" dirty="0" smtClean="0"/>
              <a:t>de barra como su nombre indica.</a:t>
            </a:r>
          </a:p>
          <a:p>
            <a:r>
              <a:rPr lang="es-ES" sz="1800" dirty="0" smtClean="0"/>
              <a:t>Descripción: </a:t>
            </a:r>
            <a:r>
              <a:rPr lang="es-ES" sz="1800" dirty="0" smtClean="0"/>
              <a:t>Elaborado </a:t>
            </a:r>
            <a:r>
              <a:rPr lang="es-ES" sz="1800" dirty="0" smtClean="0"/>
              <a:t>100% leche </a:t>
            </a:r>
            <a:r>
              <a:rPr lang="es-ES" sz="1800" dirty="0" smtClean="0"/>
              <a:t>asturiana. Es </a:t>
            </a:r>
            <a:r>
              <a:rPr lang="es-ES" sz="1800" dirty="0" smtClean="0"/>
              <a:t>suave para el </a:t>
            </a:r>
            <a:r>
              <a:rPr lang="es-ES" sz="1800" dirty="0" smtClean="0"/>
              <a:t>paladar, pero con sabor.</a:t>
            </a:r>
            <a:endParaRPr lang="es-ES" sz="1800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s-ES" dirty="0" smtClean="0"/>
              <a:t>PRECIO: 8,00€/Kg</a:t>
            </a:r>
            <a:endParaRPr lang="es-ES" dirty="0"/>
          </a:p>
        </p:txBody>
      </p:sp>
      <p:pic>
        <p:nvPicPr>
          <p:cNvPr id="5" name="4 Imagen" descr="queso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432528">
            <a:off x="5613946" y="2080574"/>
            <a:ext cx="2133180" cy="37958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ÍNDICE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785786" y="1928802"/>
            <a:ext cx="5072098" cy="335758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s-ES" dirty="0" smtClean="0">
                <a:hlinkClick r:id="rId2" action="ppaction://hlinksldjump"/>
              </a:rPr>
              <a:t> DULCES</a:t>
            </a:r>
            <a:endParaRPr lang="es-ES" dirty="0" smtClean="0"/>
          </a:p>
          <a:p>
            <a:pPr>
              <a:buFont typeface="Arial" pitchFamily="34" charset="0"/>
              <a:buChar char="•"/>
            </a:pPr>
            <a:endParaRPr lang="es-ES" dirty="0" smtClean="0"/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hlinkClick r:id="rId3" action="ppaction://hlinksldjump"/>
              </a:rPr>
              <a:t> QUESOS</a:t>
            </a:r>
            <a:endParaRPr lang="es-ES" dirty="0" smtClean="0"/>
          </a:p>
          <a:p>
            <a:pPr>
              <a:buFont typeface="Arial" pitchFamily="34" charset="0"/>
              <a:buChar char="•"/>
            </a:pPr>
            <a:endParaRPr lang="es-ES" dirty="0" smtClean="0"/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hlinkClick r:id="rId4" action="ppaction://hlinksldjump"/>
              </a:rPr>
              <a:t> CONSERVAS</a:t>
            </a:r>
            <a:endParaRPr lang="es-ES" dirty="0" smtClean="0"/>
          </a:p>
          <a:p>
            <a:pPr>
              <a:buFont typeface="Arial" pitchFamily="34" charset="0"/>
              <a:buChar char="•"/>
            </a:pPr>
            <a:endParaRPr lang="es-ES" dirty="0" smtClean="0"/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hlinkClick r:id="rId5" action="ppaction://hlinksldjump"/>
              </a:rPr>
              <a:t> PRODUCTOS </a:t>
            </a:r>
            <a:r>
              <a:rPr lang="es-ES" dirty="0" smtClean="0">
                <a:hlinkClick r:id="rId5" action="ppaction://hlinksldjump"/>
              </a:rPr>
              <a:t>ARTESANALES</a:t>
            </a:r>
            <a:endParaRPr lang="es-ES" dirty="0" smtClean="0"/>
          </a:p>
          <a:p>
            <a:pPr>
              <a:buFont typeface="Arial" pitchFamily="34" charset="0"/>
              <a:buChar char="•"/>
            </a:pPr>
            <a:endParaRPr lang="es-ES" dirty="0" smtClean="0"/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hlinkClick r:id="rId6" action="ppaction://hlinksldjump"/>
              </a:rPr>
              <a:t>DATOS DE CONTACTO</a:t>
            </a:r>
            <a:endParaRPr lang="es-ES" dirty="0" smtClean="0"/>
          </a:p>
          <a:p>
            <a:pPr>
              <a:buFont typeface="Arial" pitchFamily="34" charset="0"/>
              <a:buChar char="•"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MANTEQUILLA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" sz="1800" dirty="0" smtClean="0"/>
              <a:t>Peso: 250g o 1kg.</a:t>
            </a:r>
          </a:p>
          <a:p>
            <a:r>
              <a:rPr lang="es-ES" sz="1800" dirty="0" smtClean="0"/>
              <a:t>Presentación: Viene envasada  al vacío.</a:t>
            </a:r>
          </a:p>
          <a:p>
            <a:r>
              <a:rPr lang="es-ES" sz="1800" dirty="0" smtClean="0"/>
              <a:t>Descripción: Mantequilla elaborada artesanalmente con un sabor muy intenso a </a:t>
            </a:r>
            <a:r>
              <a:rPr lang="es-ES" sz="1800" dirty="0" smtClean="0"/>
              <a:t>mantequilla </a:t>
            </a:r>
            <a:r>
              <a:rPr lang="es-ES" sz="1800" dirty="0" smtClean="0"/>
              <a:t>de toda la vida. Está hecha a partir de nata pasteurizada de gran pureza.</a:t>
            </a:r>
            <a:endParaRPr lang="es-ES" sz="1800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s-ES" dirty="0" smtClean="0"/>
              <a:t>PRECIO: 4,00€ (250g) ó 10,00€ (1kg).</a:t>
            </a:r>
            <a:endParaRPr lang="es-ES" dirty="0"/>
          </a:p>
        </p:txBody>
      </p:sp>
      <p:pic>
        <p:nvPicPr>
          <p:cNvPr id="5" name="5 Marcador de contenido" descr="Quesofonton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3214686"/>
            <a:ext cx="3810854" cy="2139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QUESO VIDIAGO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" sz="1800" dirty="0" smtClean="0"/>
              <a:t>Peso: 300g.</a:t>
            </a:r>
          </a:p>
          <a:p>
            <a:r>
              <a:rPr lang="es-ES" sz="1800" dirty="0" smtClean="0"/>
              <a:t>Presentación: Queso cilíndrico hecho de leche de vaca pasterizada.</a:t>
            </a:r>
          </a:p>
          <a:p>
            <a:r>
              <a:rPr lang="es-ES" sz="1800" dirty="0" smtClean="0"/>
              <a:t>Descripción: Rico queso suave, cremoso, con aromas primarios a mantequilla y toques lácticos.</a:t>
            </a:r>
          </a:p>
          <a:p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s-ES" dirty="0" smtClean="0"/>
              <a:t>PRECIO: 6,00€/unidad</a:t>
            </a:r>
            <a:endParaRPr lang="es-ES" dirty="0"/>
          </a:p>
        </p:txBody>
      </p:sp>
      <p:pic>
        <p:nvPicPr>
          <p:cNvPr id="5" name="4 Imagen" descr="http://tshop.r10s.com/d28d2840-9af8-11e3-9d80-005056b71246/20140305/25155cfc-5d69-4510-98ae-858fbe7402b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2714620"/>
            <a:ext cx="2571768" cy="24512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5 Botón de acción: Inicio">
            <a:hlinkClick r:id="rId3" action="ppaction://hlinksldjump" highlightClick="1"/>
          </p:cNvPr>
          <p:cNvSpPr/>
          <p:nvPr/>
        </p:nvSpPr>
        <p:spPr>
          <a:xfrm>
            <a:off x="8072462" y="5786454"/>
            <a:ext cx="785818" cy="7143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CONSERVAS</a:t>
            </a:r>
            <a:endParaRPr lang="es-ES" dirty="0"/>
          </a:p>
        </p:txBody>
      </p:sp>
      <p:pic>
        <p:nvPicPr>
          <p:cNvPr id="5" name="4 Marcador de posición de imagen" descr="Bonito del Norte (cristal pequeño) - Haga un click en la imagen para cerrar"/>
          <p:cNvPicPr>
            <a:picLocks noGrp="1"/>
          </p:cNvPicPr>
          <p:nvPr>
            <p:ph type="pic" idx="1"/>
          </p:nvPr>
        </p:nvPicPr>
        <p:blipFill>
          <a:blip r:embed="rId2"/>
          <a:srcRect t="1460" b="1460"/>
          <a:stretch>
            <a:fillRect/>
          </a:stretch>
        </p:blipFill>
        <p:spPr bwMode="auto">
          <a:xfrm rot="848984">
            <a:off x="5143504" y="857232"/>
            <a:ext cx="2862259" cy="2502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978669">
            <a:off x="1848300" y="3801132"/>
            <a:ext cx="3713468" cy="2093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BONITO DEL NORTE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" sz="1800" dirty="0" smtClean="0"/>
              <a:t>Peso:  370g.</a:t>
            </a:r>
          </a:p>
          <a:p>
            <a:r>
              <a:rPr lang="es-ES" sz="1800" dirty="0" smtClean="0"/>
              <a:t>Presentación: Viene envasado en un bote de cristal pequeño.</a:t>
            </a:r>
          </a:p>
          <a:p>
            <a:r>
              <a:rPr lang="es-ES" sz="1800" dirty="0" smtClean="0"/>
              <a:t>Descripción: </a:t>
            </a:r>
            <a:r>
              <a:rPr lang="es-ES" sz="1800" dirty="0" smtClean="0"/>
              <a:t>Delicioso </a:t>
            </a:r>
            <a:r>
              <a:rPr lang="es-ES" sz="1800" dirty="0" smtClean="0"/>
              <a:t>bonito en conserva perfecto para comer en cualquier momento.</a:t>
            </a:r>
            <a:endParaRPr lang="es-ES" sz="1800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s-ES" dirty="0" smtClean="0"/>
              <a:t>PRECIO: 7,50€</a:t>
            </a:r>
            <a:endParaRPr lang="es-ES" dirty="0"/>
          </a:p>
        </p:txBody>
      </p:sp>
      <p:pic>
        <p:nvPicPr>
          <p:cNvPr id="5" name="4 Imagen" descr="Bonito del Norte (cristal pequeño) - Haga un click en la imagen para cerrar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928934"/>
            <a:ext cx="2857520" cy="23574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PATÉ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" sz="1800" dirty="0" smtClean="0"/>
              <a:t>Peso: 225g.</a:t>
            </a:r>
          </a:p>
          <a:p>
            <a:r>
              <a:rPr lang="es-ES" sz="1800" dirty="0" smtClean="0"/>
              <a:t>Presentación: Viene presentado en un tarro de </a:t>
            </a:r>
            <a:r>
              <a:rPr lang="es-ES" sz="1800" dirty="0" smtClean="0"/>
              <a:t>cristal envasado al vacío.</a:t>
            </a:r>
            <a:endParaRPr lang="es-ES" sz="1800" dirty="0" smtClean="0"/>
          </a:p>
          <a:p>
            <a:r>
              <a:rPr lang="es-ES" sz="1800" dirty="0" smtClean="0"/>
              <a:t>Descripción: </a:t>
            </a:r>
            <a:r>
              <a:rPr lang="es-ES" sz="1800" dirty="0" smtClean="0"/>
              <a:t>Rico paté de cabracho hecho únicamente con productos asturianos.</a:t>
            </a:r>
            <a:endParaRPr lang="es-ES" sz="1800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smtClean="0"/>
              <a:t>PRECIO: 3,00€</a:t>
            </a:r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714620"/>
            <a:ext cx="4038600" cy="2276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5 Botón de acción: Inicio">
            <a:hlinkClick r:id="rId3" action="ppaction://hlinksldjump" highlightClick="1"/>
          </p:cNvPr>
          <p:cNvSpPr/>
          <p:nvPr/>
        </p:nvSpPr>
        <p:spPr>
          <a:xfrm>
            <a:off x="8072462" y="5786454"/>
            <a:ext cx="785818" cy="7143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PRODUCTOS ARTESANALES</a:t>
            </a:r>
            <a:endParaRPr lang="es-ES" dirty="0"/>
          </a:p>
        </p:txBody>
      </p:sp>
      <p:pic>
        <p:nvPicPr>
          <p:cNvPr id="11" name="10 Imagen" descr="E:\SARA\35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62858">
            <a:off x="5072066" y="500042"/>
            <a:ext cx="1656504" cy="1513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11 Imagen" descr="E:\SARA\352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4786322"/>
            <a:ext cx="1714512" cy="1584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12 Imagen" descr="E:\SARA\352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15618">
            <a:off x="1714480" y="3857628"/>
            <a:ext cx="1800967" cy="1584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13 Imagen" descr="E:\SARA\352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2357430"/>
            <a:ext cx="1571636" cy="1525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14 Imagen" descr="D:\SARA\72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004265">
            <a:off x="1610833" y="583933"/>
            <a:ext cx="2000264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15 Imagen" descr="D:\SARA\72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695817">
            <a:off x="6700166" y="4393554"/>
            <a:ext cx="2000264" cy="2186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16 Imagen" descr="D:\SARA\442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9058" y="2500306"/>
            <a:ext cx="1928826" cy="2002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TRISQUEL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" sz="1800" dirty="0" smtClean="0"/>
              <a:t>Peso: 37g.</a:t>
            </a:r>
          </a:p>
          <a:p>
            <a:r>
              <a:rPr lang="es-ES" sz="1800" dirty="0" smtClean="0"/>
              <a:t>Presentación: Elemento decorativo con forma circular posicionado encima de una peana de madera; con dimensiones </a:t>
            </a:r>
            <a:r>
              <a:rPr lang="es-ES" sz="1800" dirty="0" smtClean="0"/>
              <a:t>14cm </a:t>
            </a:r>
            <a:r>
              <a:rPr lang="es-ES" sz="1800" dirty="0" smtClean="0"/>
              <a:t>por </a:t>
            </a:r>
            <a:r>
              <a:rPr lang="es-ES" sz="1800" dirty="0" smtClean="0"/>
              <a:t>10cm </a:t>
            </a:r>
            <a:r>
              <a:rPr lang="es-ES" sz="1800" dirty="0" smtClean="0"/>
              <a:t>por </a:t>
            </a:r>
            <a:r>
              <a:rPr lang="es-ES" sz="1800" dirty="0" smtClean="0"/>
              <a:t>7cm</a:t>
            </a:r>
            <a:r>
              <a:rPr lang="es-ES" sz="1800" dirty="0" smtClean="0"/>
              <a:t>.</a:t>
            </a:r>
          </a:p>
          <a:p>
            <a:r>
              <a:rPr lang="es-ES" sz="1800" dirty="0" smtClean="0"/>
              <a:t>Descripción: Trisquel blanco y azul de porcelana o blanco y dorado de piedra  con peana de madera y motivos celtas.</a:t>
            </a:r>
          </a:p>
          <a:p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s-ES" dirty="0" smtClean="0"/>
              <a:t>PRECIO: 10,80€</a:t>
            </a:r>
            <a:endParaRPr lang="es-ES" dirty="0"/>
          </a:p>
        </p:txBody>
      </p:sp>
      <p:pic>
        <p:nvPicPr>
          <p:cNvPr id="5" name="4 Imagen" descr="D:\SARA\7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357430"/>
            <a:ext cx="2000264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5 Imagen" descr="D:\SARA\7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4500570"/>
            <a:ext cx="2000264" cy="21863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VASOS CON DECORACIÓN</a:t>
            </a:r>
            <a:br>
              <a:rPr lang="es-ES" dirty="0" smtClean="0"/>
            </a:br>
            <a:r>
              <a:rPr lang="es-ES" dirty="0" smtClean="0"/>
              <a:t>TÍPICA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sz="1800" dirty="0" smtClean="0"/>
              <a:t>Peso: 28g.</a:t>
            </a:r>
          </a:p>
          <a:p>
            <a:r>
              <a:rPr lang="es-ES" sz="1800" dirty="0" smtClean="0"/>
              <a:t>Presentación: Vaso de cristal fino embalado.</a:t>
            </a:r>
          </a:p>
          <a:p>
            <a:r>
              <a:rPr lang="es-ES" sz="1800" dirty="0" smtClean="0"/>
              <a:t>Descripción: Vaso  de cristal con imágenes típicas asturianas con capacidad de 500mL.</a:t>
            </a:r>
          </a:p>
          <a:p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es-ES" dirty="0" smtClean="0"/>
              <a:t>PRECIO: 2,86€</a:t>
            </a:r>
            <a:endParaRPr lang="es-ES" dirty="0"/>
          </a:p>
        </p:txBody>
      </p:sp>
      <p:pic>
        <p:nvPicPr>
          <p:cNvPr id="5" name="4 Imagen" descr="E:\SARA\35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2714620"/>
            <a:ext cx="1656504" cy="1513016"/>
          </a:xfrm>
          <a:prstGeom prst="roundRect">
            <a:avLst>
              <a:gd name="adj" fmla="val 16667"/>
            </a:avLst>
          </a:prstGeom>
          <a:ln w="34925">
            <a:solidFill>
              <a:schemeClr val="tx1"/>
            </a:solidFill>
          </a:ln>
          <a:effectLst>
            <a:outerShdw dist="12000" dir="900000" sx="1000" sy="1000" kx="110000" ky="200000" algn="tl" rotWithShape="0">
              <a:schemeClr val="bg1"/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5 Imagen" descr="E:\SARA\352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4714884"/>
            <a:ext cx="1714512" cy="15844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44450" prstMaterial="matte">
            <a:bevelT w="101600" h="101600"/>
            <a:contourClr>
              <a:schemeClr val="tx1"/>
            </a:contourClr>
          </a:sp3d>
        </p:spPr>
      </p:pic>
      <p:pic>
        <p:nvPicPr>
          <p:cNvPr id="7" name="6 Imagen" descr="E:\SARA\352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571744"/>
            <a:ext cx="1800967" cy="1584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44450" prstMaterial="matte">
            <a:bevelT w="101600" h="101600"/>
            <a:contourClr>
              <a:schemeClr val="tx1"/>
            </a:contourClr>
          </a:sp3d>
        </p:spPr>
      </p:pic>
      <p:pic>
        <p:nvPicPr>
          <p:cNvPr id="8" name="7 Imagen" descr="E:\SARA\352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4572008"/>
            <a:ext cx="1571636" cy="15258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44450" prstMaterial="matte">
            <a:bevelT w="101600" h="101600"/>
            <a:contourClr>
              <a:schemeClr val="tx1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JARRA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" sz="1800" dirty="0" smtClean="0"/>
              <a:t>Peso: 11g.</a:t>
            </a:r>
          </a:p>
          <a:p>
            <a:r>
              <a:rPr lang="es-ES" sz="1800" dirty="0" smtClean="0"/>
              <a:t>Presentación: Jarra con motivos asturiano de </a:t>
            </a:r>
            <a:r>
              <a:rPr lang="es-ES" sz="1800" dirty="0" smtClean="0"/>
              <a:t>9cm </a:t>
            </a:r>
            <a:r>
              <a:rPr lang="es-ES" sz="1800" dirty="0" smtClean="0"/>
              <a:t>alto por </a:t>
            </a:r>
            <a:r>
              <a:rPr lang="es-ES" sz="1800" dirty="0" smtClean="0"/>
              <a:t>6cm </a:t>
            </a:r>
            <a:r>
              <a:rPr lang="es-ES" sz="1800" dirty="0" smtClean="0"/>
              <a:t>diámetro.</a:t>
            </a:r>
          </a:p>
          <a:p>
            <a:r>
              <a:rPr lang="es-ES" sz="1800" dirty="0" smtClean="0"/>
              <a:t>Descripción: Jarra de barro esmaltada amarilla y marrón con el escudo asturiano.</a:t>
            </a:r>
          </a:p>
          <a:p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s-ES" dirty="0" smtClean="0"/>
              <a:t>PRECIO: 2,25€</a:t>
            </a:r>
            <a:endParaRPr lang="es-ES" dirty="0"/>
          </a:p>
        </p:txBody>
      </p:sp>
      <p:pic>
        <p:nvPicPr>
          <p:cNvPr id="5" name="4 Imagen" descr="D:\SARA\44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2857496"/>
            <a:ext cx="2286016" cy="27882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5 Botón de acción: Inicio">
            <a:hlinkClick r:id="rId3" action="ppaction://hlinksldjump" highlightClick="1"/>
          </p:cNvPr>
          <p:cNvSpPr/>
          <p:nvPr/>
        </p:nvSpPr>
        <p:spPr>
          <a:xfrm>
            <a:off x="8072462" y="5786454"/>
            <a:ext cx="785818" cy="7143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Datos de contacto: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71472" y="2857496"/>
            <a:ext cx="8062912" cy="17526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s-ES" b="1" u="sng" dirty="0" err="1" smtClean="0"/>
              <a:t>Gmail</a:t>
            </a:r>
            <a:r>
              <a:rPr lang="es-ES" b="1" u="sng" dirty="0" smtClean="0"/>
              <a:t>: </a:t>
            </a:r>
            <a:r>
              <a:rPr lang="es-ES" dirty="0" smtClean="0">
                <a:hlinkClick r:id="rId2"/>
              </a:rPr>
              <a:t>cooperativaandarica@gmail.com</a:t>
            </a:r>
            <a:endParaRPr lang="es-ES" dirty="0" smtClean="0"/>
          </a:p>
          <a:p>
            <a:pPr algn="l"/>
            <a:r>
              <a:rPr lang="es-ES" b="1" u="sng" dirty="0" smtClean="0"/>
              <a:t>Nº de contacto: </a:t>
            </a:r>
            <a:r>
              <a:rPr lang="es-ES" dirty="0" smtClean="0"/>
              <a:t>985 59 01 23</a:t>
            </a:r>
          </a:p>
          <a:p>
            <a:pPr algn="l"/>
            <a:r>
              <a:rPr lang="es-ES" b="1" u="sng" dirty="0" smtClean="0"/>
              <a:t>Dirección:</a:t>
            </a:r>
            <a:r>
              <a:rPr lang="es-ES" dirty="0" smtClean="0"/>
              <a:t> </a:t>
            </a:r>
            <a:r>
              <a:rPr lang="es-ES" dirty="0" err="1" smtClean="0"/>
              <a:t>Avd</a:t>
            </a:r>
            <a:r>
              <a:rPr lang="es-ES" dirty="0" smtClean="0"/>
              <a:t> </a:t>
            </a:r>
            <a:r>
              <a:rPr lang="es-ES" dirty="0" err="1" smtClean="0"/>
              <a:t>Selgas</a:t>
            </a:r>
            <a:r>
              <a:rPr lang="es-ES" dirty="0" smtClean="0"/>
              <a:t> s/n, 33155, El Pito, Asturias</a:t>
            </a:r>
          </a:p>
          <a:p>
            <a:pPr algn="l"/>
            <a:endParaRPr lang="es-ES" dirty="0" smtClean="0"/>
          </a:p>
          <a:p>
            <a:pPr algn="l"/>
            <a:endParaRPr lang="es-ES" dirty="0" smtClean="0"/>
          </a:p>
          <a:p>
            <a:pPr algn="l"/>
            <a:r>
              <a:rPr lang="es-ES" dirty="0" smtClean="0"/>
              <a:t>Los gastos de envío no están incluidos en estos precios.   </a:t>
            </a: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DULCES</a:t>
            </a:r>
            <a:endParaRPr lang="es-ES" dirty="0"/>
          </a:p>
        </p:txBody>
      </p:sp>
      <p:pic>
        <p:nvPicPr>
          <p:cNvPr id="5" name="4 Marcador de posición de imagen" descr="http://www.cosasdemalu.com/wp-content/uploads/2014/06/moscovitas-de-rialto-cosas-de-malu-1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5586" r="5586"/>
          <a:stretch>
            <a:fillRect/>
          </a:stretch>
        </p:blipFill>
        <p:spPr bwMode="auto">
          <a:xfrm rot="20686774">
            <a:off x="1311047" y="470377"/>
            <a:ext cx="2714644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Imagen" descr="http://media.biodieta.es/media/catalog/product/cache/1/image/800x800/9df78eab33525d08d6e5fb8d27136e95/s/u/suspiro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500042"/>
            <a:ext cx="1708150" cy="1708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6 Imagen" descr="http://4.bp.blogspot.com/-OQgNK40X1OM/T2mY0VhZTBI/AAAAAAAAADk/qKyQYaZm3V0/s1600/casadielles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576534">
            <a:off x="6559954" y="851385"/>
            <a:ext cx="1785950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7 Imagen" descr="http://gastronomia.productosdeasturias.com/v_portal/inc/imagen.asp?f=arroz-con-leche27.jpg&amp;w=220&amp;c=0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2643182"/>
            <a:ext cx="1785950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8 Imagen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2357430"/>
            <a:ext cx="1571636" cy="1638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9 Imagen" descr="http://www.bombonesartesanos.es/thumbGaleriaImagenes.php?foto=galeria/piedres-de-pelayu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702160">
            <a:off x="795410" y="4645841"/>
            <a:ext cx="2428892" cy="150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merlitones-almendrados-puente-romano-400-gr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57950" y="2786058"/>
            <a:ext cx="1428760" cy="142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3 Marcador de contenido" descr="12669688_1678512625753544_5174134084151650206_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393525">
            <a:off x="5072066" y="4357694"/>
            <a:ext cx="1179322" cy="2100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13 Imagen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 rot="1423018">
            <a:off x="6835732" y="4706289"/>
            <a:ext cx="2071702" cy="1611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2" descr="dulce-de-manzana-la-collotense-400-grs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0987226">
            <a:off x="3428992" y="4429132"/>
            <a:ext cx="1428760" cy="1086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MOSCOVITAS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" sz="1800" dirty="0" smtClean="0"/>
              <a:t>Peso: 150g.</a:t>
            </a:r>
            <a:endParaRPr lang="es-ES" sz="800" dirty="0" smtClean="0"/>
          </a:p>
          <a:p>
            <a:r>
              <a:rPr lang="es-ES" sz="1800" dirty="0" smtClean="0"/>
              <a:t>Presentación: </a:t>
            </a:r>
            <a:r>
              <a:rPr lang="es-ES" sz="1800" dirty="0" smtClean="0"/>
              <a:t>Bolsa </a:t>
            </a:r>
            <a:r>
              <a:rPr lang="es-ES" sz="1800" dirty="0" smtClean="0"/>
              <a:t>con </a:t>
            </a:r>
            <a:r>
              <a:rPr lang="es-ES" sz="1800" dirty="0" smtClean="0"/>
              <a:t>dieciocho </a:t>
            </a:r>
            <a:r>
              <a:rPr lang="es-ES" sz="1800" dirty="0" smtClean="0"/>
              <a:t>unidades.</a:t>
            </a:r>
          </a:p>
          <a:p>
            <a:r>
              <a:rPr lang="es-ES" sz="1800" dirty="0" smtClean="0"/>
              <a:t>Descripción: Finas pastas de almendra marcona y cobertura de chocolate con leche. Están elaboradas "una a una" de manera totalmente artesana siguiendo la receta original de los antiguos maestros confiteros de Rialto. </a:t>
            </a:r>
          </a:p>
        </p:txBody>
      </p:sp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s-ES" dirty="0" smtClean="0"/>
              <a:t>PRECIO: 8,50€</a:t>
            </a:r>
            <a:endParaRPr lang="es-ES" dirty="0"/>
          </a:p>
        </p:txBody>
      </p:sp>
      <p:pic>
        <p:nvPicPr>
          <p:cNvPr id="9" name="8 Imagen" descr="http://www.cosasdemalu.com/wp-content/uploads/2014/06/moscovitas-de-rialto-cosas-de-malu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2928934"/>
            <a:ext cx="2527300" cy="16803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SUSPIROS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" sz="1800" dirty="0" smtClean="0"/>
              <a:t>Peso: 300g.</a:t>
            </a:r>
          </a:p>
          <a:p>
            <a:r>
              <a:rPr lang="es-ES" sz="1800" dirty="0" smtClean="0"/>
              <a:t>Presentación: Están presentados en un paquete que contiene </a:t>
            </a:r>
            <a:r>
              <a:rPr lang="es-ES" sz="1800" dirty="0" smtClean="0"/>
              <a:t>doce </a:t>
            </a:r>
            <a:r>
              <a:rPr lang="es-ES" sz="1800" dirty="0" smtClean="0"/>
              <a:t>unidades de suspiros.</a:t>
            </a:r>
          </a:p>
          <a:p>
            <a:r>
              <a:rPr lang="es-ES" sz="1800" dirty="0" smtClean="0"/>
              <a:t>Descripción: Deliciosos suspiros elaborados de huevos, mantequilla, margarina, azúcar y harina de trigo y de escanda. </a:t>
            </a:r>
            <a:endParaRPr lang="es-ES" sz="1800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s-ES" dirty="0" smtClean="0"/>
              <a:t>PRECIO: 7,00€</a:t>
            </a:r>
          </a:p>
          <a:p>
            <a:pPr algn="ctr"/>
            <a:endParaRPr lang="es-ES" dirty="0"/>
          </a:p>
        </p:txBody>
      </p:sp>
      <p:pic>
        <p:nvPicPr>
          <p:cNvPr id="5" name="4 Imagen" descr="http://media.biodieta.es/media/catalog/product/cache/1/image/800x800/9df78eab33525d08d6e5fb8d27136e95/s/u/suspir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2857496"/>
            <a:ext cx="1708150" cy="1708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CASADIELLES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" sz="1800" dirty="0" smtClean="0"/>
              <a:t>Peso: 600g.</a:t>
            </a:r>
          </a:p>
          <a:p>
            <a:r>
              <a:rPr lang="es-ES" sz="1800" dirty="0" smtClean="0"/>
              <a:t>Presentación: </a:t>
            </a:r>
            <a:r>
              <a:rPr lang="es-ES" sz="1800" dirty="0" smtClean="0"/>
              <a:t>Doce </a:t>
            </a:r>
            <a:r>
              <a:rPr lang="es-ES" sz="1800" dirty="0" smtClean="0"/>
              <a:t>unidades presentadas en una caja de cartón.</a:t>
            </a:r>
          </a:p>
          <a:p>
            <a:r>
              <a:rPr lang="es-ES" sz="1800" dirty="0" smtClean="0"/>
              <a:t>Descripción: Son unos dulces típicos asturianos realizados con los siguientes materiales; avellana, nueces, mantequilla, aceite de oliva, harina y azúcar.</a:t>
            </a:r>
          </a:p>
          <a:p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s-ES" dirty="0" smtClean="0"/>
              <a:t>PRECIO: 11,31€</a:t>
            </a:r>
          </a:p>
          <a:p>
            <a:pPr algn="ctr">
              <a:buNone/>
            </a:pPr>
            <a:endParaRPr lang="es-ES" dirty="0"/>
          </a:p>
        </p:txBody>
      </p:sp>
      <p:pic>
        <p:nvPicPr>
          <p:cNvPr id="5" name="4 Imagen" descr="http://4.bp.blogspot.com/-OQgNK40X1OM/T2mY0VhZTBI/AAAAAAAAADk/qKyQYaZm3V0/s1600/casadielle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928934"/>
            <a:ext cx="1785950" cy="1714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ARROZ CON LECHE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s-ES" sz="1800" dirty="0" smtClean="0"/>
              <a:t>Peso: 200g.</a:t>
            </a:r>
          </a:p>
          <a:p>
            <a:r>
              <a:rPr lang="es-ES" sz="1800" dirty="0" smtClean="0"/>
              <a:t>Presentación: Viene presentado en un bote de cristal.</a:t>
            </a:r>
          </a:p>
          <a:p>
            <a:r>
              <a:rPr lang="es-ES" sz="1800" dirty="0" smtClean="0"/>
              <a:t>Descripción: </a:t>
            </a:r>
            <a:r>
              <a:rPr lang="es-ES" sz="1800" dirty="0" smtClean="0"/>
              <a:t>Es un </a:t>
            </a:r>
            <a:r>
              <a:rPr lang="es-ES" sz="1800" dirty="0" smtClean="0"/>
              <a:t>exquisito postre asturiano hecho de leche fresca pasteurizada de vaca, azúcar, arroz, canela, limón, anís y sal. </a:t>
            </a:r>
            <a:r>
              <a:rPr lang="es-ES" sz="1800" dirty="0" smtClean="0"/>
              <a:t>Está totalmente</a:t>
            </a:r>
            <a:r>
              <a:rPr lang="es-ES" sz="1800" dirty="0" smtClean="0"/>
              <a:t> libre de conservantes y colorantes artificiales, conservando así toda la esencia y sabor del arroz con leche más tradicional.</a:t>
            </a:r>
            <a:endParaRPr lang="es-ES" sz="1800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s-ES" sz="3700" dirty="0" smtClean="0"/>
              <a:t>PRECIO: 2,50€</a:t>
            </a:r>
            <a:endParaRPr lang="es-ES" sz="3700" dirty="0"/>
          </a:p>
        </p:txBody>
      </p:sp>
      <p:pic>
        <p:nvPicPr>
          <p:cNvPr id="5" name="4 Imagen" descr="http://gastronomia.productosdeasturias.com/v_portal/inc/imagen.asp?f=arroz-con-leche27.jpg&amp;w=220&amp;c=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214686"/>
            <a:ext cx="2571768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CARAJITOS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" sz="1800" dirty="0" smtClean="0"/>
              <a:t>Peso: 350g.</a:t>
            </a:r>
          </a:p>
          <a:p>
            <a:r>
              <a:rPr lang="es-ES" sz="1800" dirty="0" smtClean="0"/>
              <a:t>Presentación: Se presentan en una caja de cartón de </a:t>
            </a:r>
            <a:r>
              <a:rPr lang="es-ES" sz="1800" dirty="0" smtClean="0"/>
              <a:t>doce </a:t>
            </a:r>
            <a:r>
              <a:rPr lang="es-ES" sz="1800" dirty="0" smtClean="0"/>
              <a:t>unidades.</a:t>
            </a:r>
          </a:p>
          <a:p>
            <a:r>
              <a:rPr lang="es-ES" sz="1800" dirty="0" smtClean="0"/>
              <a:t>Descripción: </a:t>
            </a:r>
            <a:r>
              <a:rPr lang="es-ES" sz="1800" dirty="0" smtClean="0"/>
              <a:t>Son</a:t>
            </a:r>
            <a:r>
              <a:rPr lang="es-ES" sz="1800" dirty="0" smtClean="0"/>
              <a:t> pastas artesanales típicas de Asturias hechas de avellana, huevo, miel y azúcar. Se trata sin duda de uno de los dulces más representativos de nuestra tradición confitera.</a:t>
            </a:r>
          </a:p>
          <a:p>
            <a:endParaRPr lang="es-ES" dirty="0"/>
          </a:p>
        </p:txBody>
      </p:sp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s-ES" dirty="0" smtClean="0"/>
              <a:t>PRECIO: 6,20€</a:t>
            </a:r>
            <a:endParaRPr lang="es-ES" dirty="0"/>
          </a:p>
        </p:txBody>
      </p:sp>
      <p:pic>
        <p:nvPicPr>
          <p:cNvPr id="8" name="7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3143248"/>
            <a:ext cx="2214578" cy="213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248</TotalTime>
  <Words>946</Words>
  <Application>Microsoft Office PowerPoint</Application>
  <PresentationFormat>Presentación en pantalla (4:3)</PresentationFormat>
  <Paragraphs>129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Brío</vt:lpstr>
      <vt:lpstr>CATÁLOGO DE PRODUCTOS</vt:lpstr>
      <vt:lpstr>ÍNDICE</vt:lpstr>
      <vt:lpstr>Datos de contacto:</vt:lpstr>
      <vt:lpstr>DULCES</vt:lpstr>
      <vt:lpstr>MOSCOVITAS</vt:lpstr>
      <vt:lpstr>SUSPIROS</vt:lpstr>
      <vt:lpstr>CASADIELLES</vt:lpstr>
      <vt:lpstr>ARROZ CON LECHE</vt:lpstr>
      <vt:lpstr>CARAJITOS</vt:lpstr>
      <vt:lpstr>BOMBONES DE D.PELAYO</vt:lpstr>
      <vt:lpstr>MERLITONES</vt:lpstr>
      <vt:lpstr>GALLETAS</vt:lpstr>
      <vt:lpstr>DULCE DE MANZANA</vt:lpstr>
      <vt:lpstr>MERMELADA DE ARÁNDANOS</vt:lpstr>
      <vt:lpstr>QUESOS</vt:lpstr>
      <vt:lpstr>QUESO AFUEGA L’PITU</vt:lpstr>
      <vt:lpstr>QUESO CABRALES</vt:lpstr>
      <vt:lpstr>REQUESÓN DESNATADO</vt:lpstr>
      <vt:lpstr>QUESO DE BARRA</vt:lpstr>
      <vt:lpstr>MANTEQUILLA</vt:lpstr>
      <vt:lpstr>QUESO VIDIAGO</vt:lpstr>
      <vt:lpstr>CONSERVAS</vt:lpstr>
      <vt:lpstr>BONITO DEL NORTE</vt:lpstr>
      <vt:lpstr>PATÉ</vt:lpstr>
      <vt:lpstr>PRODUCTOS ARTESANALES</vt:lpstr>
      <vt:lpstr>TRISQUEL</vt:lpstr>
      <vt:lpstr>VASOS CON DECORACIÓN TÍPICA</vt:lpstr>
      <vt:lpstr>JARRA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CATÁLOGO DE PRODUCTOS</dc:title>
  <dc:creator>PC1</dc:creator>
  <cp:lastModifiedBy>PC1</cp:lastModifiedBy>
  <cp:revision>28</cp:revision>
  <dcterms:created xsi:type="dcterms:W3CDTF">2016-02-27T09:37:40Z</dcterms:created>
  <dcterms:modified xsi:type="dcterms:W3CDTF">2016-03-14T11:34:28Z</dcterms:modified>
</cp:coreProperties>
</file>