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000000"/>
    <a:srgbClr val="0000FF"/>
    <a:srgbClr val="3333CC"/>
    <a:srgbClr val="023F60"/>
    <a:srgbClr val="4C9A76"/>
    <a:srgbClr val="2F754A"/>
    <a:srgbClr val="2E7C55"/>
    <a:srgbClr val="00AC00"/>
    <a:srgbClr val="3A0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878263-0132-47A9-B321-7DE0F02A2F7C}" type="datetimeFigureOut">
              <a:rPr lang="es-ES"/>
              <a:pPr>
                <a:defRPr/>
              </a:pPr>
              <a:t>21/03/2016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70152E-5091-46F4-8D9C-A1B3FF7D539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A88C8-7378-4D7E-9A79-2D64E1DB7205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499E9-002F-45DE-B9D3-6FC17C85442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CDC47-1EB1-4038-8ED9-335DABC1A01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5813D-E8FF-4809-8A04-C9A371BF98AB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DE071-A50F-4022-8196-A8E55B1DBBBC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6534F-5ECF-489E-9EFD-3016E028C21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75A57-7789-4CD3-BD07-A5776C8211D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1332D-7EA5-4965-8DF2-4A05B394CB3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A00C9-28D0-4C97-867E-A3C35A21027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7848F-3874-4A2F-B3C9-A19D61DD2BC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8DC1A-98E6-49D7-96D7-5971A0EED414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B432644-9CA2-479D-817E-BCBA0917808B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691063" cy="1470025"/>
          </a:xfrm>
        </p:spPr>
        <p:txBody>
          <a:bodyPr/>
          <a:lstStyle/>
          <a:p>
            <a:pPr eaLnBrk="1" hangingPunct="1"/>
            <a:r>
              <a:rPr lang="es-ES" altLang="es-ES" sz="8800" b="1" smtClean="0">
                <a:solidFill>
                  <a:srgbClr val="2F754A"/>
                </a:solidFill>
                <a:latin typeface="Calibri" pitchFamily="34" charset="0"/>
              </a:rPr>
              <a:t>Asturería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1050" y="1470025"/>
            <a:ext cx="3128963" cy="982663"/>
          </a:xfrm>
        </p:spPr>
        <p:txBody>
          <a:bodyPr/>
          <a:lstStyle/>
          <a:p>
            <a:pPr eaLnBrk="1" hangingPunct="1"/>
            <a:r>
              <a:rPr lang="es-ES" altLang="es-ES" sz="5400" b="1" smtClean="0">
                <a:solidFill>
                  <a:srgbClr val="4C9A76"/>
                </a:solidFill>
                <a:latin typeface="Calibri" pitchFamily="34" charset="0"/>
              </a:rPr>
              <a:t>Catálogo</a:t>
            </a:r>
          </a:p>
        </p:txBody>
      </p:sp>
      <p:pic>
        <p:nvPicPr>
          <p:cNvPr id="4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826" y="285728"/>
            <a:ext cx="2143140" cy="1643074"/>
          </a:xfrm>
          <a:prstGeom prst="rect">
            <a:avLst/>
          </a:prstGeom>
          <a:ln>
            <a:noFill/>
          </a:ln>
          <a:effectLst>
            <a:outerShdw blurRad="50800" dist="50800" dir="5400000" sx="1000" sy="1000" algn="ctr" rotWithShape="0">
              <a:srgbClr val="000000">
                <a:alpha val="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28728" y="357166"/>
            <a:ext cx="6286544" cy="11430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  <a:t>Dulce de Manzana </a:t>
            </a:r>
            <a:b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</a:br>
            <a: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  <a:t>"LA COLLOTENSE" (400 Grs.)</a:t>
            </a:r>
            <a:endParaRPr lang="es" sz="3200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71472" y="1643050"/>
            <a:ext cx="7929618" cy="2357454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101600" lvl="0" indent="0" algn="ctr">
              <a:lnSpc>
                <a:spcPct val="155000"/>
              </a:lnSpc>
              <a:buClr>
                <a:schemeClr val="dk1"/>
              </a:buClr>
              <a:buSzPct val="91666"/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Riquísimo dulce artesano preparado con  manzana y azúcar sin ningún tipo de colorante ni conservante.</a:t>
            </a:r>
          </a:p>
          <a:p>
            <a:pPr marL="0" marR="101600" lvl="0" indent="0" algn="ctr">
              <a:lnSpc>
                <a:spcPct val="155000"/>
              </a:lnSpc>
              <a:buClr>
                <a:schemeClr val="dk1"/>
              </a:buClr>
              <a:buSzPct val="91666"/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El dulce de nuestros abuelos sigue presente en nuestras mesas. Ideal como postre o acompañando a uno de los más de 400 quesos astures.</a:t>
            </a:r>
          </a:p>
          <a:p>
            <a:pPr marL="0" marR="101600" lvl="0" indent="0" algn="ctr">
              <a:lnSpc>
                <a:spcPct val="155000"/>
              </a:lnSpc>
              <a:spcAft>
                <a:spcPts val="900"/>
              </a:spcAft>
              <a:buClr>
                <a:schemeClr val="dk1"/>
              </a:buClr>
              <a:buSzPct val="91666"/>
              <a:buNone/>
            </a:pPr>
            <a:endParaRPr lang="es" sz="1800" b="1" dirty="0" smtClean="0">
              <a:solidFill>
                <a:srgbClr val="FFC000"/>
              </a:solidFill>
              <a:latin typeface="Century Schoolbook" pitchFamily="18" charset="0"/>
              <a:sym typeface="Times New Roman"/>
            </a:endParaRPr>
          </a:p>
        </p:txBody>
      </p:sp>
      <p:sp>
        <p:nvSpPr>
          <p:cNvPr id="6" name="5 Explosión 2"/>
          <p:cNvSpPr/>
          <p:nvPr/>
        </p:nvSpPr>
        <p:spPr>
          <a:xfrm rot="514617">
            <a:off x="1089884" y="3884058"/>
            <a:ext cx="3409797" cy="241775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2,20 €/unidad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8" name="Picture 4" descr="http://1.bp.blogspot.com/-zpb_HHb82YU/T2js2GhxTMI/AAAAAAAAAAY/HJulWAU3Zkg/s200/file_3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643314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28"/>
          <p:cNvPicPr preferRelativeResize="0"/>
          <p:nvPr/>
        </p:nvPicPr>
        <p:blipFill>
          <a:blip r:embed="rId3">
            <a:alphaModFix/>
          </a:blip>
          <a:srcRect t="22530" b="7375"/>
          <a:stretch>
            <a:fillRect/>
          </a:stretch>
        </p:blipFill>
        <p:spPr>
          <a:xfrm>
            <a:off x="2786050" y="3571876"/>
            <a:ext cx="2853700" cy="200026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28728" y="357166"/>
            <a:ext cx="6286544" cy="11430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  <a:t>Carajitos Asturianos </a:t>
            </a:r>
            <a:b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</a:br>
            <a: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  <a:t>"TIERRA ASTUR" (350 Grs.)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71472" y="1643050"/>
            <a:ext cx="7929618" cy="2357454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101600" lvl="0" indent="0" algn="ctr">
              <a:lnSpc>
                <a:spcPct val="155000"/>
              </a:lnSpc>
              <a:buClr>
                <a:schemeClr val="dk1"/>
              </a:buClr>
              <a:buSzPct val="91666"/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Pastas artesanales típicas de Asturias, elaboradas con avellana, huevo, miel y azúcar. Se trata sin duda de uno de los dulces más representativos de nuestra tradición confitera que no puede faltar en las mejores mesas.</a:t>
            </a:r>
          </a:p>
        </p:txBody>
      </p:sp>
      <p:sp>
        <p:nvSpPr>
          <p:cNvPr id="6" name="5 Explosión 2"/>
          <p:cNvSpPr/>
          <p:nvPr/>
        </p:nvSpPr>
        <p:spPr>
          <a:xfrm rot="514617">
            <a:off x="161619" y="4378858"/>
            <a:ext cx="3339158" cy="241775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5 €/unidad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986" name="AutoShape 2" descr="data:image/jpeg;base64,/9j/4AAQSkZJRgABAQAAAQABAAD/2wCEAAkGBxQSEhQUEhIVEBMVFBQUEBUWFBgVFBUXFxYWGBQUFBUYHSggGBolGxQUITEhJSkrLi4uFx8zODMsNygtLisBCgoKDg0OGxAQGzAlHyQsLCwsLCwsLCwsLCwsLCwsLCwsLCwsLCwsLCwsLCwsLCwsLCwsLCwsLCwsNysuLCwsLP/AABEIAOEA4QMBIgACEQEDEQH/xAAcAAEAAQUBAQAAAAAAAAAAAAAABQEDBAYHAgj/xABCEAACAQICBQcJBgUDBQAAAAAAAQIDEQQhBRIxQVEGYXGBkaGxBxMiMlJyksHRFCMzQqLwFmKCsuEkwtIVRFOT8f/EABkBAQEBAQEBAAAAAAAAAAAAAAACAQMEBf/EACIRAQEAAgICAgMBAQAAAAAAAAABAhEDEhMhQVExMmFCFP/aAAwDAQACEQMRAD8A7UACQAAAAAAAAAAAAAAAAAAAAAAAAAAAAAAAAAAAAAAAAAAAAAAAAAAAAAAAAAAAAAAAAAAAAAAAAAAAAAAAAAAAAAAAAAAAAAAAAAAAAAAAAAAAAAAAAAAAAAAAABRssVcUkBkAj3pFftD7c+DfUwJAEf8AbJezL4X9Cn2ufsT+CX0AkQR6xE/Yl2MOtU9hgSAI7zlX2H2r6ldar7HegJAEfer7HevqVp4yz1ZLVfB5dnEDPBSMrlQAAAAAAAAAAAAAAAAAAAAFGBh4/E6qInSOkoYaOvV9KTstl7X2JL5l/Sc/Tiv5l4mvcuI3o/1x8JEcmXWbbGVDltB7H+hnpcsU9/6Gc+S+RlUamWeSzb4W23PH/wBGTZ7bt/F69r9DKLlen+d/AzSq9Zausk2stXnu0l4mNHSMop5O21dNtaz4ZZjHnztXOPJvUuV69uf/AK2V/ilP88vgZov2+avZ7NW3O5OSS5vVRclpKe22SjJvPP0Xayy6LFXlzjZxZVuk+U8UrupL4WW1yog1+LL4WajUxqeTTvZN7HteTuu0tRqKVms9tv3195vmyTlhnPzG41OU1Nbas/hZIaK05DEN01LWdtaLcWmrO111tGg11xXMTHIdWry9x+MSsOTK32jbpOAq3ijLI7RezrfiSJ6owAAAAAAAAAAAAAAAAAAAoypRgQGkfxI+8iG5Z/gr34+EiZ0p68feRDcsl9wvfj4SOXN+ta0mOT2d+QqU23kk1KOrK74bHz7ZdqFaai77X+95Sljf5OjN/Q8G7G43V2u4eheDTu81Ldk76z5spXezeY86MEm5NpLbKTyd8s917GbCTs2tmdud5lnEYam4OU6jv71umyT/AMIvj3m9XHjnybyt0woajV4u+xO8nktqzb4l1VaS9CbccnHa7JPn+ZAVcPBp/epu+S9LJWu1s27jzicOtSOanm72vdb0r83zPR4p9q8Xv3lWxOjCVpQlrWur3XCzTt03PFHCWlG9mks3la98tueSUUnt9EjdB4ODcrxVrLe9q2Pbwb7SS+z0o7oJ2d1fPNWe/gzhnrCuOXJnjbNsvES4NdqJnkTK9aWx2hu96Jq1ahQVnamntTy45+BsPk/pxjVmoxUVq52Vr5qxfHZ2jzx0jRfzfiSRGaK39L8STPbAAAAAAAAAAAAAAAAAAAAoyoAgNLetH3l4kNyx/AXvx8GTOmVmuleJD8r39yr+0vCRy5v1b8NGrtvJJ89rWfSi1DDu6y6co830PcFFN2az33RkRnTutaUb7dq7TxS+ks6dFaq+VslxzTvtI3E0Eo2vFyajJN2avKTUct6ik5Nb5OKZLKSldRetJuyimnJu9tnTYx6+g6s8nCcLZ32Zc6a2FceXW6ejh5bjNfDVZaMSu/OQya2tXeUdbZw1uOdnbYXqGj9d6sKlOVpWdpLLNpt2e7V59q45Sf8ADEnLNVZK6W5LusSWF0XKCWrS1I3ytaz67nTLm16kVlz3/KNwehZUm5yqRk8koR59rb37+7iWcY4uTV42s9rimn+8jYK1CUbKS1W8/oYVSFud525jhnld7rz7tu6g5SjbalZ2autn7RtPIed60/c27vWiRMILPK5Lcjadq09vqf7kVx3eUHRNGb+lkmRWint95kqfRjAAAAAAAAAAAAAAAAAAADzKVj0RekMTay4uwGHpuorEPytd8PFrO8496lkSeLoyavGmq3NdJ9knYi46UpybpYmlKnmmlUTj0ar+hx5LuaVppMKbukqcdvpWs7K2TzSzMyFBJrJPheKy6O83H7NgF7K6XL6ldTAfyvrmefx/1OqjNHYSMXTmtVXqJZWvdyV+vO/UZWn6Lqee1Fra1GUYtNZuVOys3ztLrMunXwMWpLVTWaa1r5F2pp7CK15Ry2c2zs3HXGaVjjWq4fAzVrw2Tpt5rYoNN26TxT0ZU+z04OHppzvG8bq9reBs/wDEuE2q3Slnz+Peeoco8K/VSfCyK/CkHpKjL0bLOy1b7H6FPerkFUxu9qFtnrS28LavOb7LG0qtv9NUqWyVqc3bosrFYYKLtbAv+pxh/dK5xy493aK5viattX1bta21vn3RJ/kWm5zbVlqLfdbVva5jcI6Gi9uGpR6Z3fdc9PR8IZR1Ka3qK29MntLw4tXZGToXNN8ZN9rJch9HYiKbimsrZcz/APj7CTeIXE9UYugx5YtcTExOmKcFeU4xXFyS8WBJlHI0zSHlCwdP/uIzfCmnU743S6zWdIeVeGao0Jz4ObUF3XZlykVMLXV/Oo9KRwet5Q8dJ60fNwjfJKCl1O7u+4mtEeVVrLE0emVN/wCyT+ZPkirxZOvg1jRHLTC10tSvC7/LJ6s/hlZvqJ6GLT3lyos0yQeYzuegwAAAAAUZrfKShJxeo7S2ps2UwdJU7xYHO8LymlCbpylGpKLtON/SXVt62bBhuUVKotWolbhJJroOOeUKl5vH1LZXVOcbbvQSv2xZH4PlHWhtl5xcJ5/q295FdNO54jQuFqq8Pu/czj2fRmIuSsP/ACr4P8nN8FywVts6T6dZPrWfcZz5ZytlX7pkdMWda6Nh+TNFetUv/Ql9TIWhcFH12v65qK47rcEclxfLCUttab6E7fqZHT5RJ75vplq+FxMcY3WTtjraMpLZQfVr9+ZYq8tsHSXoL4YJfQ4fV0zJ7Ix625PxRi1dLVXvUeiK+hXpvV2zEeUqn+SlKXS/lZkZivKXV/LSjFcZJ/X5HHamNqvbUn8Tt2GPK72mnV1DFeUWvK/39OHG2o/C7MGHKerUzdaUltVr2bW5p/Q523zmdh8S4pInK2ReGEraaHLjEUr6kYKT2uScn4rn7SuJ5c46X/cQh7kI/OLICOLjLKST8e09rBxl6stXmeZz71fjjIxHKXFT9bF1ZdEnFd1iLrVtZ3k5SfGTu+3aX56NntVn++c8rAS3uK6WvkbufZrXwsQd8lqrp/yeZNrK/Y8jK/6e/bj+r6Hr7Cvb/T/kzcbqsEvRru3FcGk0ZH2aK2ts9KMFsQ23rWPfW2Rs+Z5d5JaO0hiaP4dedLmUnb4Xk+wxXWtsLeuzPbdT5dh8m/KWrXc6dafnJRSlGVkpNXetfVSW+O7edETOD+TbG+bxkFa/nIzh3ay/st1na8Pi8lfI74X08vLJMvTOB5jK56LcwAADHxi9EyDxVjdAfP3ldo6uKpy9qlb4Zy/5I0RM7r5QuRLxupOE/Nzp6yV1rRkpWbTtsd0szk2mOR+Mw93Oi5xX56b149nrLrRNjpL6Q0ZF/wA4zERfi8ibFxSdQtuRSTPLY0V6uU1jy3zrtL2HwdSp+HTnU9yEpeCNTataxS5OYbkfjp+rhKluMnGH97TNm5M+T9xqXx8Uo5ebgqloylfNVJLZusk8zdM20TB4KpV1vNU5VNVOU3FNqEUruU3sirJ7S4zuultDf6SeGw0Y4eMlZRStC29K3Fb8zkeltAzw89SqrO11ZqzXFM52+3TG+kMpEhQxqdk1q8+4svB854+yviFdkhOq0meKU2y209TPbbpLMs4tLm/yR1m3Tt6ZLqL2l2lt4iPFmIqTZcjQXOVpPZceJXOeXiuYqqHMelTXN3Gp2tvFcIlYYniiVwXJ/E1fw8PWmuKptR+JpLvJvA8g6zd68qOFj/PVhKXwxbDOyG0Fi/NV6VS19Sak1xSd2vkbTi+XONxM9TBU1Tb9WOr56o+eq193RWW99plYbQOjKEoupi41WtqUsn1RV+83HRlSDSWHpTcMrNx83DptL0pdnWbhL9I5LKn9DyqebgqrTqakfOOKtFy1Vrat9172JMw8HSa27d/+DMOriAAAAALc6Se4w6+j4vcSAA0jT3ITDYnOpRjre3G8J/FGzfWaTivJJLX+7xGrDhOnrSXWmk+w7W4rgU80uAsbLY5Dg/JDSy85Wqze+2rCL7m+8m8H5LsFDbQ8579SpLu1rdx0RQXAqkNG61fBcjsNS/Dw9KHu04p9tiWhouK3JElYqGMOOAjwMXGaKjJNWTurNPY1wZLBgaLidCV6Tvhq7pr/AMc15yl1Ju8ep25iH0tKrKP+swNPEKN7zo1GpWtm1F2fUrnT5Uk9xiYjAp7kZqNl04a/+lVfw8RVwze6pHziT6mmuu5VcmqU86WPws+CnKVN+DOhad5A4fENylTUJv8APC0ZPpys+s1it5J4flqyXTFPwsZ0iu9RP8D1mvRrYafu1ovxsXKfk9rb6tGHH7yL7My8/JRPdiEl7j/5F2l5J2/WxMmuaFvGRPi/qvLWLLkPThnVx+Gpr3k+7WMergtE0fxMfOu/Zowt3tM2TC+SXDp3nKpU5m4pd0b95O4Lyd4OGzDwfvXn/c2V0ie9c2endGwdqGj54iW51qs3f+iLSMzD6a0jLLCYCGGVsnChGDt78l8zrmC5P0qatCnCHNGKj4Iz4aPS3I3rGXKuOfw9pjEv77EKkt95uT+GOXeTug/JlGM1PE1p4prZF3jTvzpO8uh5czOmwwyW5FxU1wNZtB4Hk5Sp+pShC3sxS8CWo4NRMixUMUSKgAAAAAAAAAAAAAAAAAAAAAAFHE8umewBb81+7FfNnsAedU9WAAoVAAA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2" descr="http://4.bp.blogspot.com/-fCgaQ981MH8/UhpDlIWaDRI/AAAAAAAACbw/LqocZtz99H8/s1600/Imagen+811.jpg"/>
          <p:cNvPicPr>
            <a:picLocks noChangeAspect="1" noChangeArrowheads="1"/>
          </p:cNvPicPr>
          <p:nvPr/>
        </p:nvPicPr>
        <p:blipFill>
          <a:blip r:embed="rId4"/>
          <a:srcRect l="1172" r="2734" b="13909"/>
          <a:stretch>
            <a:fillRect/>
          </a:stretch>
        </p:blipFill>
        <p:spPr bwMode="auto">
          <a:xfrm>
            <a:off x="5929322" y="4500570"/>
            <a:ext cx="3000396" cy="2158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28728" y="357166"/>
            <a:ext cx="6286544" cy="11430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  <a:t>CASADIELLES "TIERRA ASTUR" (1/2 Doc.) 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71472" y="1643050"/>
            <a:ext cx="7929618" cy="2357454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ct val="91666"/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Uno de los postres asturianos de más tradición y arraigo.</a:t>
            </a:r>
          </a:p>
          <a:p>
            <a:pPr lvl="0" algn="ctr">
              <a:lnSpc>
                <a:spcPct val="150000"/>
              </a:lnSpc>
              <a:buClr>
                <a:schemeClr val="dk1"/>
              </a:buClr>
              <a:buSzPct val="91666"/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Se frie la masa de hojaldre rellena de crema de avellanas y nueces,  se espolvorea con azúcar y se obtiene un regalo para el paladar.</a:t>
            </a:r>
          </a:p>
        </p:txBody>
      </p:sp>
      <p:sp>
        <p:nvSpPr>
          <p:cNvPr id="6" name="5 Explosión 2"/>
          <p:cNvSpPr/>
          <p:nvPr/>
        </p:nvSpPr>
        <p:spPr>
          <a:xfrm rot="514617">
            <a:off x="565404" y="3900276"/>
            <a:ext cx="3726501" cy="241775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4,5 €/unidad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986" name="AutoShape 2" descr="data:image/jpeg;base64,/9j/4AAQSkZJRgABAQAAAQABAAD/2wCEAAkGBxQSEhQUEhIVEBMVFBQUEBUWFBgVFBUXFxYWGBQUFBUYHSggGBolGxQUITEhJSkrLi4uFx8zODMsNygtLisBCgoKDg0OGxAQGzAlHyQsLCwsLCwsLCwsLCwsLCwsLCwsLCwsLCwsLCwsLCwsLCwsLCwsLCwsLCwsNysuLCwsLP/AABEIAOEA4QMBIgACEQEDEQH/xAAcAAEAAQUBAQAAAAAAAAAAAAAABQEDBAYHAgj/xABCEAACAQICBQcJBgUDBQAAAAAAAQIDEQQhBRIxQVEGYXGBkaGxBxMiMlJyksHRFCMzQqLwFmKCsuEkwtIVRFOT8f/EABkBAQEBAQEBAAAAAAAAAAAAAAACAQMEBf/EACIRAQEAAgICAgMBAQAAAAAAAAABAhEDEhMhQVExMmFCFP/aAAwDAQACEQMRAD8A7UACQAAAAAAAAAAAAAAAAAAAAAAAAAAAAAAAAAAAAAAAAAAAAAAAAAAAAAAAAAAAAAAAAAAAAAAAAAAAAAAAAAAAAAAAAAAAAAAAAAAAAAAAAAAAAAAAAAAAAAAAABRssVcUkBkAj3pFftD7c+DfUwJAEf8AbJezL4X9Cn2ufsT+CX0AkQR6xE/Yl2MOtU9hgSAI7zlX2H2r6ldar7HegJAEfer7HevqVp4yz1ZLVfB5dnEDPBSMrlQAAAAAAAAAAAAAAAAAAAAFGBh4/E6qInSOkoYaOvV9KTstl7X2JL5l/Sc/Tiv5l4mvcuI3o/1x8JEcmXWbbGVDltB7H+hnpcsU9/6Gc+S+RlUamWeSzb4W23PH/wBGTZ7bt/F69r9DKLlen+d/AzSq9Zausk2stXnu0l4mNHSMop5O21dNtaz4ZZjHnztXOPJvUuV69uf/AK2V/ilP88vgZov2+avZ7NW3O5OSS5vVRclpKe22SjJvPP0Xayy6LFXlzjZxZVuk+U8UrupL4WW1yog1+LL4WajUxqeTTvZN7HteTuu0tRqKVms9tv3195vmyTlhnPzG41OU1Nbas/hZIaK05DEN01LWdtaLcWmrO111tGg11xXMTHIdWry9x+MSsOTK32jbpOAq3ijLI7RezrfiSJ6owAAAAAAAAAAAAAAAAAAAoypRgQGkfxI+8iG5Z/gr34+EiZ0p68feRDcsl9wvfj4SOXN+ta0mOT2d+QqU23kk1KOrK74bHz7ZdqFaai77X+95Sljf5OjN/Q8G7G43V2u4eheDTu81Ldk76z5spXezeY86MEm5NpLbKTyd8s917GbCTs2tmdud5lnEYam4OU6jv71umyT/AMIvj3m9XHjnybyt0woajV4u+xO8nktqzb4l1VaS9CbccnHa7JPn+ZAVcPBp/epu+S9LJWu1s27jzicOtSOanm72vdb0r83zPR4p9q8Xv3lWxOjCVpQlrWur3XCzTt03PFHCWlG9mks3la98tueSUUnt9EjdB4ODcrxVrLe9q2Pbwb7SS+z0o7oJ2d1fPNWe/gzhnrCuOXJnjbNsvES4NdqJnkTK9aWx2hu96Jq1ahQVnamntTy45+BsPk/pxjVmoxUVq52Vr5qxfHZ2jzx0jRfzfiSRGaK39L8STPbAAAAAAAAAAAAAAAAAAAAoyoAgNLetH3l4kNyx/AXvx8GTOmVmuleJD8r39yr+0vCRy5v1b8NGrtvJJ89rWfSi1DDu6y6co830PcFFN2az33RkRnTutaUb7dq7TxS+ks6dFaq+VslxzTvtI3E0Eo2vFyajJN2avKTUct6ik5Nb5OKZLKSldRetJuyimnJu9tnTYx6+g6s8nCcLZ32Zc6a2FceXW6ejh5bjNfDVZaMSu/OQya2tXeUdbZw1uOdnbYXqGj9d6sKlOVpWdpLLNpt2e7V59q45Sf8ADEnLNVZK6W5LusSWF0XKCWrS1I3ytaz67nTLm16kVlz3/KNwehZUm5yqRk8koR59rb37+7iWcY4uTV42s9rimn+8jYK1CUbKS1W8/oYVSFud525jhnld7rz7tu6g5SjbalZ2autn7RtPIed60/c27vWiRMILPK5Lcjadq09vqf7kVx3eUHRNGb+lkmRWint95kqfRjAAAAAAAAAAAAAAAAAAADzKVj0RekMTay4uwGHpuorEPytd8PFrO8496lkSeLoyavGmq3NdJ9knYi46UpybpYmlKnmmlUTj0ar+hx5LuaVppMKbukqcdvpWs7K2TzSzMyFBJrJPheKy6O83H7NgF7K6XL6ldTAfyvrmefx/1OqjNHYSMXTmtVXqJZWvdyV+vO/UZWn6Lqee1Fra1GUYtNZuVOys3ztLrMunXwMWpLVTWaa1r5F2pp7CK15Ry2c2zs3HXGaVjjWq4fAzVrw2Tpt5rYoNN26TxT0ZU+z04OHppzvG8bq9reBs/wDEuE2q3Slnz+Peeoco8K/VSfCyK/CkHpKjL0bLOy1b7H6FPerkFUxu9qFtnrS28LavOb7LG0qtv9NUqWyVqc3bosrFYYKLtbAv+pxh/dK5xy493aK5viattX1bta21vn3RJ/kWm5zbVlqLfdbVva5jcI6Gi9uGpR6Z3fdc9PR8IZR1Ka3qK29MntLw4tXZGToXNN8ZN9rJch9HYiKbimsrZcz/APj7CTeIXE9UYugx5YtcTExOmKcFeU4xXFyS8WBJlHI0zSHlCwdP/uIzfCmnU743S6zWdIeVeGao0Jz4ObUF3XZlykVMLXV/Oo9KRwet5Q8dJ60fNwjfJKCl1O7u+4mtEeVVrLE0emVN/wCyT+ZPkirxZOvg1jRHLTC10tSvC7/LJ6s/hlZvqJ6GLT3lyos0yQeYzuegwAAAAAUZrfKShJxeo7S2ps2UwdJU7xYHO8LymlCbpylGpKLtON/SXVt62bBhuUVKotWolbhJJroOOeUKl5vH1LZXVOcbbvQSv2xZH4PlHWhtl5xcJ5/q295FdNO54jQuFqq8Pu/czj2fRmIuSsP/ACr4P8nN8FywVts6T6dZPrWfcZz5ZytlX7pkdMWda6Nh+TNFetUv/Ql9TIWhcFH12v65qK47rcEclxfLCUttab6E7fqZHT5RJ75vplq+FxMcY3WTtjraMpLZQfVr9+ZYq8tsHSXoL4YJfQ4fV0zJ7Ix625PxRi1dLVXvUeiK+hXpvV2zEeUqn+SlKXS/lZkZivKXV/LSjFcZJ/X5HHamNqvbUn8Tt2GPK72mnV1DFeUWvK/39OHG2o/C7MGHKerUzdaUltVr2bW5p/Q523zmdh8S4pInK2ReGEraaHLjEUr6kYKT2uScn4rn7SuJ5c46X/cQh7kI/OLICOLjLKST8e09rBxl6stXmeZz71fjjIxHKXFT9bF1ZdEnFd1iLrVtZ3k5SfGTu+3aX56NntVn++c8rAS3uK6WvkbufZrXwsQd8lqrp/yeZNrK/Y8jK/6e/bj+r6Hr7Cvb/T/kzcbqsEvRru3FcGk0ZH2aK2ts9KMFsQ23rWPfW2Rs+Z5d5JaO0hiaP4dedLmUnb4Xk+wxXWtsLeuzPbdT5dh8m/KWrXc6dafnJRSlGVkpNXetfVSW+O7edETOD+TbG+bxkFa/nIzh3ay/st1na8Pi8lfI74X08vLJMvTOB5jK56LcwAADHxi9EyDxVjdAfP3ldo6uKpy9qlb4Zy/5I0RM7r5QuRLxupOE/Nzp6yV1rRkpWbTtsd0szk2mOR+Mw93Oi5xX56b149nrLrRNjpL6Q0ZF/wA4zERfi8ibFxSdQtuRSTPLY0V6uU1jy3zrtL2HwdSp+HTnU9yEpeCNTataxS5OYbkfjp+rhKluMnGH97TNm5M+T9xqXx8Uo5ebgqloylfNVJLZusk8zdM20TB4KpV1vNU5VNVOU3FNqEUruU3sirJ7S4zuultDf6SeGw0Y4eMlZRStC29K3Fb8zkeltAzw89SqrO11ZqzXFM52+3TG+kMpEhQxqdk1q8+4svB854+yviFdkhOq0meKU2y209TPbbpLMs4tLm/yR1m3Tt6ZLqL2l2lt4iPFmIqTZcjQXOVpPZceJXOeXiuYqqHMelTXN3Gp2tvFcIlYYniiVwXJ/E1fw8PWmuKptR+JpLvJvA8g6zd68qOFj/PVhKXwxbDOyG0Fi/NV6VS19Sak1xSd2vkbTi+XONxM9TBU1Tb9WOr56o+eq193RWW99plYbQOjKEoupi41WtqUsn1RV+83HRlSDSWHpTcMrNx83DptL0pdnWbhL9I5LKn9DyqebgqrTqakfOOKtFy1Vrat9172JMw8HSa27d/+DMOriAAAAALc6Se4w6+j4vcSAA0jT3ITDYnOpRjre3G8J/FGzfWaTivJJLX+7xGrDhOnrSXWmk+w7W4rgU80uAsbLY5Dg/JDSy85Wqze+2rCL7m+8m8H5LsFDbQ8579SpLu1rdx0RQXAqkNG61fBcjsNS/Dw9KHu04p9tiWhouK3JElYqGMOOAjwMXGaKjJNWTurNPY1wZLBgaLidCV6Tvhq7pr/AMc15yl1Ju8ep25iH0tKrKP+swNPEKN7zo1GpWtm1F2fUrnT5Uk9xiYjAp7kZqNl04a/+lVfw8RVwze6pHziT6mmuu5VcmqU86WPws+CnKVN+DOhad5A4fENylTUJv8APC0ZPpys+s1it5J4flqyXTFPwsZ0iu9RP8D1mvRrYafu1ovxsXKfk9rb6tGHH7yL7My8/JRPdiEl7j/5F2l5J2/WxMmuaFvGRPi/qvLWLLkPThnVx+Gpr3k+7WMergtE0fxMfOu/Zowt3tM2TC+SXDp3nKpU5m4pd0b95O4Lyd4OGzDwfvXn/c2V0ie9c2endGwdqGj54iW51qs3f+iLSMzD6a0jLLCYCGGVsnChGDt78l8zrmC5P0qatCnCHNGKj4Iz4aPS3I3rGXKuOfw9pjEv77EKkt95uT+GOXeTug/JlGM1PE1p4prZF3jTvzpO8uh5czOmwwyW5FxU1wNZtB4Hk5Sp+pShC3sxS8CWo4NRMixUMUSKgAAAAAAAAAAAAAAAAAAAAAAFHE8umewBb81+7FfNnsAedU9WAAoVAAA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156" name="AutoShape 4" descr="Resultado de imagen de casadiel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9158" name="Picture 6" descr="https://i.ytimg.com/vi/qe-AYmXYjgg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562475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xplosión 2"/>
          <p:cNvSpPr/>
          <p:nvPr/>
        </p:nvSpPr>
        <p:spPr>
          <a:xfrm rot="514617">
            <a:off x="731844" y="3966826"/>
            <a:ext cx="3561730" cy="241775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1,20 €/unidad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28728" y="214290"/>
            <a:ext cx="6286544" cy="11430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  <a:t>ARROZ CON LECHE “Abredo" (200 Grs.)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71472" y="1357298"/>
            <a:ext cx="7929618" cy="2357454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ct val="91666"/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Las fiestas en Asturias se celebran entorno a una mesa, una buena fabada se remata siempre con nuestro arroz con leche.</a:t>
            </a:r>
          </a:p>
          <a:p>
            <a:pPr lvl="0" algn="ctr">
              <a:lnSpc>
                <a:spcPct val="150000"/>
              </a:lnSpc>
              <a:buClr>
                <a:schemeClr val="dk1"/>
              </a:buClr>
              <a:buSzPct val="91666"/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Libre de conservantes y colorantes artificiales, conserva así toda la esencia y sabor del arroz con leche más tradicional. Tanto es así, que en la parte superior presenta la característica capa de azúcar requemado.</a:t>
            </a:r>
          </a:p>
        </p:txBody>
      </p:sp>
      <p:sp>
        <p:nvSpPr>
          <p:cNvPr id="41986" name="AutoShape 2" descr="data:image/jpeg;base64,/9j/4AAQSkZJRgABAQAAAQABAAD/2wCEAAkGBxQSEhQUEhIVEBMVFBQUEBUWFBgVFBUXFxYWGBQUFBUYHSggGBolGxQUITEhJSkrLi4uFx8zODMsNygtLisBCgoKDg0OGxAQGzAlHyQsLCwsLCwsLCwsLCwsLCwsLCwsLCwsLCwsLCwsLCwsLCwsLCwsLCwsLCwsNysuLCwsLP/AABEIAOEA4QMBIgACEQEDEQH/xAAcAAEAAQUBAQAAAAAAAAAAAAAABQEDBAYHAgj/xABCEAACAQICBQcJBgUDBQAAAAAAAQIDEQQhBRIxQVEGYXGBkaGxBxMiMlJyksHRFCMzQqLwFmKCsuEkwtIVRFOT8f/EABkBAQEBAQEBAAAAAAAAAAAAAAACAQMEBf/EACIRAQEAAgICAgMBAQAAAAAAAAABAhEDEhMhQVExMmFCFP/aAAwDAQACEQMRAD8A7UACQAAAAAAAAAAAAAAAAAAAAAAAAAAAAAAAAAAAAAAAAAAAAAAAAAAAAAAAAAAAAAAAAAAAAAAAAAAAAAAAAAAAAAAAAAAAAAAAAAAAAAAAAAAAAAAAAAAAAAAAABRssVcUkBkAj3pFftD7c+DfUwJAEf8AbJezL4X9Cn2ufsT+CX0AkQR6xE/Yl2MOtU9hgSAI7zlX2H2r6ldar7HegJAEfer7HevqVp4yz1ZLVfB5dnEDPBSMrlQAAAAAAAAAAAAAAAAAAAAFGBh4/E6qInSOkoYaOvV9KTstl7X2JL5l/Sc/Tiv5l4mvcuI3o/1x8JEcmXWbbGVDltB7H+hnpcsU9/6Gc+S+RlUamWeSzb4W23PH/wBGTZ7bt/F69r9DKLlen+d/AzSq9Zausk2stXnu0l4mNHSMop5O21dNtaz4ZZjHnztXOPJvUuV69uf/AK2V/ilP88vgZov2+avZ7NW3O5OSS5vVRclpKe22SjJvPP0Xayy6LFXlzjZxZVuk+U8UrupL4WW1yog1+LL4WajUxqeTTvZN7HteTuu0tRqKVms9tv3195vmyTlhnPzG41OU1Nbas/hZIaK05DEN01LWdtaLcWmrO111tGg11xXMTHIdWry9x+MSsOTK32jbpOAq3ijLI7RezrfiSJ6owAAAAAAAAAAAAAAAAAAAoypRgQGkfxI+8iG5Z/gr34+EiZ0p68feRDcsl9wvfj4SOXN+ta0mOT2d+QqU23kk1KOrK74bHz7ZdqFaai77X+95Sljf5OjN/Q8G7G43V2u4eheDTu81Ldk76z5spXezeY86MEm5NpLbKTyd8s917GbCTs2tmdud5lnEYam4OU6jv71umyT/AMIvj3m9XHjnybyt0woajV4u+xO8nktqzb4l1VaS9CbccnHa7JPn+ZAVcPBp/epu+S9LJWu1s27jzicOtSOanm72vdb0r83zPR4p9q8Xv3lWxOjCVpQlrWur3XCzTt03PFHCWlG9mks3la98tueSUUnt9EjdB4ODcrxVrLe9q2Pbwb7SS+z0o7oJ2d1fPNWe/gzhnrCuOXJnjbNsvES4NdqJnkTK9aWx2hu96Jq1ahQVnamntTy45+BsPk/pxjVmoxUVq52Vr5qxfHZ2jzx0jRfzfiSRGaK39L8STPbAAAAAAAAAAAAAAAAAAAAoyoAgNLetH3l4kNyx/AXvx8GTOmVmuleJD8r39yr+0vCRy5v1b8NGrtvJJ89rWfSi1DDu6y6co830PcFFN2az33RkRnTutaUb7dq7TxS+ks6dFaq+VslxzTvtI3E0Eo2vFyajJN2avKTUct6ik5Nb5OKZLKSldRetJuyimnJu9tnTYx6+g6s8nCcLZ32Zc6a2FceXW6ejh5bjNfDVZaMSu/OQya2tXeUdbZw1uOdnbYXqGj9d6sKlOVpWdpLLNpt2e7V59q45Sf8ADEnLNVZK6W5LusSWF0XKCWrS1I3ytaz67nTLm16kVlz3/KNwehZUm5yqRk8koR59rb37+7iWcY4uTV42s9rimn+8jYK1CUbKS1W8/oYVSFud525jhnld7rz7tu6g5SjbalZ2autn7RtPIed60/c27vWiRMILPK5Lcjadq09vqf7kVx3eUHRNGb+lkmRWint95kqfRjAAAAAAAAAAAAAAAAAAADzKVj0RekMTay4uwGHpuorEPytd8PFrO8496lkSeLoyavGmq3NdJ9knYi46UpybpYmlKnmmlUTj0ar+hx5LuaVppMKbukqcdvpWs7K2TzSzMyFBJrJPheKy6O83H7NgF7K6XL6ldTAfyvrmefx/1OqjNHYSMXTmtVXqJZWvdyV+vO/UZWn6Lqee1Fra1GUYtNZuVOys3ztLrMunXwMWpLVTWaa1r5F2pp7CK15Ry2c2zs3HXGaVjjWq4fAzVrw2Tpt5rYoNN26TxT0ZU+z04OHppzvG8bq9reBs/wDEuE2q3Slnz+Peeoco8K/VSfCyK/CkHpKjL0bLOy1b7H6FPerkFUxu9qFtnrS28LavOb7LG0qtv9NUqWyVqc3bosrFYYKLtbAv+pxh/dK5xy493aK5viattX1bta21vn3RJ/kWm5zbVlqLfdbVva5jcI6Gi9uGpR6Z3fdc9PR8IZR1Ka3qK29MntLw4tXZGToXNN8ZN9rJch9HYiKbimsrZcz/APj7CTeIXE9UYugx5YtcTExOmKcFeU4xXFyS8WBJlHI0zSHlCwdP/uIzfCmnU743S6zWdIeVeGao0Jz4ObUF3XZlykVMLXV/Oo9KRwet5Q8dJ60fNwjfJKCl1O7u+4mtEeVVrLE0emVN/wCyT+ZPkirxZOvg1jRHLTC10tSvC7/LJ6s/hlZvqJ6GLT3lyos0yQeYzuegwAAAAAUZrfKShJxeo7S2ps2UwdJU7xYHO8LymlCbpylGpKLtON/SXVt62bBhuUVKotWolbhJJroOOeUKl5vH1LZXVOcbbvQSv2xZH4PlHWhtl5xcJ5/q295FdNO54jQuFqq8Pu/czj2fRmIuSsP/ACr4P8nN8FywVts6T6dZPrWfcZz5ZytlX7pkdMWda6Nh+TNFetUv/Ql9TIWhcFH12v65qK47rcEclxfLCUttab6E7fqZHT5RJ75vplq+FxMcY3WTtjraMpLZQfVr9+ZYq8tsHSXoL4YJfQ4fV0zJ7Ix625PxRi1dLVXvUeiK+hXpvV2zEeUqn+SlKXS/lZkZivKXV/LSjFcZJ/X5HHamNqvbUn8Tt2GPK72mnV1DFeUWvK/39OHG2o/C7MGHKerUzdaUltVr2bW5p/Q523zmdh8S4pInK2ReGEraaHLjEUr6kYKT2uScn4rn7SuJ5c46X/cQh7kI/OLICOLjLKST8e09rBxl6stXmeZz71fjjIxHKXFT9bF1ZdEnFd1iLrVtZ3k5SfGTu+3aX56NntVn++c8rAS3uK6WvkbufZrXwsQd8lqrp/yeZNrK/Y8jK/6e/bj+r6Hr7Cvb/T/kzcbqsEvRru3FcGk0ZH2aK2ts9KMFsQ23rWPfW2Rs+Z5d5JaO0hiaP4dedLmUnb4Xk+wxXWtsLeuzPbdT5dh8m/KWrXc6dafnJRSlGVkpNXetfVSW+O7edETOD+TbG+bxkFa/nIzh3ay/st1na8Pi8lfI74X08vLJMvTOB5jK56LcwAADHxi9EyDxVjdAfP3ldo6uKpy9qlb4Zy/5I0RM7r5QuRLxupOE/Nzp6yV1rRkpWbTtsd0szk2mOR+Mw93Oi5xX56b149nrLrRNjpL6Q0ZF/wA4zERfi8ibFxSdQtuRSTPLY0V6uU1jy3zrtL2HwdSp+HTnU9yEpeCNTataxS5OYbkfjp+rhKluMnGH97TNm5M+T9xqXx8Uo5ebgqloylfNVJLZusk8zdM20TB4KpV1vNU5VNVOU3FNqEUruU3sirJ7S4zuultDf6SeGw0Y4eMlZRStC29K3Fb8zkeltAzw89SqrO11ZqzXFM52+3TG+kMpEhQxqdk1q8+4svB854+yviFdkhOq0meKU2y209TPbbpLMs4tLm/yR1m3Tt6ZLqL2l2lt4iPFmIqTZcjQXOVpPZceJXOeXiuYqqHMelTXN3Gp2tvFcIlYYniiVwXJ/E1fw8PWmuKptR+JpLvJvA8g6zd68qOFj/PVhKXwxbDOyG0Fi/NV6VS19Sak1xSd2vkbTi+XONxM9TBU1Tb9WOr56o+eq193RWW99plYbQOjKEoupi41WtqUsn1RV+83HRlSDSWHpTcMrNx83DptL0pdnWbhL9I5LKn9DyqebgqrTqakfOOKtFy1Vrat9172JMw8HSa27d/+DMOriAAAAALc6Se4w6+j4vcSAA0jT3ITDYnOpRjre3G8J/FGzfWaTivJJLX+7xGrDhOnrSXWmk+w7W4rgU80uAsbLY5Dg/JDSy85Wqze+2rCL7m+8m8H5LsFDbQ8579SpLu1rdx0RQXAqkNG61fBcjsNS/Dw9KHu04p9tiWhouK3JElYqGMOOAjwMXGaKjJNWTurNPY1wZLBgaLidCV6Tvhq7pr/AMc15yl1Ju8ep25iH0tKrKP+swNPEKN7zo1GpWtm1F2fUrnT5Uk9xiYjAp7kZqNl04a/+lVfw8RVwze6pHziT6mmuu5VcmqU86WPws+CnKVN+DOhad5A4fENylTUJv8APC0ZPpys+s1it5J4flqyXTFPwsZ0iu9RP8D1mvRrYafu1ovxsXKfk9rb6tGHH7yL7My8/JRPdiEl7j/5F2l5J2/WxMmuaFvGRPi/qvLWLLkPThnVx+Gpr3k+7WMergtE0fxMfOu/Zowt3tM2TC+SXDp3nKpU5m4pd0b95O4Lyd4OGzDwfvXn/c2V0ie9c2endGwdqGj54iW51qs3f+iLSMzD6a0jLLCYCGGVsnChGDt78l8zrmC5P0qatCnCHNGKj4Iz4aPS3I3rGXKuOfw9pjEv77EKkt95uT+GOXeTug/JlGM1PE1p4prZF3jTvzpO8uh5czOmwwyW5FxU1wNZtB4Hk5Sp+pShC3sxS8CWo4NRMixUMUSKgAAAAAAAAAAAAAAAAAAAAAAFHE8umewBb81+7FfNnsAedU9WAAoVAAA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156" name="AutoShape 4" descr="Resultado de imagen de casadiel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02" name="Picture 2" descr="Resultado de imagen de arroz con leche astur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256"/>
            <a:ext cx="3509968" cy="21599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data:image/jpeg;base64,/9j/4AAQSkZJRgABAQAAAQABAAD/2wCEAAkGBxQSEhQUEhIVEBMVFBQUEBUWFBgVFBUXFxYWGBQUFBUYHSggGBolGxQUITEhJSkrLi4uFx8zODMsNygtLisBCgoKDg0OGxAQGzAlHyQsLCwsLCwsLCwsLCwsLCwsLCwsLCwsLCwsLCwsLCwsLCwsLCwsLCwsLCwsNysuLCwsLP/AABEIAOEA4QMBIgACEQEDEQH/xAAcAAEAAQUBAQAAAAAAAAAAAAAABQEDBAYHAgj/xABCEAACAQICBQcJBgUDBQAAAAAAAQIDEQQhBRIxQVEGYXGBkaGxBxMiMlJyksHRFCMzQqLwFmKCsuEkwtIVRFOT8f/EABkBAQEBAQEBAAAAAAAAAAAAAAACAQMEBf/EACIRAQEAAgICAgMBAQAAAAAAAAABAhEDEhMhQVExMmFCFP/aAAwDAQACEQMRAD8A7UACQAAAAAAAAAAAAAAAAAAAAAAAAAAAAAAAAAAAAAAAAAAAAAAAAAAAAAAAAAAAAAAAAAAAAAAAAAAAAAAAAAAAAAAAAAAAAAAAAAAAAAAAAAAAAAAAAAAAAAAAABRssVcUkBkAj3pFftD7c+DfUwJAEf8AbJezL4X9Cn2ufsT+CX0AkQR6xE/Yl2MOtU9hgSAI7zlX2H2r6ldar7HegJAEfer7HevqVp4yz1ZLVfB5dnEDPBSMrlQAAAAAAAAAAAAAAAAAAAAFGBh4/E6qInSOkoYaOvV9KTstl7X2JL5l/Sc/Tiv5l4mvcuI3o/1x8JEcmXWbbGVDltB7H+hnpcsU9/6Gc+S+RlUamWeSzb4W23PH/wBGTZ7bt/F69r9DKLlen+d/AzSq9Zausk2stXnu0l4mNHSMop5O21dNtaz4ZZjHnztXOPJvUuV69uf/AK2V/ilP88vgZov2+avZ7NW3O5OSS5vVRclpKe22SjJvPP0Xayy6LFXlzjZxZVuk+U8UrupL4WW1yog1+LL4WajUxqeTTvZN7HteTuu0tRqKVms9tv3195vmyTlhnPzG41OU1Nbas/hZIaK05DEN01LWdtaLcWmrO111tGg11xXMTHIdWry9x+MSsOTK32jbpOAq3ijLI7RezrfiSJ6owAAAAAAAAAAAAAAAAAAAoypRgQGkfxI+8iG5Z/gr34+EiZ0p68feRDcsl9wvfj4SOXN+ta0mOT2d+QqU23kk1KOrK74bHz7ZdqFaai77X+95Sljf5OjN/Q8G7G43V2u4eheDTu81Ldk76z5spXezeY86MEm5NpLbKTyd8s917GbCTs2tmdud5lnEYam4OU6jv71umyT/AMIvj3m9XHjnybyt0woajV4u+xO8nktqzb4l1VaS9CbccnHa7JPn+ZAVcPBp/epu+S9LJWu1s27jzicOtSOanm72vdb0r83zPR4p9q8Xv3lWxOjCVpQlrWur3XCzTt03PFHCWlG9mks3la98tueSUUnt9EjdB4ODcrxVrLe9q2Pbwb7SS+z0o7oJ2d1fPNWe/gzhnrCuOXJnjbNsvES4NdqJnkTK9aWx2hu96Jq1ahQVnamntTy45+BsPk/pxjVmoxUVq52Vr5qxfHZ2jzx0jRfzfiSRGaK39L8STPbAAAAAAAAAAAAAAAAAAAAoyoAgNLetH3l4kNyx/AXvx8GTOmVmuleJD8r39yr+0vCRy5v1b8NGrtvJJ89rWfSi1DDu6y6co830PcFFN2az33RkRnTutaUb7dq7TxS+ks6dFaq+VslxzTvtI3E0Eo2vFyajJN2avKTUct6ik5Nb5OKZLKSldRetJuyimnJu9tnTYx6+g6s8nCcLZ32Zc6a2FceXW6ejh5bjNfDVZaMSu/OQya2tXeUdbZw1uOdnbYXqGj9d6sKlOVpWdpLLNpt2e7V59q45Sf8ADEnLNVZK6W5LusSWF0XKCWrS1I3ytaz67nTLm16kVlz3/KNwehZUm5yqRk8koR59rb37+7iWcY4uTV42s9rimn+8jYK1CUbKS1W8/oYVSFud525jhnld7rz7tu6g5SjbalZ2autn7RtPIed60/c27vWiRMILPK5Lcjadq09vqf7kVx3eUHRNGb+lkmRWint95kqfRjAAAAAAAAAAAAAAAAAAADzKVj0RekMTay4uwGHpuorEPytd8PFrO8496lkSeLoyavGmq3NdJ9knYi46UpybpYmlKnmmlUTj0ar+hx5LuaVppMKbukqcdvpWs7K2TzSzMyFBJrJPheKy6O83H7NgF7K6XL6ldTAfyvrmefx/1OqjNHYSMXTmtVXqJZWvdyV+vO/UZWn6Lqee1Fra1GUYtNZuVOys3ztLrMunXwMWpLVTWaa1r5F2pp7CK15Ry2c2zs3HXGaVjjWq4fAzVrw2Tpt5rYoNN26TxT0ZU+z04OHppzvG8bq9reBs/wDEuE2q3Slnz+Peeoco8K/VSfCyK/CkHpKjL0bLOy1b7H6FPerkFUxu9qFtnrS28LavOb7LG0qtv9NUqWyVqc3bosrFYYKLtbAv+pxh/dK5xy493aK5viattX1bta21vn3RJ/kWm5zbVlqLfdbVva5jcI6Gi9uGpR6Z3fdc9PR8IZR1Ka3qK29MntLw4tXZGToXNN8ZN9rJch9HYiKbimsrZcz/APj7CTeIXE9UYugx5YtcTExOmKcFeU4xXFyS8WBJlHI0zSHlCwdP/uIzfCmnU743S6zWdIeVeGao0Jz4ObUF3XZlykVMLXV/Oo9KRwet5Q8dJ60fNwjfJKCl1O7u+4mtEeVVrLE0emVN/wCyT+ZPkirxZOvg1jRHLTC10tSvC7/LJ6s/hlZvqJ6GLT3lyos0yQeYzuegwAAAAAUZrfKShJxeo7S2ps2UwdJU7xYHO8LymlCbpylGpKLtON/SXVt62bBhuUVKotWolbhJJroOOeUKl5vH1LZXVOcbbvQSv2xZH4PlHWhtl5xcJ5/q295FdNO54jQuFqq8Pu/czj2fRmIuSsP/ACr4P8nN8FywVts6T6dZPrWfcZz5ZytlX7pkdMWda6Nh+TNFetUv/Ql9TIWhcFH12v65qK47rcEclxfLCUttab6E7fqZHT5RJ75vplq+FxMcY3WTtjraMpLZQfVr9+ZYq8tsHSXoL4YJfQ4fV0zJ7Ix625PxRi1dLVXvUeiK+hXpvV2zEeUqn+SlKXS/lZkZivKXV/LSjFcZJ/X5HHamNqvbUn8Tt2GPK72mnV1DFeUWvK/39OHG2o/C7MGHKerUzdaUltVr2bW5p/Q523zmdh8S4pInK2ReGEraaHLjEUr6kYKT2uScn4rn7SuJ5c46X/cQh7kI/OLICOLjLKST8e09rBxl6stXmeZz71fjjIxHKXFT9bF1ZdEnFd1iLrVtZ3k5SfGTu+3aX56NntVn++c8rAS3uK6WvkbufZrXwsQd8lqrp/yeZNrK/Y8jK/6e/bj+r6Hr7Cvb/T/kzcbqsEvRru3FcGk0ZH2aK2ts9KMFsQ23rWPfW2Rs+Z5d5JaO0hiaP4dedLmUnb4Xk+wxXWtsLeuzPbdT5dh8m/KWrXc6dafnJRSlGVkpNXetfVSW+O7edETOD+TbG+bxkFa/nIzh3ay/st1na8Pi8lfI74X08vLJMvTOB5jK56LcwAADHxi9EyDxVjdAfP3ldo6uKpy9qlb4Zy/5I0RM7r5QuRLxupOE/Nzp6yV1rRkpWbTtsd0szk2mOR+Mw93Oi5xX56b149nrLrRNjpL6Q0ZF/wA4zERfi8ibFxSdQtuRSTPLY0V6uU1jy3zrtL2HwdSp+HTnU9yEpeCNTataxS5OYbkfjp+rhKluMnGH97TNm5M+T9xqXx8Uo5ebgqloylfNVJLZusk8zdM20TB4KpV1vNU5VNVOU3FNqEUruU3sirJ7S4zuultDf6SeGw0Y4eMlZRStC29K3Fb8zkeltAzw89SqrO11ZqzXFM52+3TG+kMpEhQxqdk1q8+4svB854+yviFdkhOq0meKU2y209TPbbpLMs4tLm/yR1m3Tt6ZLqL2l2lt4iPFmIqTZcjQXOVpPZceJXOeXiuYqqHMelTXN3Gp2tvFcIlYYniiVwXJ/E1fw8PWmuKptR+JpLvJvA8g6zd68qOFj/PVhKXwxbDOyG0Fi/NV6VS19Sak1xSd2vkbTi+XONxM9TBU1Tb9WOr56o+eq193RWW99plYbQOjKEoupi41WtqUsn1RV+83HRlSDSWHpTcMrNx83DptL0pdnWbhL9I5LKn9DyqebgqrTqakfOOKtFy1Vrat9172JMw8HSa27d/+DMOriAAAAALc6Se4w6+j4vcSAA0jT3ITDYnOpRjre3G8J/FGzfWaTivJJLX+7xGrDhOnrSXWmk+w7W4rgU80uAsbLY5Dg/JDSy85Wqze+2rCL7m+8m8H5LsFDbQ8579SpLu1rdx0RQXAqkNG61fBcjsNS/Dw9KHu04p9tiWhouK3JElYqGMOOAjwMXGaKjJNWTurNPY1wZLBgaLidCV6Tvhq7pr/AMc15yl1Ju8ep25iH0tKrKP+swNPEKN7zo1GpWtm1F2fUrnT5Uk9xiYjAp7kZqNl04a/+lVfw8RVwze6pHziT6mmuu5VcmqU86WPws+CnKVN+DOhad5A4fENylTUJv8APC0ZPpys+s1it5J4flqyXTFPwsZ0iu9RP8D1mvRrYafu1ovxsXKfk9rb6tGHH7yL7My8/JRPdiEl7j/5F2l5J2/WxMmuaFvGRPi/qvLWLLkPThnVx+Gpr3k+7WMergtE0fxMfOu/Zowt3tM2TC+SXDp3nKpU5m4pd0b95O4Lyd4OGzDwfvXn/c2V0ie9c2endGwdqGj54iW51qs3f+iLSMzD6a0jLLCYCGGVsnChGDt78l8zrmC5P0qatCnCHNGKj4Iz4aPS3I3rGXKuOfw9pjEv77EKkt95uT+GOXeTug/JlGM1PE1p4prZF3jTvzpO8uh5czOmwwyW5FxU1wNZtB4Hk5Sp+pShC3sxS8CWo4NRMixUMUSKgAAAAAAAAAAAAAAAAAAAAAAFHE8umewBb81+7FfNnsAedU9WAAoVAAA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156" name="AutoShape 4" descr="Resultado de imagen de casadiel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928794" y="857232"/>
            <a:ext cx="5143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entury Schoolbook" pitchFamily="18" charset="0"/>
              </a:rPr>
              <a:t>Nuestros precios llevan el I.V.A. incluido, pero no el transporte que irá por cuenta del comprador.</a:t>
            </a:r>
          </a:p>
          <a:p>
            <a:endParaRPr lang="es-ES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4071934" y="3143248"/>
            <a:ext cx="4286280" cy="215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Pedidos a: astureria@gmail.com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052" name="Picture 4" descr="Resultado de imagen de rey pelay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14818"/>
            <a:ext cx="2854221" cy="1881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43042" y="357166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C000"/>
                </a:solidFill>
                <a:latin typeface="Century Schoolbook" pitchFamily="18" charset="0"/>
              </a:rPr>
              <a:t>GASTRONOMÍA DE ASTURIAS</a:t>
            </a:r>
            <a:endParaRPr lang="es-ES" sz="4000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pic>
        <p:nvPicPr>
          <p:cNvPr id="4" name="Shape 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0364" y="2928934"/>
            <a:ext cx="3476175" cy="3389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857488" y="207167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¡ PA FARTUCATE !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85786" y="428604"/>
            <a:ext cx="7403572" cy="76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200" dirty="0">
                <a:solidFill>
                  <a:srgbClr val="FFC000"/>
                </a:solidFill>
                <a:latin typeface="Century Schoolbook" pitchFamily="18" charset="0"/>
              </a:rPr>
              <a:t>Mini queso “La Peral” (375 grs.)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14282" y="1571612"/>
            <a:ext cx="5371200" cy="30987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s" sz="2000" b="1" dirty="0" smtClean="0">
                <a:solidFill>
                  <a:srgbClr val="FFC000"/>
                </a:solidFill>
                <a:latin typeface="Century Schoolbook" pitchFamily="18" charset="0"/>
              </a:rPr>
              <a:t>El queso La Peral es uno de los quesos asturianos más reconocidos.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" sz="20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Premiado como mejor queso azul de españa en el año 2011, es uno de los quesos más consumidos en nuestra tierrina por su intenso sabor .</a:t>
            </a:r>
          </a:p>
          <a:p>
            <a:pPr marL="0" lvl="0" indent="0" algn="ctr">
              <a:lnSpc>
                <a:spcPct val="150000"/>
              </a:lnSpc>
              <a:buNone/>
            </a:pPr>
            <a:endParaRPr lang="es" sz="2000" b="1" dirty="0" smtClean="0">
              <a:solidFill>
                <a:srgbClr val="FFC000"/>
              </a:solidFill>
              <a:latin typeface="Century Schoolbook" pitchFamily="18" charset="0"/>
              <a:sym typeface="Times New Roman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es" sz="20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Podrá tomarlo como aperitivo o como postre ,solo o acompañado de nuestro dulce de manzana.</a:t>
            </a:r>
            <a:endParaRPr lang="es" sz="2000" b="1" dirty="0">
              <a:solidFill>
                <a:srgbClr val="FFC000"/>
              </a:solidFill>
              <a:latin typeface="Century Schoolbook" pitchFamily="18" charset="0"/>
              <a:sym typeface="Times New Roman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694" y="3500438"/>
            <a:ext cx="3339295" cy="31476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Explosión 2"/>
          <p:cNvSpPr/>
          <p:nvPr/>
        </p:nvSpPr>
        <p:spPr>
          <a:xfrm rot="514617">
            <a:off x="5621768" y="1225504"/>
            <a:ext cx="2758216" cy="241775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6 €/ 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catagourmet.com/imagenes/pe_CremaNatu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05604"/>
            <a:ext cx="4933953" cy="3285711"/>
          </a:xfrm>
          <a:prstGeom prst="rect">
            <a:avLst/>
          </a:prstGeom>
          <a:noFill/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85786" y="357166"/>
            <a:ext cx="7403572" cy="76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2800" b="1" dirty="0" smtClean="0">
                <a:solidFill>
                  <a:srgbClr val="FFC000"/>
                </a:solidFill>
                <a:latin typeface="Century Schoolbook" pitchFamily="18" charset="0"/>
                <a:ea typeface="+mn-ea"/>
                <a:cs typeface="+mn-cs"/>
              </a:rPr>
              <a:t>Crema de Cabrales intensa "TARAGAÑU" (180 Grs.)</a:t>
            </a:r>
            <a:endParaRPr lang="es" sz="2800" b="1" dirty="0">
              <a:solidFill>
                <a:srgbClr val="FFC000"/>
              </a:solidFill>
              <a:latin typeface="Century Schoolbook" pitchFamily="18" charset="0"/>
              <a:ea typeface="+mn-ea"/>
              <a:cs typeface="+mn-c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0" y="1571612"/>
            <a:ext cx="8786842" cy="178595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1800" b="1" dirty="0" smtClean="0">
                <a:solidFill>
                  <a:srgbClr val="FFC000"/>
                </a:solidFill>
                <a:latin typeface="Century Schoolbook" pitchFamily="18" charset="0"/>
              </a:rPr>
              <a:t>Deliciosa crema elaborada con queso cabrales y sidra natural asturiana.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800" b="1" dirty="0" smtClean="0">
                <a:solidFill>
                  <a:srgbClr val="FFC000"/>
                </a:solidFill>
                <a:latin typeface="Century Schoolbook" pitchFamily="18" charset="0"/>
              </a:rPr>
              <a:t>En esta variedad presenta un sabor y aroma intensos, y resulta ideal para sorprender a sus invitados con todo el carácter del cabrales en una crema fácil de untar.</a:t>
            </a:r>
            <a:endParaRPr lang="es" sz="1800" b="1" dirty="0">
              <a:solidFill>
                <a:srgbClr val="FFC000"/>
              </a:solidFill>
              <a:latin typeface="Century Schoolbook" pitchFamily="18" charset="0"/>
              <a:sym typeface="Times New Roman"/>
            </a:endParaRPr>
          </a:p>
        </p:txBody>
      </p:sp>
      <p:sp>
        <p:nvSpPr>
          <p:cNvPr id="6" name="5 Explosión 2"/>
          <p:cNvSpPr/>
          <p:nvPr/>
        </p:nvSpPr>
        <p:spPr>
          <a:xfrm rot="514617">
            <a:off x="412320" y="3455051"/>
            <a:ext cx="3383960" cy="241775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3.50 €/unidad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14480" y="357166"/>
            <a:ext cx="5643602" cy="76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  <a:t>Chorizo a la sidra (210 g)</a:t>
            </a:r>
            <a:endParaRPr lang="es" sz="3200" b="1" dirty="0">
              <a:solidFill>
                <a:srgbClr val="FFC000"/>
              </a:solidFill>
              <a:latin typeface="Century Schoolbook" pitchFamily="18" charset="0"/>
              <a:ea typeface="+mn-ea"/>
              <a:cs typeface="+mn-c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0" y="1285860"/>
            <a:ext cx="8786842" cy="178595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Un plato clásico del tapeo en las sidrerías tradicionales asturianas que suele emplearse como entrada de una comida o cena informal. </a:t>
            </a:r>
          </a:p>
          <a:p>
            <a:pPr marL="0" indent="0" algn="ctr"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Para su preparación basta con calentar al baño María o directamente al microondas.</a:t>
            </a:r>
          </a:p>
          <a:p>
            <a:pPr marL="0" marR="101600" lvl="0" indent="0" algn="ctr">
              <a:spcAft>
                <a:spcPts val="900"/>
              </a:spcAft>
              <a:buClr>
                <a:schemeClr val="dk1"/>
              </a:buClr>
              <a:buSzPct val="91666"/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Se presentan en conserva de 210 Grs. con siete unidades, cantidad idónea para dos personas.</a:t>
            </a:r>
          </a:p>
        </p:txBody>
      </p:sp>
      <p:sp>
        <p:nvSpPr>
          <p:cNvPr id="6" name="5 Explosión 2"/>
          <p:cNvSpPr/>
          <p:nvPr/>
        </p:nvSpPr>
        <p:spPr>
          <a:xfrm rot="514617">
            <a:off x="491578" y="3482183"/>
            <a:ext cx="3585223" cy="241775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2.60 €/unidad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9157" name="Picture 5" descr="http://estaticos.fimagenes.com/imagenesred/9475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29000"/>
            <a:ext cx="4562475" cy="3038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14348" y="285728"/>
            <a:ext cx="2071702" cy="76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dirty="0" smtClean="0">
                <a:solidFill>
                  <a:srgbClr val="FFC000"/>
                </a:solidFill>
                <a:latin typeface="Century Schoolbook" pitchFamily="18" charset="0"/>
              </a:rPr>
              <a:t>Patés</a:t>
            </a:r>
            <a: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  <a:t> </a:t>
            </a:r>
            <a:endParaRPr lang="es" sz="3200" b="1" dirty="0">
              <a:solidFill>
                <a:srgbClr val="FFC000"/>
              </a:solidFill>
              <a:latin typeface="Century Schoolbook" pitchFamily="18" charset="0"/>
              <a:ea typeface="+mn-ea"/>
              <a:cs typeface="+mn-c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214678" y="428604"/>
            <a:ext cx="5572164" cy="642942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algn="ctr" eaLnBrk="1" hangingPunct="1">
              <a:buNone/>
            </a:pPr>
            <a:r>
              <a:rPr lang="es-ES" altLang="es-ES" sz="1800" b="1" dirty="0" smtClean="0">
                <a:solidFill>
                  <a:srgbClr val="FFC000"/>
                </a:solidFill>
                <a:latin typeface="Calibri" pitchFamily="34" charset="0"/>
              </a:rPr>
              <a:t>Deliciosos patés elaborados de forma artesanal y textura suave.</a:t>
            </a:r>
          </a:p>
          <a:p>
            <a:pPr marL="0" indent="0" algn="ctr" eaLnBrk="1" hangingPunct="1">
              <a:buNone/>
            </a:pPr>
            <a:endParaRPr lang="es-ES" altLang="es-ES" sz="18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0" indent="0" algn="ctr" eaLnBrk="1" hangingPunct="1">
              <a:buNone/>
            </a:pPr>
            <a:r>
              <a:rPr lang="es-ES" altLang="es-ES" sz="1800" b="1" dirty="0" smtClean="0">
                <a:solidFill>
                  <a:srgbClr val="FFC000"/>
                </a:solidFill>
                <a:latin typeface="Calibri" pitchFamily="34" charset="0"/>
              </a:rPr>
              <a:t> </a:t>
            </a:r>
            <a:endParaRPr lang="es-ES" altLang="es-ES" sz="18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52226" name="Picture 2" descr="Resultado de imagen de paté centollo"/>
          <p:cNvPicPr>
            <a:picLocks noChangeAspect="1" noChangeArrowheads="1"/>
          </p:cNvPicPr>
          <p:nvPr/>
        </p:nvPicPr>
        <p:blipFill>
          <a:blip r:embed="rId3"/>
          <a:srcRect l="8929" t="7500" r="4761" b="6249"/>
          <a:stretch>
            <a:fillRect/>
          </a:stretch>
        </p:blipFill>
        <p:spPr bwMode="auto">
          <a:xfrm>
            <a:off x="6286512" y="1428736"/>
            <a:ext cx="2500330" cy="198302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71472" y="1357298"/>
            <a:ext cx="47863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ES" sz="2400" b="1" dirty="0" smtClean="0">
                <a:solidFill>
                  <a:srgbClr val="FFC000"/>
                </a:solidFill>
                <a:latin typeface="Calibri" pitchFamily="34" charset="0"/>
              </a:rPr>
              <a:t>Paté de centollo  y paté de cabracho</a:t>
            </a:r>
          </a:p>
          <a:p>
            <a:pPr algn="ctr"/>
            <a:r>
              <a:rPr lang="es-ES" altLang="es-ES" sz="1800" b="1" dirty="0" smtClean="0">
                <a:solidFill>
                  <a:srgbClr val="FFC000"/>
                </a:solidFill>
                <a:latin typeface="Calibri" pitchFamily="34" charset="0"/>
              </a:rPr>
              <a:t>Nuestros patés de pescado y marisco,  con un inconfundible sabor marino darán a su mesa un toque de sofisticación. El proceso de elaboración artesanal garantiza la selección de la carne y la ausencia de espinas</a:t>
            </a:r>
            <a:endParaRPr lang="es-ES" dirty="0"/>
          </a:p>
        </p:txBody>
      </p:sp>
      <p:sp>
        <p:nvSpPr>
          <p:cNvPr id="6" name="5 Explosión 2"/>
          <p:cNvSpPr/>
          <p:nvPr/>
        </p:nvSpPr>
        <p:spPr>
          <a:xfrm rot="514617">
            <a:off x="4645882" y="2262554"/>
            <a:ext cx="2721163" cy="215286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2.30€/unidad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43438" y="4357694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ES" b="1" dirty="0">
                <a:solidFill>
                  <a:srgbClr val="FFC000"/>
                </a:solidFill>
                <a:latin typeface="Calibri" pitchFamily="34" charset="0"/>
              </a:rPr>
              <a:t>Lleve a su mesa el sabor de los bosques asturianos con este </a:t>
            </a:r>
            <a:r>
              <a:rPr lang="es-ES" altLang="es-ES" sz="2400" b="1" dirty="0">
                <a:solidFill>
                  <a:srgbClr val="FFC000"/>
                </a:solidFill>
                <a:latin typeface="Calibri" pitchFamily="34" charset="0"/>
              </a:rPr>
              <a:t>paté  de ciervo </a:t>
            </a:r>
            <a:r>
              <a:rPr lang="es-ES" altLang="es-ES" b="1" dirty="0">
                <a:solidFill>
                  <a:srgbClr val="FFC000"/>
                </a:solidFill>
                <a:latin typeface="Calibri" pitchFamily="34" charset="0"/>
              </a:rPr>
              <a:t>preparado al vino blanco con las mejores  especias. </a:t>
            </a:r>
          </a:p>
          <a:p>
            <a:endParaRPr lang="es-ES" dirty="0"/>
          </a:p>
        </p:txBody>
      </p:sp>
      <p:sp>
        <p:nvSpPr>
          <p:cNvPr id="52228" name="AutoShape 4" descr="Resultado de imagen de pate de ciervo arbey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2230" name="Picture 6" descr="http://www.jamonarium.com/1142-home_default/pate-de-jabali-arbeyal.jpg"/>
          <p:cNvPicPr>
            <a:picLocks noChangeAspect="1" noChangeArrowheads="1"/>
          </p:cNvPicPr>
          <p:nvPr/>
        </p:nvPicPr>
        <p:blipFill>
          <a:blip r:embed="rId4"/>
          <a:srcRect t="3000" b="15999"/>
          <a:stretch>
            <a:fillRect/>
          </a:stretch>
        </p:blipFill>
        <p:spPr bwMode="auto">
          <a:xfrm>
            <a:off x="428596" y="3357562"/>
            <a:ext cx="3357586" cy="2719664"/>
          </a:xfrm>
          <a:prstGeom prst="rect">
            <a:avLst/>
          </a:prstGeom>
          <a:noFill/>
        </p:spPr>
      </p:pic>
      <p:sp>
        <p:nvSpPr>
          <p:cNvPr id="10" name="9 Explosión 2"/>
          <p:cNvSpPr/>
          <p:nvPr/>
        </p:nvSpPr>
        <p:spPr>
          <a:xfrm rot="514617">
            <a:off x="2140720" y="4898754"/>
            <a:ext cx="3585223" cy="215286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2 €/unidad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28728" y="357166"/>
            <a:ext cx="6286544" cy="76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  <a:t>Fabada asturiana (2 raciones)</a:t>
            </a:r>
            <a:endParaRPr lang="es" sz="3200" b="1" dirty="0">
              <a:solidFill>
                <a:srgbClr val="FFC000"/>
              </a:solidFill>
              <a:latin typeface="Century Schoolbook" pitchFamily="18" charset="0"/>
              <a:ea typeface="+mn-ea"/>
              <a:cs typeface="+mn-c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57290" y="1285860"/>
            <a:ext cx="6572296" cy="178595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Todos los ingredientes necesarios para realizar una auténtica y sabrosa fabada asturiana para dos personas.</a:t>
            </a:r>
          </a:p>
          <a:p>
            <a:pPr marL="0" indent="0" algn="ctr">
              <a:buNone/>
            </a:pPr>
            <a:endParaRPr lang="es" sz="1800" b="1" dirty="0" smtClean="0">
              <a:solidFill>
                <a:srgbClr val="FFC000"/>
              </a:solidFill>
              <a:latin typeface="Century Schoolbook" pitchFamily="18" charset="0"/>
              <a:sym typeface="Times New Roman"/>
            </a:endParaRPr>
          </a:p>
          <a:p>
            <a:pPr marL="0" indent="0" algn="ctr"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Incluye receta, es facilísima de hacer ideal para sorprender a tus invitados.</a:t>
            </a:r>
          </a:p>
        </p:txBody>
      </p:sp>
      <p:sp>
        <p:nvSpPr>
          <p:cNvPr id="6" name="5 Explosión 2"/>
          <p:cNvSpPr/>
          <p:nvPr/>
        </p:nvSpPr>
        <p:spPr>
          <a:xfrm rot="514617">
            <a:off x="281971" y="3451372"/>
            <a:ext cx="3595877" cy="241775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7, 5 €/unidad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2050" name="AutoShape 2" descr="data:image/jpeg;base64,/9j/4AAQSkZJRgABAQAAAQABAAD/2wCEAAkGBxQTEhQUExQVFBUXFxQXFxcWFxUUFRQWFxQXFhQYFBUYHCggGBolHBQUITEhJSkrLi4uFx8zODMsNygtLisBCgoKDg0OGxAQGywmHyQsLCwsLywsLCwsLCwsLCwsLCwvNCwsLCwsLC8sLCwsLCwsLCwsLCwsLCwsLCwsLCwsLP/AABEIALcBEwMBIgACEQEDEQH/xAAcAAAABwEBAAAAAAAAAAAAAAAAAQIDBAUGBwj/xABEEAABAwEFBQYDBgQEBAcAAAABAAIRAwQFEiExBkFRYXETIjKBkaEHscEUQlJi0fAjQ3KSgqLh8TOTssIkNERTg7Pi/8QAGgEAAgMBAQAAAAAAAAAAAAAAAAMBAgQFBv/EACsRAAICAgEDAwMFAAMAAAAAAAABAhEDIRIEMVETQXEiYaEyQoGRsQUU0f/aAAwDAQACEQMRAD8A57iCGNNwgFy6OzY5iRFyRKMKQAklqXhKVhKLIGsKKE9gRwFNhRHKLAVIyRIsKGuzRdmnEWFFkUJRYk/Sol2TWl39IJ+SsLPs1a3+GzVj/wDG4fMKVsh0iolGAtNR2BvB3/pnD+pzB83KXT+GlvP8tg61GfRW4vwV5x8oyGFArat+GNu/DS/5g/RB3wzt/wCCl/zB+ijhLwHqQ8oxYajwLW1PhzeA/lNPSoz6lRK2xFvbrZnnoWO+TlHGXgnnHyjP4UUKfabktLPHZ6zetN8eoCr3sIyOR55H3VaotafYUEMSbhHKADLklBxSZQACEnClIpUlQoQQJRFSQEU2U5CSSrIhjcIoS0klXKsJEgggiyfhRhiIlJcEg0DoAQxhMBpTrKRQ0CY5iSXJxtNWN1XDXtJw0aT6nEgd0dXHIeqqu+iXruVLUbmrqFy/Chxg2mqG/kpZnzecvQLcXTshY7PBp0Wlw++/vu8i7TyT44ZP7CJdRBdtnDLr2atdojsqFRw/ERhZ/c6AtZdvwntDoNarTpDg2ajvoPddjhUd87WWWzSH1MTx/Lp993Qxk3zITfShFXJifXyTdRRn7B8K7Iz/AIjqtU83BjfRon3V/ZNkLFSzbZqWW9zcZH+J8rFXt8SqrpFFjKTfxO77+oGg9CsfeN+1axmtVfU5OccM8mjIeQSnnxx/SrHR6XNL9cqOy2naCxUMjVpNj7tOHEeTAYVTafiLZhkxlWpzgNHuZ9lyB1t6JP2spb6rI+ySHx6HGu7bOn1/iU6e5Zh1dU+gb9VDqfES1Hw0qA6io7/vC559pKL7WeKo82V+41dLhXt/p0Ebf2w6NoT/AEP+WNPUttLwOYpUXDlTqfSoucC1HinqducNHEdCQo9XJ5ZP/Xxe0UdLG21sbm+yNI4jtGT0mVIo/EQfzLNUb/S4O/6g1c9s+0VoaIbWeBwmR6KbS2stGhfiGeRAIz1yIj2V11El+5/0hb6SD/av7Z0eybdWN+TnupHhUYR7tkK1Z9mtIy7GuN/gqevBcpZftJwirZ6bzM4gOzdrxZAPmE9SoWOpBp1KlB40xd8A8nNhw9CmR6mXvT/H+iJdFFdrX5/zZu7dsHYKutnaw8aZdT9mmPZZu8fhLSMmhXew8HgPHqIKRZ7xvCzjE2q200stT2w9f+ID10V3dXxBouhtoY6g7jm+n6gSPMRzTFkxS01T++hTxZobi7X22c8vT4b22lJaxtYcabs/7XQfSVk7VZX03YajHU3cHgtPoV6cs9dtRoexzXtOYc0hzT0IyKatthp1m4atNlRvB7Q4e6u8C9ha6h+6PMRSV2q+/hbZqsmg51B3Ad+n/acx5Fc6v/Ya2WWS6n2lMffpS8R+Zvib6RzSXjlEdHLGRmyUgo5SYVS4RRIykqyKhFJKUiViAkEaJAFo2mldmliVIsdhfVeGU2ue92jWiSVls06IwAVxcOztotboo0yRvee7Tb1d9BJW/wBlvhixsVLZ3zqKTT3R/W773QZdV0WjRaxoaxoa0CA1oAAHIBaIdO3uRlydSlqJidn/AIa0KUOtB7d/Dw0x5au8/RbahRaxoaxoa0aBoAA6AJaBWuMIx7IySnKT2wKm2g2loWQfxHS+JFNsF54TuaOZ91ldr/iAGYqVkIJEh1bIgcRSGhP5jlwnVcqvC8ySSXFziZLiSSTxJOqz5Oo3xhtmvD0lrlk0vya7aPbyvXlod2NP8DCZP9T9T7DksdXvDcMuiqqtpJTJqLPwcncnZrU4wVQVFg61Jvtgd6OwXTWrAuY3ujVxMNngOJ6KLabO+m7C4QfWeilKF8U9g5y7k0VQj+0cFBY078lrNitmftFTE8EsadDkHu1z/KN/kOKhpIv9SXJ9inbZq1QBzadRzc8w1xGWuYCjmRqCPZd3NGnTbgGQA7xGR6DgFibzaw1IDZE6nXOYy0SJZUmEG5GADktrlp7XdAe0uZhaRMjA0jJQ7Vd1Sl4mUX7oDHT1EOClTixqKlrkvtVrNlaNOpTqu7JrHA4ZAdnvOT3HDr7LKXzT7OuAfA4nSJHSSAULcuJHOnQ7TrJ9lRNsoDCMNRhJAMd4OHLQjLkUoUnBuLDLfxAhwHUjQ9VEoNDFIm2a2PYZa4g8lNNvFSe0aMR+8PqN6pe1Cea9U2TSZcWC1VrO7HZqhbOoGbHf1NOR+fNbvZzbunVIp2gChVOQM/wnnk4+A8j5ErmdOoRolvIcIcEzH1Esfx4E5ulhlW+/k7yiXLNmdralkw07RiqWfRr83OpdD99o/DqN3BdPoV2va17HBzXAFrgZDgdCCupjyxyK0cbNhlidMzm0ewtltcuLOyqH+ZThpJ/M3R3muT7UbB2qyS7D21IfzKYOQ/OzVvuOa7+iIRLGmRHLKJ5VhFhXctrfhxRtGKpQihV1yH8N5/M0aHmPdcevm561mqGnXYWO3b2uHFjtHBIlFxNMZqXYrUcJWFHhUWWG4QTmFBRYUbLZXZWtbXdwYKYPequHdHJv4nch5wuz7O7OULGzDSb3j4qjs3v6ncOQyVjZLMymxrKbQxjRDWtEABPLRjwqHyZcuaU/gCCCCaJASuU7ebadrioUHRRGT3jI1eIB/wDb/wCrprZ/EraaJslJ0ZDtnDgcxTHUZnlA3lcfvK2ZwFiz5XJ+nH+To9NgUV6k/wCP/RNut05BVbqkpNRym0LjtD24hSdhiZMNkcgTJURjGCLzyObIRcrvZC5PtdaHf8NgDnxqc+60dYPkCmbnuCpWzPcZxOp6BdE2du1tmpOaycTnSZGowxmf3qk586hFpdyYQb2SLXhpsgNDWgQ0AQAOACyVG7W2u0BrpwtlzsOWW4E7pK1FpsZqziJjlknLFZ+wbDMhMmQJPU6rmY5qG138mr2ocs+y1mp05FFh5uGI+RdMK02cLWUn4YBaS0DfAg/VUl4X+GloOZwkgCSZ0kAKluO2Wik6rUe0BjzLQ50Ebs2gGd28J8G9yb9ijTcaZq7wvPEDExIz3kqitRBOKIzB9CNQqKvtSWuLSyc9zgABqMMjiitO0DY8Dxuz0neC4Zf7q/pzrSG0o6ZoLRUjzA03pl1qDm97UCB/SMh6fRZ1t9y2ZjUCNfVR7Vef8LIy5wI5iclKwtvZPF1o2mzlcCyl40e5zvTL6BYq/nGpUy1krS7FV8dmNnI7wkg8GzJ9yph2aZTcHgFxBnM5HyS+fp5H+COKi3y7j1w2FtGi0YQHEDEYzJ3+Sr72sZqVWdm403GcT25dzfpqp9pvJrQSco3b/RNXbRccVR+RdGEfhaNJ5lL9WUd+5WMbbkyPa7hptZlMxqTqs9IM4XaEgtJ7zY+Y4OHnBWkvS1QCsxd9yPtFZ0Owtbm52sE7hzhaMTUouyY8ltj7KxUmnUBU28LhFKmXNc5xaJOKMxv0AzVTSqAwR5EKO42Mk+xNiRBVzsftKbFU7OoT9meZM/yXH77eDT94eeszRU3pVaniCMeR45WiMuKOSPFnd2VARIMg6cClyuc/DXaAwbJUObBNEnfTBgs/wyI5Hkugseu3CalG0efyY3CTix5V193NRtVM06zA9u7c5p4tdqCp4KUrFLo4BtnsXVsLsWdSgTDagHh4NqDceeh9lloXqO02dtRrmPaHNcCHNIkEHUELie3+wzrGTWogus5OY1NEnc7i3gfVZsmOto1Y8t6Zh4QRoJQ49XIJKNbjnBqs2jvYWWz1KpzIEMB+885NHSczyBVkubfFe3kvpUR4WjG7gXOkN9AD/clZp8INj+nx+pkUTnV6Ww95zzic4lzidXE5kmOZWYe6c1ZXxVkwqq0PgLHgjq/J0OonuvZE/Z2ziraaTDm2ZPMNz+cLol/VSzTTRZP4ZWMPq1XnVrQB0Mlx9gtPf57pWbqpP1OPgMK0mPbKWTGwuLmnM4QSBAH1mfRXzqODvOLRlPiGecZROfJcyuu88JLXYsOKQWxIOc5OlpGmXoRnOmuurQrEipVIyyxMYzPmQXA+yz5enbld/k2KGr9vgtat7NE4sIjKchlM5n6lVdPaGnXqtoUpeXHNw8LQASSTv03clNr7L0awjN0zElw6QDkoNh2d+y1C5gE4S0gzprz4KkIxUWpW3+Ckqv6dFhbaLKDccZn7xiSBz4ZrF3zfZOQOZPzWhtNGraye0d2bGmBBDi7jEaDqqC27NspukPcf6o+iZh4RdSeyaqjWWG5aRs7Q5jSSJJgEknesharnpU6x0e0Z4ScPkXQthQvX/wAOGs8QGbjmG8AOLjwVVabmENJLjEjDucXcSM5U4nJbb0y1tWaq6bvoPosdTY0Nc0HQb1VX1sxT8bGtDgZ0gO6gKHQ2ifZu6WgsbhGolpO4RqMleWbaKhXEF4YeYLc/ce4VnF14YlLJF2toorDfDadduJoYIwO3RmD6Ze62BAc2R4T+9VgNpWtc6GkEg6jMFWGye0ZoltKtnTJ1MwPQFLxwTo1ZcXOClFb8Dl+XdLw8atIMHRwG4p+8b0b2bSwjMEEZjCRqDO9XF4WugZLalNw3YXA5c4XNrzrh1Z+CcJPkeiI45NuMmVwrm1aeiReduBaA0knf15HerzYuRTcOJlZdtGYgLQ7NVuzeWPyDtJ4qclRhUTVmxXBmgvFksdvyVLs7sq11nDnOdidJG4NE5QP1V/W0MAkcRmCmdjLf2lNzXAtcx7gWkEECZbIPIqISbTObuMbRkXNLHupuyc0wfoVIYrTbuwYKjKwGR7rv+0/TzVTSzAKuzRCXJWR6ld1CqyszxU3B45jRzehBcPNdluu8RUa1zTIcARzBEhcetze76haHYa9iKTGE+EuZ/ae6P7S1b+jnpo53X4+0jq9N6eBVVYbTIVkxy6COYOJuvRD2lrgHNIIIOYIOoISwjQQcrvL4S4qrzRrhlMmWtc3EWg7pnMTMcoQXVEEv04jPVmLRgokFcWGuI7b2o1LbaDJhrywcBgAYY4ZtK7aSuC7Qf+ZtPHt63/2uWTrH9KR0P+PX1t/YyNuzqcv3KqbQ/ESVa28Q53T9VUQpxdi2XuzT7B3j9nquJ8L2lsnQHdPqfZaisDXfgacznO4BYuwiAI6ytfcbbQx+NzCQ7UvMOO8GTmT1WDqUnJy9zdjx8YWSm7Mspic3b+8d/RUd7WsNBawAHTQLUXreuJpp4cIIJccj4ROoWVp3O40vtDyBi8I1kZTOeWvAquKHPb3RMZuKuT+AXHexpumoXuYRo04SDuMSAVvrvNG0s7tZxB1OeJp5grm5s0mANeqampSdLHOY7iCR8tVfhBvaDJjlLaezpd33eKVN1NxlzS6T+KXGDCzt9WRzjFNpc7cAquvfVZ7A+qHEjLEyWO0jcIOg3LU7L3jTcwBpcXgd51XuuJz11gaxCS8EeXJFbnHb7ka57krMY0VYB1wid5Jk7if0Uy02Ko1hIzMHIanjyV6y88YBLsTJgwQeueqZvCowk9nMDSTP0TJP3QtZJXswNO4a1pqOxB7KWJhdiJGEDxESNdSMoUh9xtYJBGFjgHEuIfUG6GxGce6vLZa2h7C4ZA94E90CQSTu5qFflbFV7hxYjiGR35Zg6GAPXmrqTmiY3GWirtgDQSYmYAyOXHLyVbZrQS+S3E2YIyB8jxS73qEOLIMiMR3HIaH8Kh062HCNd8Diefom8E40HqSTtM1NC1Wd8MHdJyAcNT1VZed1lpLgMvcKpeQcxpx4LU7M2GraaBOIBveAmS856uJKySw8NxHY87i7bDuO7IaHOEkieQCk22gC05eqvLHNJoFRuYEEjQx8lQbT3kcJwMeRxDTCzJNyJc3Odljs1fdNzGtENLO7hyPhyHyVtWsoccTDD55CdTCx1zXDSwNc5hxxJdicDJ4QVe2dr2HJxI4Oz/za/NMnKDdIXKG20ObThz7M5j2EOAMEeonzCxd3VZZ6Fbm03sWsIqeHeTm0c+WnusTRFM1KrmAhuo4EGCI5Jq2gxa0Ha3ZeaiXHa8JdG54P9zQP+xPW10NVPYqkFx4uHs3/APS09N7iut/SjsWz1vxNC1lnqSFy7ZW16BdGsFWQF0oO0ciSLVpSk2wpwK5QNEjQUAKQRBGgBqu7cuMba2bs7bXG5xDxzD2gk+uL0XYajpcsH8Vbsyo2kDT+G/oTLCfPEPMLP1UeWP4NnRT45KfucnvannPKP0WfGRWvtVLED7LMWygWu9fIpHTztUa+ohTsvLmqBjmPfBaCDAjLhkea1157TjCI0OndieOe9ZjZazMfm4THHitabmovaQabfIQfVZM3HlsepKlZk6l4dpjg/dPmozLc7AGSYB03ei0NXZoNJwEicoOYhVVuuN7BIzHDf5cfn1V8co9kMckS7otrcw5rc8OseWo/cqVXFB+FlMEOJdJOcATuG+Y04rKvMb/JSrLbjTa9wiSABOec7k121QJK7ssb1tDmNDcZaBoS2CcuAOWZWdpW57HBwcdTx0S71tjnxJkxPTgFHu5oNRuPwyJ6KcWPjC2JyZHKVI0zLxqtpSx8Fx7w3ERlGf0V5d1/AUu9HaAZlxEHPVg8xko9st9mpQ0O7wEkNaTGWQnTh6oqFqp1GyZA/NEGeBBIWZudXx0Sp4+0tkK8bxmmRkS6cwWnOd8ZhWIv5rGMc4jtHNzMCfyzhjj7pp92Me9rRAJ38APqryhsjRDQS0nfJJ+iossFqhuTjxTMJVql1QuccQmTnr5bk7ZbOXEuww3p8lva2z1PCe4MJVRWulzHNLHEYTIGRH+yu+oXaqExSYm7dn2uZiqDL8On93Pkp1ksnYGaJwifDJLT5E/JTLufUqBwwg5zIyHSCnaFeniNN5axwE5ycXIZarFKWWUtPQ1NRTsbffhc7A5pxEZHIt1zz3GE/bqbXUXtI5jpw91CvKxEBtTwwZyE6ajrCkMq424mwRH76qblPbKtRjTiVN1X+ymezrZRADgJ9fJauyWqi8S0gg72xpzhcn2heW13gaOA+UJ24bLWe7uPdTA1eCRHIcStcYqMOWqHPBGau6Z0a9abAzFI10BzAlZC12YU6lTCIDiDyzAcY8ySrO9qZDMFSpVc46Fz3TmJkwfNUNV4AABMAQJ1MbyeaVBLdERWkRLzrAD96Kps7sm85cerjl7BqXeNbEcI3/sn0TIPe9PYZLo4Y1E5/VTuVGz2Zq94LqF1vyC5Vs4O8F1G6tAtWM58y/pFPBMUU8CnCxcoJOJGoAAKMlNgpUoJIrDmhedgbXovov8AC9pB5cCOYMHySKZzU1hR30T22jgV42F9Cq+jUEOYY/qG4jkdVUW6wYt2f7zC7Vt7sx9qp9pTH8Zgy/O3e08+C5O2mSSHSHDKNDPmuXkxvFLR2sOWOaG+/uUN02w0HFrgTwjIa6+krd3ZedJwacbmaSCHvj+2n9VlLVZN8ZhWtz2lpIbni0iFWdT3WyH9Cpl9XvemCQTMaODXAHL8wB9lV2y+KZaRryV5Ru8PGo0zyOXXJVV42JgycAVnlja2y+OcPBlyWvP8RhcOIOF4/wAUEHzCYfdpOLsnd2NXQHNHMTnwkKXaiGGAcuCh2m1taJP+q0QnL2NUoY3HldFcygRk7z5puraA0kNzPsEi12vEcpDef1j5KM9mcFboYm9yOVl6qMdY/wCyTY7QWvDyZIk68QQfYlWVooQ3FT77DqMy5vJ2XDeOKo3HLnknbJbCzMHXI8+PsnpIwNuy1u+96gIMmQcv0XU9nLRVrAEtpzHhLjochq7VcXbaQSd2eXL95Lo+xV8U4DasNPEjED13hcvrMNNNaOt0+X1MdPbRsK1eszEwgCdQRPLIyobw460yemf73K4qWxlSm7sWtdAklugEwZ55hZ6paajXxPPMD6LnZG4NJytfCGwjy7Ron3c50vD2mmweEnORE6dVnr+YKtRu44hmNQSdxC0FG/mBmCpTz3nlyO5Ye+LUW1e46Rk4QfCZ4+SaknXF/wBFsUJOe1RvadJr6JEmABqSZ3HqVjnXqbJVfTiWOzBkgjiOEK52cvZj6eF9RrXDc7KRxB08slS7YUWy10gn6IgnGSv3LxxPnxktFVaaYtFZsZSY4wtdZaVOk1rGDQTJ3xvPMlUV0XaWjtHkNAEidUm120knPu5CMhp/uqyXNpJ6RpyONUiRe1vxmBoN/H/RUFutUBKtVqVXVf8Afdv8Lfxcz+Ue/qtuHDbMGbKscaQ047z4nezf1Py6pyiJKjiSZOZKsbvoSQt1HKcr2bHZmhmF0u7mQAshs1YohbmyMgJsFoTJk2mngmmJxXKBoIkEAIBS5TIKWCgkjEw4qYwqFahBBUig+QgkkSsLt9sw2p/GpjC86nQE8+vFbgFItFEPaWu0IhVnBSVMtjm4StHCHiDgqgtdxhR69jLYcPJw/fstptLdOBxZUbI1a7fHEH6LNhj6Ulhxs3jeBzC588TizrwzKSKyreFUCIa4dXtPo1wHsq6teTzvI8z9VraVKy1x4uwqcD4D+/2FGvHZKsATg7RuuKn3hG/TNVp92r+BkZRWu3yYp1Se87Pz3cYUWrSDs28Yzymcwr2tdeUNyz3j1B9uiiWmyvDSACQ7UCMiDI/38lqx5YeTBmw5LurKNrdeI1+Sf7Rgpxhl86nQNI3cCCitQc0h0EGM5UV75WpUzE013EkooSmNJyAVpY7u45lUnkUVsbhwSyukV9Kg46K/u1kDMrX3PstTwBzm49NdBy6q5p3PSbpTaPILk5uuU9JHX6bFHA77sz+zd+GhUwuPcd/lP6LfUG0anfa5ocYHHnIn6LOV7lpO1pjrEKO2zGgD2boHB5xNy4EmW+R8lk9SMvYdl4zdrTNBeN2jeBnOnBZG+rnGoyPHitDZdqWBn8ScWkASekjKMuKpLzvsPnAyB+YyfQKyjxdxRSHNOjOsad2qn02NbBf337h91v6qOSASdJzKYrWsD95p3ByNEs7qibaLYXHvGeWgHkqu1WsJo1HvMNBPyHU6BH2QZmYLv8reg3nmtOLAYcvUJdhurDRiqZncz6v4DlqVXOeXGTmT+x5I69TGf3mpFms8rYkktHNnNyew7NRlarZ27sThkod2XcSRkui7OXRhAMKyQtstrnseEBXtJqZoU4UpjU1IUOtRoglKSAkEaCgCOEsJASggAqzJCj2d8ZKWFFtNOO8PNBKJjSlqJZ6qktKCSLet2srsLXa/ddvaf3uXMb7uqpQfDgRwcNHDkutSo14WFlZha9oI+XMHcqThyGY8nH4OK1A13jbB/E3I+YTtjNalnQqmOEx7LQ7QbJvpy6mC9v8AmHUb1l5LCssoU9m6OS19L/gt6G0DXHDarMHzlIHenlMO/wAyZr0rA/wVH0yTkHSQOoIkDzKhttJO/wAjmkVLNTdnhjm0/RQ4N+H8llNLyvgsqGxlSqMVF9GqI3VGg6TGE5jgqq3bGVmCX2Yxxwhw9Wpg2Jo/mYTukH5hPtNoaO7XdHAVHAehVPTrsmvhl/VT7tP5RCp3d2Yyphue9gOf+II+y3w2f6Wg+oCkVLVaogue4b8w6So1SpV3h3olShL7joTivH8E2y3pWpjC18DgQD9E5Vvu0HM1N85NYJPoqn+Idx9Ens6h+65UWJ+CzyQu3RPr3jWd4qjj5x8lFc/iUwaFTkOrgEX2Y73t8pcmLBIo88EOG0BMVLUnRZmby53sE42G+Fob7n1KbHp/IqXVeCI2lUfoIHE90JbLE0eI4jwGTf1KfdUJ5qNabW1mpk/hGvnwTo44ozTyyl3JFaqGt3NA3DIBUVqtBqGG6fNOlr6xzyHAaf6q3sFzngm0Z3Iq7HYitDdt1zGSt7uuTTJau6rm0yUqJRsiXDcmYJC2dnoBogI7PZw0QFIa1MSKNgY1PNCIBKUkBo0EEEBIIIKAGAlBEEaADCNJRhSBFq0i0yNE9RrSnlFq2eM2+igtZMBSpUKjX4qS1yCA6lMHVZ2+tmqdWSWwfxDI+fFaMFGUNJ9yyk12OTXnspVpyWd8eh9FSPY+mcwR1ELttWygqqttytdqEl4fBoj1D/ccjNQOPeySyW7j6rbW7ZJp0aPLL5Khtey7m6A+qrwkhnqwZQVKfBMEHifUqzq3Q5u53p/qor7KRx/tKipE3DyRDPE+pRQnnU+v9pTZ6PPkPqUfURcRAagjh26m49THyCU2x13aNDegk+6tTKuURCjVbW0b8R4Nz99FaUdlq1TxYj109Fd2DYiPErKJR5DE46tTJowjlmfX9FY3ds045uC6PY9mmM3K2oXSBuVlEW5GJsGz0bloLFcgG5aSnYmhSaVHgrJFGyusl2gblbUaQAyTjKadDFYqIaxOAIwEcIAEI0EEEAQQQQAEEEFADARoIIANAI0EAGggggBurRB6pg4moIIZKHadeU81yCCAFAo0SCkgQ6kCmX2UHcggoJsi1LuYdwUWpclM7gggiibGHbOUj90JI2bpfhCCCKC2ONuCmPuhPsupg0aEEEUFjzbGBuTjbOEEEALwAIATojQQQOss/HNPBqCCkgUAjhBBAAQQQQAEEEEABBBBABIIIKAP/9k="/>
          <p:cNvSpPr>
            <a:spLocks noChangeAspect="1" noChangeArrowheads="1"/>
          </p:cNvSpPr>
          <p:nvPr/>
        </p:nvSpPr>
        <p:spPr bwMode="auto">
          <a:xfrm>
            <a:off x="155575" y="-1455738"/>
            <a:ext cx="4562475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fabada-asturiana-con-patatas"/>
          <p:cNvPicPr>
            <a:picLocks noChangeAspect="1" noChangeArrowheads="1"/>
          </p:cNvPicPr>
          <p:nvPr/>
        </p:nvPicPr>
        <p:blipFill>
          <a:blip r:embed="rId3"/>
          <a:srcRect l="8112" r="12417"/>
          <a:stretch>
            <a:fillRect/>
          </a:stretch>
        </p:blipFill>
        <p:spPr bwMode="auto">
          <a:xfrm>
            <a:off x="3857619" y="3357562"/>
            <a:ext cx="4953067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43042" y="357166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C000"/>
                </a:solidFill>
                <a:latin typeface="Century Schoolbook" pitchFamily="18" charset="0"/>
              </a:rPr>
              <a:t>GASTRONOMÍA DE ASTURIAS</a:t>
            </a:r>
            <a:endParaRPr lang="es-ES" sz="4000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pic>
        <p:nvPicPr>
          <p:cNvPr id="4" name="Shape 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0364" y="3214686"/>
            <a:ext cx="3476175" cy="3389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3286116" y="1928802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chemeClr val="bg1"/>
                </a:solidFill>
              </a:rPr>
              <a:t>Llambionaes</a:t>
            </a:r>
            <a:endParaRPr lang="es-ES" sz="3200" dirty="0" smtClean="0">
              <a:solidFill>
                <a:schemeClr val="bg1"/>
              </a:solidFill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 (dulces)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28728" y="357166"/>
            <a:ext cx="6286544" cy="76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3200" dirty="0" smtClean="0">
                <a:solidFill>
                  <a:srgbClr val="FFC000"/>
                </a:solidFill>
                <a:latin typeface="Century Schoolbook" pitchFamily="18" charset="0"/>
              </a:rPr>
              <a:t>Nueces con miel (250 gr.)</a:t>
            </a:r>
            <a:endParaRPr lang="es" sz="3200" b="1" dirty="0">
              <a:solidFill>
                <a:srgbClr val="FFC000"/>
              </a:solidFill>
              <a:latin typeface="Century Schoolbook" pitchFamily="18" charset="0"/>
              <a:ea typeface="+mn-ea"/>
              <a:cs typeface="+mn-c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71472" y="1142984"/>
            <a:ext cx="7929618" cy="2357454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101600" lvl="0" indent="0" algn="ctr">
              <a:lnSpc>
                <a:spcPct val="155000"/>
              </a:lnSpc>
              <a:spcAft>
                <a:spcPts val="900"/>
              </a:spcAft>
              <a:buClr>
                <a:schemeClr val="dk1"/>
              </a:buClr>
              <a:buSzPct val="91666"/>
              <a:buNone/>
            </a:pPr>
            <a:r>
              <a:rPr lang="es" sz="1800" b="1" dirty="0" smtClean="0">
                <a:solidFill>
                  <a:srgbClr val="FFC000"/>
                </a:solidFill>
                <a:latin typeface="Century Schoolbook" pitchFamily="18" charset="0"/>
                <a:sym typeface="Times New Roman"/>
              </a:rPr>
              <a:t>Nueces con Miel de Asturias "Tierra Astur" provenientes de los bosques y campos del área suroccidental de Asturias. Dos elementos que se compenetran perfectamente para hacer un producto único que reúne todas las propiedades saludables de ambos alimentos.</a:t>
            </a:r>
          </a:p>
        </p:txBody>
      </p:sp>
      <p:sp>
        <p:nvSpPr>
          <p:cNvPr id="6" name="5 Explosión 2"/>
          <p:cNvSpPr/>
          <p:nvPr/>
        </p:nvSpPr>
        <p:spPr>
          <a:xfrm rot="514617">
            <a:off x="775741" y="3849908"/>
            <a:ext cx="3585223" cy="2417759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Britannic Bold" pitchFamily="34" charset="0"/>
              </a:rPr>
              <a:t>5,20 €/unidad</a:t>
            </a:r>
            <a:endParaRPr lang="es-E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7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438" y="3857628"/>
            <a:ext cx="3643338" cy="251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574</Words>
  <Application>Microsoft Office PowerPoint</Application>
  <PresentationFormat>Presentación en pantalla (4:3)</PresentationFormat>
  <Paragraphs>57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Diseño predeterminado</vt:lpstr>
      <vt:lpstr>Asturería</vt:lpstr>
      <vt:lpstr>Diapositiva 2</vt:lpstr>
      <vt:lpstr>Mini queso “La Peral” (375 grs.)</vt:lpstr>
      <vt:lpstr>Crema de Cabrales intensa "TARAGAÑU" (180 Grs.)</vt:lpstr>
      <vt:lpstr>Chorizo a la sidra (210 g)</vt:lpstr>
      <vt:lpstr>Patés </vt:lpstr>
      <vt:lpstr>Fabada asturiana (2 raciones)</vt:lpstr>
      <vt:lpstr>Diapositiva 8</vt:lpstr>
      <vt:lpstr>Nueces con miel (250 gr.)</vt:lpstr>
      <vt:lpstr>Dulce de Manzana  "LA COLLOTENSE" (400 Grs.)</vt:lpstr>
      <vt:lpstr>Carajitos Asturianos  "TIERRA ASTUR" (350 Grs.)</vt:lpstr>
      <vt:lpstr>CASADIELLES "TIERRA ASTUR" (1/2 Doc.) </vt:lpstr>
      <vt:lpstr>ARROZ CON LECHE “Abredo" (200 Grs.)</vt:lpstr>
      <vt:lpstr>Diapositiva 14</vt:lpstr>
    </vt:vector>
  </TitlesOfParts>
  <Company>Principado de Asturias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Asturería</dc:title>
  <dc:creator>Alumno</dc:creator>
  <cp:lastModifiedBy>Standard</cp:lastModifiedBy>
  <cp:revision>48</cp:revision>
  <dcterms:created xsi:type="dcterms:W3CDTF">2016-02-01T08:03:29Z</dcterms:created>
  <dcterms:modified xsi:type="dcterms:W3CDTF">2016-03-21T08:12:20Z</dcterms:modified>
</cp:coreProperties>
</file>