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ABA9-BD8D-4E2E-A968-D49D23DE632C}" type="datetimeFigureOut">
              <a:rPr lang="es-EC" smtClean="0"/>
              <a:t>30/11/2015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D743-7B2B-46D0-936A-2DCE9004D5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6971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ABA9-BD8D-4E2E-A968-D49D23DE632C}" type="datetimeFigureOut">
              <a:rPr lang="es-EC" smtClean="0"/>
              <a:t>30/11/2015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D743-7B2B-46D0-936A-2DCE9004D5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65838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ABA9-BD8D-4E2E-A968-D49D23DE632C}" type="datetimeFigureOut">
              <a:rPr lang="es-EC" smtClean="0"/>
              <a:t>30/11/2015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D743-7B2B-46D0-936A-2DCE9004D5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9956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ABA9-BD8D-4E2E-A968-D49D23DE632C}" type="datetimeFigureOut">
              <a:rPr lang="es-EC" smtClean="0"/>
              <a:t>30/11/2015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D743-7B2B-46D0-936A-2DCE9004D5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4985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ABA9-BD8D-4E2E-A968-D49D23DE632C}" type="datetimeFigureOut">
              <a:rPr lang="es-EC" smtClean="0"/>
              <a:t>30/11/2015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D743-7B2B-46D0-936A-2DCE9004D5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7457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ABA9-BD8D-4E2E-A968-D49D23DE632C}" type="datetimeFigureOut">
              <a:rPr lang="es-EC" smtClean="0"/>
              <a:t>30/11/2015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D743-7B2B-46D0-936A-2DCE9004D5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6997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ABA9-BD8D-4E2E-A968-D49D23DE632C}" type="datetimeFigureOut">
              <a:rPr lang="es-EC" smtClean="0"/>
              <a:t>30/11/2015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D743-7B2B-46D0-936A-2DCE9004D5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4475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ABA9-BD8D-4E2E-A968-D49D23DE632C}" type="datetimeFigureOut">
              <a:rPr lang="es-EC" smtClean="0"/>
              <a:t>30/11/2015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D743-7B2B-46D0-936A-2DCE9004D5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6916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ABA9-BD8D-4E2E-A968-D49D23DE632C}" type="datetimeFigureOut">
              <a:rPr lang="es-EC" smtClean="0"/>
              <a:t>30/11/2015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D743-7B2B-46D0-936A-2DCE9004D5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4178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ABA9-BD8D-4E2E-A968-D49D23DE632C}" type="datetimeFigureOut">
              <a:rPr lang="es-EC" smtClean="0"/>
              <a:t>30/11/2015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D743-7B2B-46D0-936A-2DCE9004D5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3384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ABA9-BD8D-4E2E-A968-D49D23DE632C}" type="datetimeFigureOut">
              <a:rPr lang="es-EC" smtClean="0"/>
              <a:t>30/11/2015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D743-7B2B-46D0-936A-2DCE9004D5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8929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7ABA9-BD8D-4E2E-A968-D49D23DE632C}" type="datetimeFigureOut">
              <a:rPr lang="es-EC" smtClean="0"/>
              <a:t>30/11/2015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ED743-7B2B-46D0-936A-2DCE9004D50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8524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CC9900">
                  <a:shade val="30000"/>
                  <a:satMod val="115000"/>
                </a:srgbClr>
              </a:gs>
              <a:gs pos="50000">
                <a:srgbClr val="CC9900">
                  <a:shade val="67500"/>
                  <a:satMod val="115000"/>
                </a:srgbClr>
              </a:gs>
              <a:gs pos="100000">
                <a:srgbClr val="CC99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" name="Rectángulo redondeado 3"/>
          <p:cNvSpPr/>
          <p:nvPr/>
        </p:nvSpPr>
        <p:spPr>
          <a:xfrm>
            <a:off x="609600" y="399296"/>
            <a:ext cx="11069902" cy="605940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5" name="Imagen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0" t="35140" r="29974" b="23446"/>
          <a:stretch/>
        </p:blipFill>
        <p:spPr bwMode="auto">
          <a:xfrm>
            <a:off x="1751219" y="1764819"/>
            <a:ext cx="8786663" cy="4233893"/>
          </a:xfrm>
          <a:prstGeom prst="round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933158" y="656823"/>
            <a:ext cx="84227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6600" b="1" u="sng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Curlz MT" panose="04040404050702020202" pitchFamily="82" charset="0"/>
              </a:rPr>
              <a:t>Unidad Educativa “Tulcán</a:t>
            </a:r>
            <a:r>
              <a:rPr lang="es-EC" dirty="0" smtClean="0"/>
              <a:t>”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8238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agen 33" descr="http://www.monografias.com/trabajos-pdf/percepcion-social-indios-pastos/image00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48338" y="1615252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Imagen 29" descr="http://www.monografias.com/trabajos-pdf/percepcion-social-indios-pastos/image00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2094395" y="5749004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Imagen 30" descr="http://www.monografias.com/trabajos-pdf/percepcion-social-indios-pastos/image00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5249754" y="5299155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Imagen 31" descr="http://www.monografias.com/trabajos-pdf/percepcion-social-indios-pastos/image00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11345775" y="5897823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Imagen 34" descr="http://www.monografias.com/trabajos-pdf/percepcion-social-indios-pastos/image00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9921038" y="3316378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Imagen 35" descr="http://www.monografias.com/trabajos-pdf/percepcion-social-indios-pastos/image00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9340379" y="4859132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Imagen 32" descr="http://www.monografias.com/trabajos-pdf/percepcion-social-indios-pastos/image00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8009575" y="2010143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Imagen 36" descr="http://www.monografias.com/trabajos-pdf/percepcion-social-indios-pastos/image00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5638903" y="179916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magen 14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2954716" flipV="1">
            <a:off x="7415467" y="1286597"/>
            <a:ext cx="466619" cy="602768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softEdge rad="63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Imagen 28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9727479" flipV="1">
            <a:off x="279182" y="4103646"/>
            <a:ext cx="418020" cy="572978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Imagen 26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9727479" flipV="1">
            <a:off x="4459613" y="5904257"/>
            <a:ext cx="418020" cy="572978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Imagen 25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2858247" flipV="1">
            <a:off x="10293468" y="2461821"/>
            <a:ext cx="418020" cy="572978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Imagen 27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9727479" flipV="1">
            <a:off x="11197434" y="4538964"/>
            <a:ext cx="418020" cy="572978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9108171" flipV="1">
            <a:off x="621929" y="5469921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Imagen 15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3323871" flipV="1">
            <a:off x="1204103" y="5560773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Imagen 13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8779080" flipV="1">
            <a:off x="2386083" y="4841994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Imagen 21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2350021" flipV="1">
            <a:off x="3577301" y="5793283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2350021" flipV="1">
            <a:off x="4656817" y="4695276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Imagen 19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2014518" flipV="1">
            <a:off x="5950395" y="5890157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Imagen 22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0586947" flipV="1">
            <a:off x="7589561" y="293941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Imagen 24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9893003" flipV="1">
            <a:off x="6413159" y="740126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Imagen 17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1701088" flipV="1">
            <a:off x="10463033" y="5426950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n 20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9568868" flipV="1">
            <a:off x="10960531" y="2864164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Imagen 12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1940313" flipV="1">
            <a:off x="10408799" y="4403229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Imagen 18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9431664" flipV="1">
            <a:off x="9036446" y="5841511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magen 11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2350021" flipV="1">
            <a:off x="7427466" y="5500102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ángulo 8"/>
          <p:cNvSpPr/>
          <p:nvPr/>
        </p:nvSpPr>
        <p:spPr>
          <a:xfrm>
            <a:off x="8151" y="0"/>
            <a:ext cx="12234961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4" name="Imagen 3" descr="G:\DCIM\Camera\20151116_100306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26"/>
          <a:stretch/>
        </p:blipFill>
        <p:spPr bwMode="auto">
          <a:xfrm>
            <a:off x="824791" y="466637"/>
            <a:ext cx="4972050" cy="405003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 prst="angle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agen 6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0" t="35140" r="29974" b="23446"/>
          <a:stretch/>
        </p:blipFill>
        <p:spPr bwMode="auto">
          <a:xfrm rot="636127">
            <a:off x="8866506" y="302169"/>
            <a:ext cx="2919095" cy="1884317"/>
          </a:xfrm>
          <a:prstGeom prst="round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6165076" y="2205811"/>
            <a:ext cx="40876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  <a:cs typeface="AngsanaUPC" panose="02020603050405020304" pitchFamily="18" charset="-34"/>
              </a:rPr>
              <a:t>Socias de la Miniempresa Manos Creativas: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C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Villarreal Burbano Joselyn Liseth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C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García Chulde Evelyn Gissela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C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Yapud Guadir Karina Alexandra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C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Simbaña Cacuango Andrea Nathaly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C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Caicedo Benavides Johana Alexandra</a:t>
            </a:r>
            <a:endParaRPr lang="es-EC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C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España Rosero Rosa Ángela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C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Orbe Guerrero Stacy Orbe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C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cs typeface="AngsanaUPC" panose="02020603050405020304" pitchFamily="18" charset="-34"/>
              </a:rPr>
              <a:t>Mora Rosero Bethy Janeth</a:t>
            </a:r>
          </a:p>
        </p:txBody>
      </p:sp>
      <p:pic>
        <p:nvPicPr>
          <p:cNvPr id="11" name="Imagen 10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9727479" flipV="1">
            <a:off x="5500197" y="3988930"/>
            <a:ext cx="418020" cy="572978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reflection blurRad="6350" stA="50000" endA="300" endPos="55500" dist="508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Imagen 16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2016139" flipV="1">
            <a:off x="734285" y="440416"/>
            <a:ext cx="468076" cy="592124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Imagen 39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9411103" flipV="1">
            <a:off x="9133702" y="5533306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Imagen 41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1064512" flipV="1">
            <a:off x="151934" y="2152865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Imagen 42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2159379" flipV="1">
            <a:off x="365573" y="4208863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Imagen 43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9411103" flipV="1">
            <a:off x="6444083" y="5929027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Imagen 44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3157343" flipV="1">
            <a:off x="1600752" y="5539795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Imagen 48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9411103" flipV="1">
            <a:off x="10291397" y="3603147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Imagen 49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9411103" flipV="1">
            <a:off x="3442930" y="5643905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" name="Imagen 50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9411103" flipV="1">
            <a:off x="7785240" y="1135791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2" name="Imagen 51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9411103" flipV="1">
            <a:off x="11050078" y="5475124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3" name="Imagen 52" descr="http://www.monografias.com/trabajos-pdf/percepcion-social-indios-pastos/image00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11539320" y="-613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4" name="Imagen 53" descr="http://www.monografias.com/trabajos-pdf/percepcion-social-indios-pastos/image00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2431254" y="5192101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5" name="Imagen 54" descr="http://www.monografias.com/trabajos-pdf/percepcion-social-indios-pastos/image00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9964639" y="4421893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6" name="Imagen 55" descr="http://www.monografias.com/trabajos-pdf/percepcion-social-indios-pastos/image00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8119867" y="6097701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7" name="Imagen 56" descr="http://www.monografias.com/trabajos-pdf/percepcion-social-indios-pastos/image00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88032" y="841072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8" name="Imagen 57" descr="http://www.monografias.com/trabajos-pdf/percepcion-social-indios-pastos/image00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4055782" y="4699256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9" name="Imagen 58" descr="http://www.monografias.com/trabajos-pdf/percepcion-social-indios-pastos/image00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462790" y="5830685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Imagen 59" descr="http://www.monografias.com/trabajos-pdf/percepcion-social-indios-pastos/image00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11185272" y="2851922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1" name="Imagen 60" descr="http://www.monografias.com/trabajos-pdf/percepcion-social-indios-pastos/image00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4912894" y="6020315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2" name="Imagen 61" descr="http://www.monografias.com/trabajos-pdf/percepcion-social-indios-pastos/image00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6237123" y="399579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4119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ángulo 38"/>
          <p:cNvSpPr/>
          <p:nvPr/>
        </p:nvSpPr>
        <p:spPr>
          <a:xfrm>
            <a:off x="11599" y="-29617"/>
            <a:ext cx="12192000" cy="68842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30" name="Imagen 29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2234269" flipV="1">
            <a:off x="4056885" y="1681917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0" t="35140" r="29974" b="23446"/>
          <a:stretch/>
        </p:blipFill>
        <p:spPr bwMode="auto">
          <a:xfrm rot="20538405">
            <a:off x="217302" y="441841"/>
            <a:ext cx="2919095" cy="1884317"/>
          </a:xfrm>
          <a:prstGeom prst="roundRect">
            <a:avLst/>
          </a:prstGeom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Elipse 5"/>
          <p:cNvSpPr/>
          <p:nvPr/>
        </p:nvSpPr>
        <p:spPr>
          <a:xfrm>
            <a:off x="6096000" y="306294"/>
            <a:ext cx="4507380" cy="37942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bliqueTopRight"/>
            <a:lightRig rig="threePt" dir="t"/>
          </a:scene3d>
          <a:sp3d>
            <a:bevelT w="1143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hiller" panose="04020404031007020602" pitchFamily="82" charset="0"/>
                <a:cs typeface="Andalus" panose="02020603050405020304" pitchFamily="18" charset="-78"/>
              </a:rPr>
              <a:t>Objetivo General:</a:t>
            </a:r>
          </a:p>
          <a:p>
            <a:pPr algn="just"/>
            <a:r>
              <a:rPr lang="es-EC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Elaborar </a:t>
            </a:r>
            <a:r>
              <a:rPr lang="es-EC" dirty="0">
                <a:latin typeface="Andalus" panose="02020603050405020304" pitchFamily="18" charset="-78"/>
                <a:cs typeface="Andalus" panose="02020603050405020304" pitchFamily="18" charset="-78"/>
              </a:rPr>
              <a:t>y distribuir productos de calidad en donde se vea reflejado el esfuerzo y deseo de superación de nuestro equipo de trabajo para buscar satisfacer a los clientes.</a:t>
            </a:r>
          </a:p>
        </p:txBody>
      </p:sp>
      <p:sp>
        <p:nvSpPr>
          <p:cNvPr id="7" name="Elipse 6"/>
          <p:cNvSpPr/>
          <p:nvPr/>
        </p:nvSpPr>
        <p:spPr>
          <a:xfrm>
            <a:off x="1163678" y="2316720"/>
            <a:ext cx="4942650" cy="4327793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Above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hiller" panose="04020404031007020602" pitchFamily="82" charset="0"/>
                <a:cs typeface="Andalus" panose="02020603050405020304" pitchFamily="18" charset="-78"/>
              </a:rPr>
              <a:t>Objetivos Específicos</a:t>
            </a:r>
            <a:endParaRPr lang="es-EC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2900" indent="-342900">
              <a:buFont typeface="+mj-lt"/>
              <a:buAutoNum type="arabicPeriod"/>
            </a:pPr>
            <a:r>
              <a:rPr lang="es-EC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Dar </a:t>
            </a:r>
            <a:r>
              <a:rPr lang="es-EC" dirty="0">
                <a:latin typeface="Andalus" panose="02020603050405020304" pitchFamily="18" charset="-78"/>
                <a:cs typeface="Andalus" panose="02020603050405020304" pitchFamily="18" charset="-78"/>
              </a:rPr>
              <a:t>a conocer nuestros productos al cliente y que sean de su </a:t>
            </a:r>
            <a:r>
              <a:rPr lang="es-EC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agrado.</a:t>
            </a:r>
            <a:endParaRPr lang="es-EC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2900" indent="-342900">
              <a:buFont typeface="+mj-lt"/>
              <a:buAutoNum type="arabicPeriod"/>
            </a:pPr>
            <a:r>
              <a:rPr lang="es-EC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Dar </a:t>
            </a:r>
            <a:r>
              <a:rPr lang="es-EC" dirty="0">
                <a:latin typeface="Andalus" panose="02020603050405020304" pitchFamily="18" charset="-78"/>
                <a:cs typeface="Andalus" panose="02020603050405020304" pitchFamily="18" charset="-78"/>
              </a:rPr>
              <a:t>a conocer la mediante nuestros productos el maravilloso legado que nos han dejado nuestros antepasados.</a:t>
            </a:r>
          </a:p>
          <a:p>
            <a:pPr marL="342900" indent="-342900">
              <a:buFont typeface="+mj-lt"/>
              <a:buAutoNum type="arabicPeriod"/>
            </a:pPr>
            <a:r>
              <a:rPr lang="es-EC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Planear </a:t>
            </a:r>
            <a:r>
              <a:rPr lang="es-EC" dirty="0">
                <a:latin typeface="Andalus" panose="02020603050405020304" pitchFamily="18" charset="-78"/>
                <a:cs typeface="Andalus" panose="02020603050405020304" pitchFamily="18" charset="-78"/>
              </a:rPr>
              <a:t>estrategias de venta y comercialización de nuestros </a:t>
            </a:r>
            <a:r>
              <a:rPr lang="es-EC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productos.</a:t>
            </a:r>
            <a:endParaRPr lang="es-EC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endParaRPr lang="es-EC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4" name="Imagen 13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9411103" flipV="1">
            <a:off x="597183" y="3046964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2111069" flipV="1">
            <a:off x="266626" y="5823625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9893003" flipV="1">
            <a:off x="7762456" y="4969342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magen 10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0265116" flipV="1">
            <a:off x="6350121" y="5188044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magen 11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9893003" flipV="1">
            <a:off x="10316215" y="5219535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magen 14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3748776" y="403350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Imagen 12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1950989" flipV="1">
            <a:off x="10615759" y="3250467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Imagen 15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11281529" y="4341811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Imagen 17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5661051" y="6151310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Imagen 18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2419202" y="2108086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n 20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5261884" y="2247394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Imagen 19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8910233" y="5290847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Imagen 21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10998458" y="267328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Imagen 22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9340969" y="3166180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7919514" y="3159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Imagen 24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11123459" y="6056688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Imagen 25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1756530" y="6207389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Imagen 27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1726496" flipV="1">
            <a:off x="4100989" y="6110294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Imagen 28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9893003" flipV="1">
            <a:off x="9193008" y="6027504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Imagen 30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9893003" flipV="1">
            <a:off x="11190720" y="1490364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Imagen 31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7345083" y="5941187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Imagen 32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7520347" y="3896956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Imagen 33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209867" y="4203418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Imagen 35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8379225" flipV="1">
            <a:off x="6022906" y="351325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Imagen 36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9462855" flipV="1">
            <a:off x="9948369" y="206043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Imagen 16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98079" y="79586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Imagen 37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2811533" flipV="1">
            <a:off x="9285953" y="4205883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 descr="http://image.slidesharecdn.com/manoscreativas-130512135448-phpapp02/95/manos-creativas-1-638.jpg?cb=136836699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9483216" flipV="1">
            <a:off x="4942592" y="723564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7461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-101600"/>
            <a:ext cx="12192000" cy="695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" name="Explosión 2 4"/>
          <p:cNvSpPr/>
          <p:nvPr/>
        </p:nvSpPr>
        <p:spPr>
          <a:xfrm rot="587048">
            <a:off x="216657" y="-453730"/>
            <a:ext cx="11758683" cy="7663860"/>
          </a:xfrm>
          <a:prstGeom prst="irregularSeal2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bliqueTopLef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" name="CuadroTexto 3"/>
          <p:cNvSpPr txBox="1"/>
          <p:nvPr/>
        </p:nvSpPr>
        <p:spPr>
          <a:xfrm>
            <a:off x="2902856" y="1849855"/>
            <a:ext cx="580571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hiller" panose="04020404031007020602" pitchFamily="82" charset="0"/>
              </a:rPr>
              <a:t>Misión:</a:t>
            </a:r>
          </a:p>
          <a:p>
            <a:pPr algn="just"/>
            <a:r>
              <a:rPr lang="es-EC" dirty="0" smtClean="0"/>
              <a:t>	</a:t>
            </a:r>
            <a:r>
              <a:rPr lang="es-EC" dirty="0" smtClean="0">
                <a:solidFill>
                  <a:schemeClr val="bg1"/>
                </a:solidFill>
              </a:rPr>
              <a:t> </a:t>
            </a:r>
            <a:r>
              <a:rPr lang="es-EC" dirty="0">
                <a:latin typeface="Andalus" panose="02020603050405020304" pitchFamily="18" charset="-78"/>
                <a:cs typeface="Andalus" panose="02020603050405020304" pitchFamily="18" charset="-78"/>
              </a:rPr>
              <a:t>Somos una miniempresa emprendedora en el área de </a:t>
            </a:r>
            <a:r>
              <a:rPr lang="es-EC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bisutería, que </a:t>
            </a:r>
            <a:r>
              <a:rPr lang="es-EC" dirty="0">
                <a:latin typeface="Andalus" panose="02020603050405020304" pitchFamily="18" charset="-78"/>
                <a:cs typeface="Andalus" panose="02020603050405020304" pitchFamily="18" charset="-78"/>
              </a:rPr>
              <a:t>ofrece productos y servicios de </a:t>
            </a:r>
            <a:r>
              <a:rPr lang="es-EC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calidad</a:t>
            </a:r>
            <a:r>
              <a:rPr lang="es-EC" dirty="0">
                <a:latin typeface="Andalus" panose="02020603050405020304" pitchFamily="18" charset="-78"/>
                <a:cs typeface="Andalus" panose="02020603050405020304" pitchFamily="18" charset="-78"/>
              </a:rPr>
              <a:t> orientada a lograr que nuestro artículo cuente con la aceptación del público</a:t>
            </a:r>
            <a:r>
              <a:rPr lang="es-EC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Nuestros productos fueron diseñados como un objeto identificativo del Carchi para así contribuir </a:t>
            </a:r>
            <a:r>
              <a:rPr lang="es-EC" dirty="0">
                <a:latin typeface="Andalus" panose="02020603050405020304" pitchFamily="18" charset="-78"/>
                <a:cs typeface="Andalus" panose="02020603050405020304" pitchFamily="18" charset="-78"/>
              </a:rPr>
              <a:t>al </a:t>
            </a:r>
            <a:r>
              <a:rPr lang="es-EC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rescate de la idiosincrasia de </a:t>
            </a:r>
            <a:r>
              <a:rPr lang="es-EC" dirty="0">
                <a:latin typeface="Andalus" panose="02020603050405020304" pitchFamily="18" charset="-78"/>
                <a:cs typeface="Andalus" panose="02020603050405020304" pitchFamily="18" charset="-78"/>
              </a:rPr>
              <a:t>la Cultura Pasto </a:t>
            </a:r>
            <a:r>
              <a:rPr lang="es-EC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 </a:t>
            </a:r>
            <a:r>
              <a:rPr lang="es-EC" dirty="0">
                <a:latin typeface="Andalus" panose="02020603050405020304" pitchFamily="18" charset="-78"/>
                <a:cs typeface="Andalus" panose="02020603050405020304" pitchFamily="18" charset="-78"/>
              </a:rPr>
              <a:t>ayuda de alianzas estratégicas en el </a:t>
            </a:r>
            <a:r>
              <a:rPr lang="es-EC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sector</a:t>
            </a:r>
            <a:r>
              <a:rPr lang="es-EC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s-EC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para poder tener un crecimiento empresarial.</a:t>
            </a:r>
          </a:p>
          <a:p>
            <a:endParaRPr lang="es-EC" dirty="0" smtClean="0"/>
          </a:p>
        </p:txBody>
      </p:sp>
      <p:pic>
        <p:nvPicPr>
          <p:cNvPr id="7" name="Imagen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0" t="35140" r="29974" b="23446"/>
          <a:stretch/>
        </p:blipFill>
        <p:spPr bwMode="auto">
          <a:xfrm>
            <a:off x="9839376" y="5589897"/>
            <a:ext cx="2251024" cy="1268103"/>
          </a:xfrm>
          <a:prstGeom prst="roundRect">
            <a:avLst/>
          </a:prstGeom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 descr="http://www.monografias.com/trabajos-pdf/percepcion-social-indios-pastos/image009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557666" y="3824920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 descr="http://www.monografias.com/trabajos-pdf/percepcion-social-indios-pastos/image009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3389748" y="5805118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 descr="http://www.monografias.com/trabajos-pdf/percepcion-social-indios-pastos/image009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6413182" y="5520621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magen 10" descr="http://www.monografias.com/trabajos-pdf/percepcion-social-indios-pastos/image009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9447643" y="4493427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magen 11" descr="http://www.monografias.com/trabajos-pdf/percepcion-social-indios-pastos/image009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9911152" y="1860295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Imagen 12" descr="http://www.monografias.com/trabajos-pdf/percepcion-social-indios-pastos/image009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6734222" y="151806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Imagen 13" descr="http://www.monografias.com/trabajos-pdf/percepcion-social-indios-pastos/image009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2678341" y="1038333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magen 14" descr="http://www.monografias.com/trabajos-pdf/percepcion-social-indios-pastos/image009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11062968" y="330086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Imagen 15" descr="http://www.monografias.com/trabajos-pdf/percepcion-social-indios-pastos/image009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785896" y="5920812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Imagen 19" descr="http://image.slidesharecdn.com/manoscreativas-130512135448-phpapp02/95/manos-creativas-1-638.jpg?cb=1368366991"/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2234269" flipV="1">
            <a:off x="10758129" y="4649139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n 20" descr="http://image.slidesharecdn.com/manoscreativas-130512135448-phpapp02/95/manos-creativas-1-638.jpg?cb=1368366991"/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2234269" flipV="1">
            <a:off x="8136511" y="5282651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Imagen 21" descr="http://image.slidesharecdn.com/manoscreativas-130512135448-phpapp02/95/manos-creativas-1-638.jpg?cb=1368366991"/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2234269" flipV="1">
            <a:off x="8694631" y="926719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Imagen 22" descr="http://image.slidesharecdn.com/manoscreativas-130512135448-phpapp02/95/manos-creativas-1-638.jpg?cb=1368366991"/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9339313" flipV="1">
            <a:off x="4666484" y="518968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 descr="http://image.slidesharecdn.com/manoscreativas-130512135448-phpapp02/95/manos-creativas-1-638.jpg?cb=1368366991"/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8928727" flipV="1">
            <a:off x="5038837" y="5964049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Imagen 24" descr="http://image.slidesharecdn.com/manoscreativas-130512135448-phpapp02/95/manos-creativas-1-638.jpg?cb=1368366991"/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2234269" flipV="1">
            <a:off x="10239267" y="3464098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Imagen 25" descr="http://image.slidesharecdn.com/manoscreativas-130512135448-phpapp02/95/manos-creativas-1-638.jpg?cb=1368366991"/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8266429" flipV="1">
            <a:off x="390050" y="-2423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Imagen 26" descr="http://image.slidesharecdn.com/manoscreativas-130512135448-phpapp02/95/manos-creativas-1-638.jpg?cb=1368366991"/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8266429" flipV="1">
            <a:off x="7242185" y="6079382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Imagen 27" descr="http://image.slidesharecdn.com/manoscreativas-130512135448-phpapp02/95/manos-creativas-1-638.jpg?cb=1368366991"/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8266429" flipV="1">
            <a:off x="1422088" y="5421602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Imagen 28" descr="http://image.slidesharecdn.com/manoscreativas-130512135448-phpapp02/95/manos-creativas-1-638.jpg?cb=1368366991"/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8266429" flipV="1">
            <a:off x="887912" y="2124189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Imagen 29" descr="http://www.monografias.com/trabajos-pdf/percepcion-social-indios-pastos/image009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922597" y="746217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Imagen 30" descr="http://www.monografias.com/trabajos-pdf/percepcion-social-indios-pastos/image009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3528988" y="-54210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Imagen 31" descr="http://www.monografias.com/trabajos-pdf/percepcion-social-indios-pastos/image009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139963" y="5101353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Imagen 32" descr="http://www.monografias.com/trabajos-pdf/percepcion-social-indios-pastos/image009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11363896" y="3821590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Imagen 33" descr="http://image.slidesharecdn.com/manoscreativas-130512135448-phpapp02/95/manos-creativas-1-638.jpg?cb=1368366991"/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8266429" flipV="1">
            <a:off x="58446" y="1089672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Imagen 34" descr="http://image.slidesharecdn.com/manoscreativas-130512135448-phpapp02/95/manos-creativas-1-638.jpg?cb=1368366991"/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8266429" flipV="1">
            <a:off x="11296939" y="1604461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Imagen 35" descr="http://image.slidesharecdn.com/manoscreativas-130512135448-phpapp02/95/manos-creativas-1-638.jpg?cb=1368366991"/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8266429" flipV="1">
            <a:off x="9925800" y="137517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Imagen 36" descr="http://image.slidesharecdn.com/manoscreativas-130512135448-phpapp02/95/manos-creativas-1-638.jpg?cb=1368366991"/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8266429" flipV="1">
            <a:off x="1827455" y="68467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677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0" y="-28545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" name="Explosión 1 4"/>
          <p:cNvSpPr/>
          <p:nvPr/>
        </p:nvSpPr>
        <p:spPr>
          <a:xfrm>
            <a:off x="348342" y="159658"/>
            <a:ext cx="11640458" cy="6698342"/>
          </a:xfrm>
          <a:prstGeom prst="irregularSeal1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" name="CuadroTexto 3"/>
          <p:cNvSpPr txBox="1"/>
          <p:nvPr/>
        </p:nvSpPr>
        <p:spPr>
          <a:xfrm>
            <a:off x="3502133" y="1907739"/>
            <a:ext cx="571024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hiller" panose="04020404031007020602" pitchFamily="82" charset="0"/>
                <a:cs typeface="Andalus" panose="02020603050405020304" pitchFamily="18" charset="-78"/>
              </a:rPr>
              <a:t>Visión:</a:t>
            </a:r>
          </a:p>
          <a:p>
            <a:pPr algn="just"/>
            <a:r>
              <a:rPr lang="es-EC" dirty="0"/>
              <a:t> </a:t>
            </a:r>
            <a:r>
              <a:rPr lang="es-EC" dirty="0" smtClean="0"/>
              <a:t>	</a:t>
            </a:r>
            <a:r>
              <a:rPr lang="es-EC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Afianzarnos </a:t>
            </a:r>
            <a:r>
              <a:rPr lang="es-EC" dirty="0">
                <a:latin typeface="Andalus" panose="02020603050405020304" pitchFamily="18" charset="-78"/>
                <a:cs typeface="Andalus" panose="02020603050405020304" pitchFamily="18" charset="-78"/>
              </a:rPr>
              <a:t>como una empresa líder, creativa, de competencia e innovadora de bisutería con una imagen de mayor productividad en el mercado comercial y cultural en nuestra ciudad y provincia y expandirla a nivel nacional e internacional, participando en el adelanto de nuestra Cultura Pasto ofreciendo productos de calidad elaborados por manos creativas.</a:t>
            </a:r>
          </a:p>
          <a:p>
            <a:endParaRPr lang="es-EC" dirty="0"/>
          </a:p>
        </p:txBody>
      </p:sp>
      <p:pic>
        <p:nvPicPr>
          <p:cNvPr id="7" name="Imagen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0" t="35140" r="29974" b="23446"/>
          <a:stretch/>
        </p:blipFill>
        <p:spPr bwMode="auto">
          <a:xfrm>
            <a:off x="0" y="5254171"/>
            <a:ext cx="2801258" cy="1603829"/>
          </a:xfrm>
          <a:prstGeom prst="roundRect">
            <a:avLst/>
          </a:prstGeom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 descr="http://image.slidesharecdn.com/manoscreativas-130512135448-phpapp02/95/manos-creativas-1-638.jpg?cb=1368366991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3262974" flipV="1">
            <a:off x="2249342" y="260924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 descr="http://image.slidesharecdn.com/manoscreativas-130512135448-phpapp02/95/manos-creativas-1-638.jpg?cb=1368366991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2092612" flipV="1">
            <a:off x="10360484" y="5846443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 descr="http://image.slidesharecdn.com/manoscreativas-130512135448-phpapp02/95/manos-creativas-1-638.jpg?cb=1368366991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8266429" flipV="1">
            <a:off x="10714683" y="403964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magen 10" descr="http://image.slidesharecdn.com/manoscreativas-130512135448-phpapp02/95/manos-creativas-1-638.jpg?cb=1368366991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8266429" flipV="1">
            <a:off x="10633015" y="3068643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magen 11" descr="http://image.slidesharecdn.com/manoscreativas-130512135448-phpapp02/95/manos-creativas-1-638.jpg?cb=1368366991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8266429" flipV="1">
            <a:off x="7932183" y="4899012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Imagen 12" descr="http://image.slidesharecdn.com/manoscreativas-130512135448-phpapp02/95/manos-creativas-1-638.jpg?cb=1368366991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8266429" flipV="1">
            <a:off x="1040311" y="3467785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Imagen 13" descr="http://image.slidesharecdn.com/manoscreativas-130512135448-phpapp02/95/manos-creativas-1-638.jpg?cb=1368366991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8266429" flipV="1">
            <a:off x="8171326" y="972017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magen 14" descr="http://image.slidesharecdn.com/manoscreativas-130512135448-phpapp02/95/manos-creativas-1-638.jpg?cb=1368366991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8266429" flipV="1">
            <a:off x="3705062" y="1110580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Imagen 15" descr="http://image.slidesharecdn.com/manoscreativas-130512135448-phpapp02/95/manos-creativas-1-638.jpg?cb=1368366991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8266429" flipV="1">
            <a:off x="3947795" y="5221730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Imagen 16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469543" y="51190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Imagen 19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1769651" y="2003589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n 20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5916610" y="1038333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Imagen 21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9872614" y="1862253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Imagen 22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9778247" y="4241907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n 23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5795772" y="5042288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Imagen 24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2583974" y="4550846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Imagen 25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8587234" y="-5699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Imagen 26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3298649" y="6180703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Imagen 27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11469594" y="4817765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Imagen 28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4205906" y="-67638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Imagen 29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8463171" y="6180704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Imagen 30" descr="http://www.monografias.com/trabajos-pdf/percepcion-social-indios-pastos/image009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7" t="5001" r="4374" b="7059"/>
          <a:stretch/>
        </p:blipFill>
        <p:spPr bwMode="auto">
          <a:xfrm rot="1458233">
            <a:off x="139796" y="1757601"/>
            <a:ext cx="602174" cy="60627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Imagen 31" descr="http://image.slidesharecdn.com/manoscreativas-130512135448-phpapp02/95/manos-creativas-1-638.jpg?cb=1368366991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2092612" flipV="1">
            <a:off x="6329699" y="6032179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Imagen 32" descr="http://image.slidesharecdn.com/manoscreativas-130512135448-phpapp02/95/manos-creativas-1-638.jpg?cb=1368366991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972" r="15735" b="30082"/>
          <a:stretch/>
        </p:blipFill>
        <p:spPr bwMode="auto">
          <a:xfrm rot="13262974" flipV="1">
            <a:off x="5708681" y="92587"/>
            <a:ext cx="574331" cy="710319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91977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162</TotalTime>
  <Words>95</Words>
  <Application>Microsoft Office PowerPoint</Application>
  <PresentationFormat>Panorámica</PresentationFormat>
  <Paragraphs>20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5" baseType="lpstr">
      <vt:lpstr>Andalus</vt:lpstr>
      <vt:lpstr>AngsanaUPC</vt:lpstr>
      <vt:lpstr>Arial</vt:lpstr>
      <vt:lpstr>Bradley Hand ITC</vt:lpstr>
      <vt:lpstr>Calibri</vt:lpstr>
      <vt:lpstr>Calibri Light</vt:lpstr>
      <vt:lpstr>Chiller</vt:lpstr>
      <vt:lpstr>Curlz MT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JOSELIN</dc:creator>
  <cp:lastModifiedBy>JOSELIN</cp:lastModifiedBy>
  <cp:revision>25</cp:revision>
  <dcterms:created xsi:type="dcterms:W3CDTF">2015-11-23T16:43:59Z</dcterms:created>
  <dcterms:modified xsi:type="dcterms:W3CDTF">2015-11-30T14:00:15Z</dcterms:modified>
</cp:coreProperties>
</file>