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3" r:id="rId8"/>
    <p:sldId id="264" r:id="rId9"/>
    <p:sldId id="261" r:id="rId10"/>
    <p:sldId id="265" r:id="rId11"/>
    <p:sldId id="266" r:id="rId12"/>
    <p:sldId id="270" r:id="rId13"/>
    <p:sldId id="272" r:id="rId14"/>
    <p:sldId id="273" r:id="rId15"/>
    <p:sldId id="271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595" autoAdjust="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1C7F32-4E09-4C2F-9526-D1CF2A64724D}" type="datetimeFigureOut">
              <a:rPr lang="es-ES" smtClean="0"/>
              <a:pPr/>
              <a:t>16/03/2016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16F9F7-0547-4A81-94AA-4793D45CE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roductosdeasturias.com/arroz-con-leche-santolaya-200-grs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87824" y="1988840"/>
            <a:ext cx="5484444" cy="201166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PRODUCTOS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COOPERATIVA</a:t>
            </a:r>
            <a:b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MERCADOMINICAS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419872" y="6093296"/>
            <a:ext cx="432048" cy="93136"/>
          </a:xfrm>
        </p:spPr>
        <p:txBody>
          <a:bodyPr>
            <a:normAutofit fontScale="32500" lnSpcReduction="20000"/>
          </a:bodyPr>
          <a:lstStyle/>
          <a:p>
            <a:pPr algn="r"/>
            <a:endParaRPr lang="es-ES" dirty="0" smtClean="0"/>
          </a:p>
          <a:p>
            <a:pPr algn="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1941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ernard MT Condensed" pitchFamily="18" charset="0"/>
              </a:rPr>
              <a:t>CREMA DE CABRALES INTENSA</a:t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Bernard MT Condensed" pitchFamily="18" charset="0"/>
              </a:rPr>
              <a:t> (180 </a:t>
            </a:r>
            <a:r>
              <a:rPr lang="es-ES" dirty="0" err="1">
                <a:latin typeface="Bernard MT Condensed" pitchFamily="18" charset="0"/>
              </a:rPr>
              <a:t>grs</a:t>
            </a:r>
            <a:r>
              <a:rPr lang="es-ES" dirty="0">
                <a:latin typeface="Bernard MT Condensed" pitchFamily="18" charset="0"/>
              </a:rPr>
              <a:t>.) PRECIO: 3.84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Comic Sans MS" pitchFamily="66" charset="0"/>
              </a:rPr>
              <a:t>Deliciosa crema elaborada con Queso D.O.P. Cabrales y Sidra Natural Asturiana. De consistencia untosa, presenta un color azul verdoso derivado de la propia naturaleza del Queso Cabrales. En esta variedad presenta un sabor y aroma intensos, y resulta ideal para sorprender a sus invitados con todo el carácter del Cabrales en una crema fácil de untar.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725" y="2944019"/>
            <a:ext cx="3021211" cy="223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6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ernard MT Condensed" pitchFamily="18" charset="0"/>
              </a:rPr>
              <a:t>PICADILLO DE JABALI ( 500 </a:t>
            </a:r>
            <a:r>
              <a:rPr lang="es-ES" dirty="0" err="1">
                <a:latin typeface="Bernard MT Condensed" pitchFamily="18" charset="0"/>
              </a:rPr>
              <a:t>grs</a:t>
            </a:r>
            <a:r>
              <a:rPr lang="es-ES" dirty="0">
                <a:latin typeface="Bernard MT Condensed" pitchFamily="18" charset="0"/>
              </a:rPr>
              <a:t>.)</a:t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Bernard MT Condensed" pitchFamily="18" charset="0"/>
              </a:rPr>
              <a:t>PRECIO: </a:t>
            </a:r>
            <a:r>
              <a:rPr lang="es-ES" dirty="0" smtClean="0">
                <a:latin typeface="Bernard MT Condensed" pitchFamily="18" charset="0"/>
              </a:rPr>
              <a:t>5.23€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200" dirty="0">
                <a:latin typeface="Comic Sans MS" pitchFamily="66" charset="0"/>
              </a:rPr>
              <a:t>El Picadillo de </a:t>
            </a:r>
            <a:r>
              <a:rPr lang="es-ES" sz="2200" dirty="0" err="1">
                <a:latin typeface="Comic Sans MS" pitchFamily="66" charset="0"/>
              </a:rPr>
              <a:t>Jabali</a:t>
            </a:r>
            <a:r>
              <a:rPr lang="es-ES" sz="2200" dirty="0">
                <a:latin typeface="Comic Sans MS" pitchFamily="66" charset="0"/>
              </a:rPr>
              <a:t> (500 </a:t>
            </a:r>
            <a:r>
              <a:rPr lang="es-ES" sz="2200" dirty="0" err="1">
                <a:latin typeface="Comic Sans MS" pitchFamily="66" charset="0"/>
              </a:rPr>
              <a:t>Grs</a:t>
            </a:r>
            <a:r>
              <a:rPr lang="es-ES" sz="2200" dirty="0">
                <a:latin typeface="Comic Sans MS" pitchFamily="66" charset="0"/>
              </a:rPr>
              <a:t>.) está elaborado con magro de </a:t>
            </a:r>
            <a:r>
              <a:rPr lang="es-ES" sz="2200" dirty="0" err="1">
                <a:latin typeface="Comic Sans MS" pitchFamily="66" charset="0"/>
              </a:rPr>
              <a:t>jabali</a:t>
            </a:r>
            <a:r>
              <a:rPr lang="es-ES" sz="2200" dirty="0">
                <a:latin typeface="Comic Sans MS" pitchFamily="66" charset="0"/>
              </a:rPr>
              <a:t> 100% y panceta de cerdo. Ideal para consumir frito en su propia grasa acompañado de huevos, patatas fritas y </a:t>
            </a:r>
            <a:r>
              <a:rPr lang="es-ES" sz="2200" dirty="0" err="1">
                <a:latin typeface="Comic Sans MS" pitchFamily="66" charset="0"/>
              </a:rPr>
              <a:t>tortos</a:t>
            </a:r>
            <a:r>
              <a:rPr lang="es-ES" sz="2200" dirty="0">
                <a:latin typeface="Comic Sans MS" pitchFamily="66" charset="0"/>
              </a:rPr>
              <a:t> de </a:t>
            </a:r>
            <a:r>
              <a:rPr lang="es-ES" sz="2200" dirty="0" err="1">
                <a:latin typeface="Comic Sans MS" pitchFamily="66" charset="0"/>
              </a:rPr>
              <a:t>maiz</a:t>
            </a:r>
            <a:r>
              <a:rPr lang="es-ES" sz="2200" dirty="0">
                <a:latin typeface="Comic Sans MS" pitchFamily="66" charset="0"/>
              </a:rPr>
              <a:t>.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7680" y="2420888"/>
            <a:ext cx="4406460" cy="2952328"/>
          </a:xfrm>
        </p:spPr>
      </p:pic>
    </p:spTree>
    <p:extLst>
      <p:ext uri="{BB962C8B-B14F-4D97-AF65-F5344CB8AC3E}">
        <p14:creationId xmlns:p14="http://schemas.microsoft.com/office/powerpoint/2010/main" xmlns="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 Black" pitchFamily="34" charset="0"/>
              </a:rPr>
              <a:t>CHORIZO DE JABALÍ</a:t>
            </a:r>
            <a:r>
              <a:rPr lang="es-ES" dirty="0">
                <a:latin typeface="Bernard MT Condensed" pitchFamily="18" charset="0"/>
              </a:rPr>
              <a:t/>
            </a:r>
            <a:br>
              <a:rPr lang="es-ES" dirty="0">
                <a:latin typeface="Bernard MT Condensed" pitchFamily="18" charset="0"/>
              </a:rPr>
            </a:br>
            <a:r>
              <a:rPr lang="es-ES" dirty="0">
                <a:latin typeface="Arial Black" pitchFamily="34" charset="0"/>
              </a:rPr>
              <a:t>PRECIO: </a:t>
            </a:r>
            <a:r>
              <a:rPr lang="es-ES" dirty="0" smtClean="0">
                <a:latin typeface="Arial Black" pitchFamily="34" charset="0"/>
              </a:rPr>
              <a:t>4.95€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s-ES" sz="2400" dirty="0" smtClean="0">
                <a:cs typeface="Times New Roman" pitchFamily="18" charset="0"/>
              </a:rPr>
              <a:t>Hecho a base de carnes seleccionadas.</a:t>
            </a:r>
          </a:p>
          <a:p>
            <a:pPr eaLnBrk="0" hangingPunct="0"/>
            <a:r>
              <a:rPr lang="es-ES" sz="2400" dirty="0" smtClean="0">
                <a:cs typeface="Times New Roman" pitchFamily="18" charset="0"/>
              </a:rPr>
              <a:t>Definición: Chorizo de Jabalí curado seco, de olor característico y color rojizo oscuro.</a:t>
            </a:r>
          </a:p>
          <a:p>
            <a:pPr eaLnBrk="0" hangingPunct="0"/>
            <a:r>
              <a:rPr lang="es-ES" sz="2400" dirty="0" smtClean="0">
                <a:cs typeface="Times New Roman" pitchFamily="18" charset="0"/>
              </a:rPr>
              <a:t>Presentación: Piezas de 300 gr.. aprox. </a:t>
            </a:r>
            <a:r>
              <a:rPr lang="es-ES" sz="2400" dirty="0" smtClean="0">
                <a:cs typeface="Times New Roman" pitchFamily="18" charset="0"/>
              </a:rPr>
              <a:t>envasadas </a:t>
            </a:r>
            <a:r>
              <a:rPr lang="es-ES" sz="2400" dirty="0" smtClean="0">
                <a:cs typeface="Times New Roman" pitchFamily="18" charset="0"/>
              </a:rPr>
              <a:t>al vacio.</a:t>
            </a:r>
          </a:p>
          <a:p>
            <a:endParaRPr lang="es-E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6175" y="2791619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 Black" pitchFamily="34" charset="0"/>
              </a:rPr>
              <a:t>QUESO VIDIAGO</a:t>
            </a:r>
            <a:br>
              <a:rPr lang="es-ES" dirty="0" smtClean="0">
                <a:latin typeface="Arial Black" pitchFamily="34" charset="0"/>
              </a:rPr>
            </a:br>
            <a:r>
              <a:rPr lang="es-ES" dirty="0" smtClean="0">
                <a:latin typeface="Arial Black" pitchFamily="34" charset="0"/>
              </a:rPr>
              <a:t>Precio: 4,62€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/>
            <a:r>
              <a:rPr lang="es-ES" sz="2400" dirty="0" smtClean="0">
                <a:cs typeface="Times New Roman" pitchFamily="18" charset="0"/>
              </a:rPr>
              <a:t>Características: Rico queso suave, cremoso, elaborado artesanalmente a los pies de la Sierra del Cuera, en </a:t>
            </a:r>
            <a:r>
              <a:rPr lang="es-ES" sz="2400" dirty="0" err="1" smtClean="0">
                <a:cs typeface="Times New Roman" pitchFamily="18" charset="0"/>
              </a:rPr>
              <a:t>Vidiago</a:t>
            </a:r>
            <a:r>
              <a:rPr lang="es-ES" sz="2400" dirty="0" smtClean="0">
                <a:cs typeface="Times New Roman" pitchFamily="18" charset="0"/>
              </a:rPr>
              <a:t> (</a:t>
            </a:r>
            <a:r>
              <a:rPr lang="es-ES" sz="2400" dirty="0" err="1" smtClean="0">
                <a:cs typeface="Times New Roman" pitchFamily="18" charset="0"/>
              </a:rPr>
              <a:t>Llanes</a:t>
            </a:r>
            <a:r>
              <a:rPr lang="es-ES" sz="2400" dirty="0" smtClean="0">
                <a:cs typeface="Times New Roman" pitchFamily="18" charset="0"/>
              </a:rPr>
              <a:t>). Siguiendo la tradición familiar, con leche de vaca </a:t>
            </a:r>
            <a:r>
              <a:rPr lang="es-ES" sz="2400" dirty="0" smtClean="0">
                <a:cs typeface="Times New Roman" pitchFamily="18" charset="0"/>
              </a:rPr>
              <a:t>pasterizada</a:t>
            </a:r>
            <a:r>
              <a:rPr lang="es-ES" sz="2400" dirty="0" smtClean="0">
                <a:cs typeface="Times New Roman" pitchFamily="18" charset="0"/>
              </a:rPr>
              <a:t>. Aromas primarios, con toques lácticos. </a:t>
            </a:r>
            <a:endParaRPr lang="es-ES" sz="2400" dirty="0" smtClean="0"/>
          </a:p>
          <a:p>
            <a:pPr eaLnBrk="0" hangingPunct="0"/>
            <a:r>
              <a:rPr lang="es-ES" sz="2400" dirty="0" smtClean="0">
                <a:cs typeface="Times New Roman" pitchFamily="18" charset="0"/>
              </a:rPr>
              <a:t>Presentación</a:t>
            </a:r>
            <a:r>
              <a:rPr lang="es-ES" sz="2400" dirty="0" smtClean="0">
                <a:cs typeface="Times New Roman" pitchFamily="18" charset="0"/>
              </a:rPr>
              <a:t>: Presentado en envoltorio con un peso de aprox. 300 gr..</a:t>
            </a:r>
          </a:p>
          <a:p>
            <a:endParaRPr lang="es-ES" dirty="0"/>
          </a:p>
        </p:txBody>
      </p:sp>
      <p:pic>
        <p:nvPicPr>
          <p:cNvPr id="6" name="Picture 6" descr="vidiago_mijares_mini_gran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31686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Arial Black" pitchFamily="34" charset="0"/>
              </a:rPr>
              <a:t>Callos con jamón (630 g.)</a:t>
            </a:r>
            <a:br>
              <a:rPr lang="es-ES" dirty="0" smtClean="0">
                <a:latin typeface="Arial Black" pitchFamily="34" charset="0"/>
              </a:rPr>
            </a:br>
            <a:r>
              <a:rPr lang="es-ES" dirty="0" smtClean="0">
                <a:latin typeface="Arial Black" pitchFamily="34" charset="0"/>
              </a:rPr>
              <a:t>precio: 4,18€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Callos Asturianos con Jamón,</a:t>
            </a:r>
            <a:r>
              <a:rPr lang="es-ES" sz="2400" b="1" dirty="0" smtClean="0"/>
              <a:t> elaborados según la receta tradicional</a:t>
            </a:r>
            <a:r>
              <a:rPr lang="es-ES" sz="2400" dirty="0" smtClean="0"/>
              <a:t>, y listos para calentar y consumir.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2285992"/>
            <a:ext cx="4176464" cy="304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>
                <a:cs typeface="Times New Roman" pitchFamily="18" charset="0"/>
              </a:rPr>
              <a:t>Estuche de Fabada Asturiana de 2 </a:t>
            </a:r>
            <a:r>
              <a:rPr lang="es-ES" sz="4000" dirty="0" smtClean="0">
                <a:cs typeface="Times New Roman" pitchFamily="18" charset="0"/>
              </a:rPr>
              <a:t>raciones</a:t>
            </a:r>
            <a:r>
              <a:rPr lang="es-ES" dirty="0" smtClean="0">
                <a:latin typeface="Bernard MT Condensed" pitchFamily="18" charset="0"/>
              </a:rPr>
              <a:t>: 8.53€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0" hangingPunct="0">
              <a:buNone/>
            </a:pPr>
            <a:r>
              <a:rPr lang="es-ES" sz="1400" dirty="0" smtClean="0">
                <a:cs typeface="Times New Roman" pitchFamily="18" charset="0"/>
              </a:rPr>
              <a:t> </a:t>
            </a:r>
            <a:r>
              <a:rPr lang="es-ES" sz="2400" dirty="0" smtClean="0">
                <a:cs typeface="Times New Roman" pitchFamily="18" charset="0"/>
              </a:rPr>
              <a:t>El lote se compone de: - Tabla de preparado de Fabada Asturiana con ingredientes selectos </a:t>
            </a:r>
            <a:r>
              <a:rPr lang="es-ES" sz="2400" dirty="0" smtClean="0">
                <a:cs typeface="Times New Roman" pitchFamily="18" charset="0"/>
              </a:rPr>
              <a:t>para </a:t>
            </a:r>
            <a:r>
              <a:rPr lang="es-ES" sz="2400" dirty="0" smtClean="0">
                <a:cs typeface="Times New Roman" pitchFamily="18" charset="0"/>
              </a:rPr>
              <a:t>2 raciones. Además incluye receta de la auténtica Fabada Asturiana.</a:t>
            </a:r>
            <a:endParaRPr lang="es-ES" sz="2400" dirty="0" smtClean="0"/>
          </a:p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000240"/>
            <a:ext cx="4331741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1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84824"/>
          </a:xfrm>
        </p:spPr>
        <p:txBody>
          <a:bodyPr>
            <a:normAutofit fontScale="90000"/>
          </a:bodyPr>
          <a:lstStyle/>
          <a:p>
            <a:r>
              <a:rPr lang="es-ES" dirty="0"/>
              <a:t>HORREO RUSTICO CON CORREDOR (6 cm.)</a:t>
            </a:r>
            <a:br>
              <a:rPr lang="es-ES" dirty="0"/>
            </a:br>
            <a:r>
              <a:rPr lang="es-ES" dirty="0"/>
              <a:t>€ 4,27</a:t>
            </a:r>
            <a:r>
              <a:rPr lang="es-ES" b="0" dirty="0"/>
              <a:t/>
            </a:r>
            <a:br>
              <a:rPr lang="es-ES" b="0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3520440" cy="3633267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Comic Sans MS" pitchFamily="66" charset="0"/>
              </a:rPr>
              <a:t>Estupenda reproducción a escala de un Hórreo Típico Asturiano Con Corredor. Incluye todas las piezas: peana de madera, muchos detalles exteriores como musgo, tejas y piedras en el techo, </a:t>
            </a:r>
            <a:r>
              <a:rPr lang="es-ES" sz="2000" dirty="0" err="1">
                <a:latin typeface="Comic Sans MS" pitchFamily="66" charset="0"/>
              </a:rPr>
              <a:t>maiz</a:t>
            </a:r>
            <a:r>
              <a:rPr lang="es-ES" sz="2000" dirty="0">
                <a:latin typeface="Comic Sans MS" pitchFamily="66" charset="0"/>
              </a:rPr>
              <a:t>, yugo de vacas, </a:t>
            </a:r>
            <a:r>
              <a:rPr lang="es-ES" sz="2000" dirty="0" err="1">
                <a:latin typeface="Comic Sans MS" pitchFamily="66" charset="0"/>
              </a:rPr>
              <a:t>etc</a:t>
            </a:r>
            <a:endParaRPr lang="es-ES" sz="2000" dirty="0"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150" y="1844824"/>
            <a:ext cx="2619375" cy="4032448"/>
          </a:xfrm>
        </p:spPr>
      </p:pic>
    </p:spTree>
    <p:extLst>
      <p:ext uri="{BB962C8B-B14F-4D97-AF65-F5344CB8AC3E}">
        <p14:creationId xmlns:p14="http://schemas.microsoft.com/office/powerpoint/2010/main" xmlns="" val="35486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1224136"/>
          </a:xfrm>
        </p:spPr>
        <p:txBody>
          <a:bodyPr>
            <a:normAutofit fontScale="90000"/>
          </a:bodyPr>
          <a:lstStyle/>
          <a:p>
            <a:r>
              <a:rPr lang="es-ES" dirty="0"/>
              <a:t>ASTURIAS EN LA MIRADA</a:t>
            </a:r>
            <a:br>
              <a:rPr lang="es-ES" dirty="0"/>
            </a:br>
            <a:r>
              <a:rPr lang="es-ES" dirty="0"/>
              <a:t>€ 8,69</a:t>
            </a:r>
            <a:r>
              <a:rPr lang="es-ES" b="0" dirty="0"/>
              <a:t/>
            </a:r>
            <a:br>
              <a:rPr lang="es-ES" b="0" dirty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ES" sz="2000" dirty="0">
                <a:latin typeface="Comic Sans MS" pitchFamily="66" charset="0"/>
              </a:rPr>
              <a:t>El fotógrafo asturiano Juanjo Arrojo te trasladará en cada una de estas imágenes la esencia de nuestros paisajes, recorriendo cámara en mano todos los rincones de Asturias: nuestro litoral, la montaña, la Asturias </a:t>
            </a:r>
            <a:r>
              <a:rPr lang="es-ES" sz="2000" dirty="0" smtClean="0">
                <a:latin typeface="Comic Sans MS" pitchFamily="66" charset="0"/>
              </a:rPr>
              <a:t>rural…</a:t>
            </a:r>
            <a:endParaRPr lang="es-ES" sz="2000" dirty="0">
              <a:latin typeface="Comic Sans MS" pitchFamily="66" charset="0"/>
            </a:endParaRPr>
          </a:p>
        </p:txBody>
      </p:sp>
      <p:pic>
        <p:nvPicPr>
          <p:cNvPr id="3" name="2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492896"/>
            <a:ext cx="3445693" cy="3445693"/>
          </a:xfrm>
        </p:spPr>
      </p:pic>
    </p:spTree>
    <p:extLst>
      <p:ext uri="{BB962C8B-B14F-4D97-AF65-F5344CB8AC3E}">
        <p14:creationId xmlns:p14="http://schemas.microsoft.com/office/powerpoint/2010/main" xmlns="" val="232690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122413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LIBRO DE LAS GUISANDERAS DE ASTURIAS: € </a:t>
            </a:r>
            <a:r>
              <a:rPr lang="es-ES" dirty="0"/>
              <a:t>8,69</a:t>
            </a:r>
            <a:r>
              <a:rPr lang="es-ES" b="0" dirty="0"/>
              <a:t/>
            </a:r>
            <a:br>
              <a:rPr lang="es-ES" b="0" dirty="0"/>
            </a:b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ES" sz="2000" dirty="0" smtClean="0"/>
              <a:t>Explicación por el Club de Guisanderas de las</a:t>
            </a:r>
            <a:r>
              <a:rPr lang="es-ES" sz="2000" b="1" dirty="0" smtClean="0"/>
              <a:t> recetas asturianas de antaño</a:t>
            </a:r>
            <a:r>
              <a:rPr lang="es-ES" sz="2000" dirty="0" smtClean="0"/>
              <a:t>, tanto su historia como su preparación. Una joya gastronómica en su cocina.</a:t>
            </a:r>
            <a:endParaRPr lang="es-ES" sz="200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000240"/>
            <a:ext cx="2289203" cy="337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690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080120"/>
          </a:xfrm>
        </p:spPr>
        <p:txBody>
          <a:bodyPr>
            <a:normAutofit/>
          </a:bodyPr>
          <a:lstStyle/>
          <a:p>
            <a:r>
              <a:rPr lang="es-ES" b="1" i="1" u="sng" dirty="0" smtClean="0">
                <a:latin typeface="Comic Sans MS" pitchFamily="66" charset="0"/>
              </a:rPr>
              <a:t>C</a:t>
            </a:r>
            <a:r>
              <a:rPr lang="es-ES" sz="3200" b="1" i="1" u="sng" dirty="0" smtClean="0">
                <a:latin typeface="Comic Sans MS" pitchFamily="66" charset="0"/>
              </a:rPr>
              <a:t>ASADIELLES ASTURIANES ‘’TIERRA ASTUR’’ 8,69€ ; 4,95€</a:t>
            </a:r>
            <a:endParaRPr lang="es-ES" b="1" i="1" u="sng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929090" cy="422909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Comic Sans MS" pitchFamily="66" charset="0"/>
              </a:rPr>
              <a:t>Las </a:t>
            </a:r>
            <a:r>
              <a:rPr lang="es-ES" dirty="0" err="1" smtClean="0">
                <a:latin typeface="Comic Sans MS" pitchFamily="66" charset="0"/>
              </a:rPr>
              <a:t>Casadielles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Asturianes</a:t>
            </a:r>
            <a:r>
              <a:rPr lang="es-ES" dirty="0" smtClean="0">
                <a:latin typeface="Comic Sans MS" pitchFamily="66" charset="0"/>
              </a:rPr>
              <a:t> "Tierra Astur" 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12 unidades a 8,69€</a:t>
            </a:r>
          </a:p>
          <a:p>
            <a:r>
              <a:rPr lang="es-ES" dirty="0" smtClean="0">
                <a:latin typeface="Comic Sans MS" pitchFamily="66" charset="0"/>
              </a:rPr>
              <a:t>6</a:t>
            </a:r>
            <a:r>
              <a:rPr lang="es-ES" dirty="0" smtClean="0">
                <a:latin typeface="Comic Sans MS" pitchFamily="66" charset="0"/>
              </a:rPr>
              <a:t> </a:t>
            </a:r>
            <a:r>
              <a:rPr lang="es-ES" dirty="0" smtClean="0">
                <a:latin typeface="Comic Sans MS" pitchFamily="66" charset="0"/>
              </a:rPr>
              <a:t>  unidades a 4,95€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Elaboradas de forma casera empleando 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los siguientes </a:t>
            </a:r>
            <a:r>
              <a:rPr lang="es-ES" dirty="0" smtClean="0">
                <a:latin typeface="Comic Sans MS" pitchFamily="66" charset="0"/>
              </a:rPr>
              <a:t>ingredientes:</a:t>
            </a:r>
          </a:p>
          <a:p>
            <a:r>
              <a:rPr lang="es-ES" dirty="0" smtClean="0">
                <a:latin typeface="Comic Sans MS" pitchFamily="66" charset="0"/>
              </a:rPr>
              <a:t>Avellana,</a:t>
            </a:r>
            <a:r>
              <a:rPr lang="es-ES" dirty="0" smtClean="0">
                <a:latin typeface="Comic Sans MS" pitchFamily="66" charset="0"/>
              </a:rPr>
              <a:t> </a:t>
            </a:r>
            <a:r>
              <a:rPr lang="es-ES" dirty="0" smtClean="0">
                <a:latin typeface="Comic Sans MS" pitchFamily="66" charset="0"/>
              </a:rPr>
              <a:t>nueces,</a:t>
            </a:r>
            <a:r>
              <a:rPr lang="es-ES" dirty="0" smtClean="0">
                <a:latin typeface="Comic Sans MS" pitchFamily="66" charset="0"/>
              </a:rPr>
              <a:t> </a:t>
            </a:r>
            <a:r>
              <a:rPr lang="es-ES" dirty="0" smtClean="0">
                <a:latin typeface="Comic Sans MS" pitchFamily="66" charset="0"/>
              </a:rPr>
              <a:t>mantequilla,</a:t>
            </a:r>
            <a:r>
              <a:rPr lang="es-ES" dirty="0" smtClean="0">
                <a:latin typeface="Comic Sans MS" pitchFamily="66" charset="0"/>
              </a:rPr>
              <a:t> harina de trigo </a:t>
            </a:r>
            <a:r>
              <a:rPr lang="es-ES" dirty="0" smtClean="0">
                <a:latin typeface="Comic Sans MS" pitchFamily="66" charset="0"/>
              </a:rPr>
              <a:t>y azúcar</a:t>
            </a:r>
            <a:endParaRPr lang="es-E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dirty="0" smtClean="0">
                <a:latin typeface="Comic Sans MS" pitchFamily="66" charset="0"/>
              </a:rPr>
              <a:t> 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150" y="2986881"/>
            <a:ext cx="2619375" cy="1752600"/>
          </a:xfrm>
        </p:spPr>
      </p:pic>
    </p:spTree>
    <p:extLst>
      <p:ext uri="{BB962C8B-B14F-4D97-AF65-F5344CB8AC3E}">
        <p14:creationId xmlns:p14="http://schemas.microsoft.com/office/powerpoint/2010/main" xmlns="" val="20049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hlinkClick r:id="rId2"/>
              </a:rPr>
              <a:t>Carajitos asturianos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/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</a:b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300 </a:t>
            </a:r>
            <a:r>
              <a:rPr lang="es-E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grs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2,50€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420888"/>
            <a:ext cx="3456384" cy="3456384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Dulce típico de Asturias elaborado con avellana, azúcar, clara de huevo y miel. Se elabora en un obrador que manipula harina de trigo y otros productos no aptos para celiacos. </a:t>
            </a:r>
          </a:p>
        </p:txBody>
      </p:sp>
    </p:spTree>
    <p:extLst>
      <p:ext uri="{BB962C8B-B14F-4D97-AF65-F5344CB8AC3E}">
        <p14:creationId xmlns:p14="http://schemas.microsoft.com/office/powerpoint/2010/main" xmlns="" val="13925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BOLLOS DE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MARAÑUELAS </a:t>
            </a:r>
            <a:b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</a:b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PRECIO: 7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,70€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eaLnBrk="0" hangingPunct="0"/>
            <a:r>
              <a:rPr lang="es-ES" dirty="0" smtClean="0"/>
              <a:t>Dulce asturiano típico, elaborado artesanalmente siguiendo el método tradicional, con harina, azúcar, huevos, mantequilla cocida, impulsor y raspadura de limón. Usan la misma base que las Marañuelas, pero resultan más blandas que éstas, y mojan mejor en los líquidos, lo que hace de los bolos de Marañuela un dulce ideal para los desayunos</a:t>
            </a:r>
            <a:endParaRPr lang="es-ES" dirty="0" smtClean="0"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357430"/>
            <a:ext cx="3888432" cy="2383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259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ARROZ CON LECHE ‘’</a:t>
            </a:r>
            <a:r>
              <a:rPr lang="es-ES" dirty="0" err="1" smtClean="0"/>
              <a:t>SANTolaya</a:t>
            </a:r>
            <a:r>
              <a:rPr lang="es-ES" dirty="0" smtClean="0"/>
              <a:t>’’ 200 </a:t>
            </a:r>
            <a:r>
              <a:rPr lang="es-ES" dirty="0" err="1" smtClean="0"/>
              <a:t>gRS</a:t>
            </a:r>
            <a:r>
              <a:rPr lang="es-ES" dirty="0" smtClean="0"/>
              <a:t> 1,65€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94720" cy="461488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El Arroz con Leche "</a:t>
            </a:r>
            <a:r>
              <a:rPr lang="es-E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Santolaya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" es un exquisito postre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elaborado 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 leche fresca pasteurizada de vaca, azúcar, arroz, canela, limón, anís y sal.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En 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la parte superior presenta la característica capa de azúcar requemado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2348880"/>
            <a:ext cx="2873077" cy="2873077"/>
          </a:xfrm>
        </p:spPr>
      </p:pic>
    </p:spTree>
    <p:extLst>
      <p:ext uri="{BB962C8B-B14F-4D97-AF65-F5344CB8AC3E}">
        <p14:creationId xmlns:p14="http://schemas.microsoft.com/office/powerpoint/2010/main" xmlns="" val="6959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Tocinillo de cielo ‘’</a:t>
            </a:r>
            <a:r>
              <a:rPr lang="es-ES" dirty="0" err="1" smtClean="0"/>
              <a:t>tejeiro</a:t>
            </a:r>
            <a:r>
              <a:rPr lang="es-ES" dirty="0" smtClean="0"/>
              <a:t>’’ (4 </a:t>
            </a:r>
            <a:r>
              <a:rPr lang="es-ES" dirty="0" err="1" smtClean="0"/>
              <a:t>uds.</a:t>
            </a:r>
            <a:r>
              <a:rPr lang="es-ES" dirty="0" smtClean="0"/>
              <a:t> De 60 </a:t>
            </a:r>
            <a:r>
              <a:rPr lang="es-ES" dirty="0" err="1" smtClean="0"/>
              <a:t>grs</a:t>
            </a:r>
            <a:r>
              <a:rPr lang="es-ES" dirty="0" smtClean="0"/>
              <a:t> 2,95€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43444"/>
          </a:xfrm>
        </p:spPr>
        <p:txBody>
          <a:bodyPr>
            <a:normAutofit/>
          </a:bodyPr>
          <a:lstStyle/>
          <a:p>
            <a:r>
              <a:rPr lang="es-ES" dirty="0">
                <a:latin typeface="Comic Sans MS" pitchFamily="66" charset="0"/>
              </a:rPr>
              <a:t>El Tocinillo de Cielo "</a:t>
            </a:r>
            <a:r>
              <a:rPr lang="es-ES" dirty="0" err="1">
                <a:latin typeface="Comic Sans MS" pitchFamily="66" charset="0"/>
              </a:rPr>
              <a:t>Tejeiro</a:t>
            </a:r>
            <a:r>
              <a:rPr lang="es-ES" dirty="0">
                <a:latin typeface="Comic Sans MS" pitchFamily="66" charset="0"/>
              </a:rPr>
              <a:t>" (4 Uds. de 60 </a:t>
            </a:r>
            <a:r>
              <a:rPr lang="es-ES" dirty="0" err="1">
                <a:latin typeface="Comic Sans MS" pitchFamily="66" charset="0"/>
              </a:rPr>
              <a:t>Grs</a:t>
            </a:r>
            <a:r>
              <a:rPr lang="es-ES" dirty="0">
                <a:latin typeface="Comic Sans MS" pitchFamily="66" charset="0"/>
              </a:rPr>
              <a:t>.) sigue al pie de la letra la receta tradicional, elaborada a base de yema de huevo caramelizada y azúcar.</a:t>
            </a:r>
          </a:p>
          <a:p>
            <a:endParaRPr lang="es-ES" dirty="0">
              <a:latin typeface="Comic Sans MS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2060848"/>
            <a:ext cx="3419150" cy="3240360"/>
          </a:xfrm>
        </p:spPr>
      </p:pic>
    </p:spTree>
    <p:extLst>
      <p:ext uri="{BB962C8B-B14F-4D97-AF65-F5344CB8AC3E}">
        <p14:creationId xmlns:p14="http://schemas.microsoft.com/office/powerpoint/2010/main" xmlns="" val="403973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Chocolate </a:t>
            </a:r>
            <a:r>
              <a:rPr lang="es-ES" sz="3600" dirty="0" smtClean="0"/>
              <a:t>con leche. </a:t>
            </a:r>
            <a:r>
              <a:rPr lang="es-ES" sz="3600" dirty="0" smtClean="0"/>
              <a:t>200G</a:t>
            </a:r>
            <a:r>
              <a:rPr lang="es-ES" sz="4400" dirty="0" smtClean="0">
                <a:latin typeface="Microsoft Sans Serif" pitchFamily="34" charset="0"/>
                <a:cs typeface="Microsoft Sans Serif" pitchFamily="34" charset="0"/>
              </a:rPr>
              <a:t>.</a:t>
            </a:r>
            <a:r>
              <a:rPr lang="es-ES" sz="4000" dirty="0" smtClean="0">
                <a:latin typeface="Microsoft Sans Serif" pitchFamily="34" charset="0"/>
                <a:cs typeface="Microsoft Sans Serif" pitchFamily="34" charset="0"/>
              </a:rPr>
              <a:t>                                                                                  PRECIO: 1,65</a:t>
            </a:r>
            <a:r>
              <a:rPr lang="es-ES" sz="4000" dirty="0">
                <a:latin typeface="Microsoft Sans Serif" pitchFamily="34" charset="0"/>
                <a:cs typeface="Microsoft Sans Serif" pitchFamily="34" charset="0"/>
              </a:rPr>
              <a:t>€ 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>
                <a:latin typeface="Colonna MT" pitchFamily="82" charset="0"/>
                <a:cs typeface="Microsoft Sans Serif" pitchFamily="34" charset="0"/>
              </a:rPr>
              <a:t>El Chocolate con Leche "Tierra del Artesano" (200 </a:t>
            </a:r>
            <a:r>
              <a:rPr lang="es-ES" dirty="0" err="1">
                <a:latin typeface="Colonna MT" pitchFamily="82" charset="0"/>
                <a:cs typeface="Microsoft Sans Serif" pitchFamily="34" charset="0"/>
              </a:rPr>
              <a:t>Grs</a:t>
            </a:r>
            <a:r>
              <a:rPr lang="es-ES" dirty="0">
                <a:latin typeface="Colonna MT" pitchFamily="82" charset="0"/>
                <a:cs typeface="Microsoft Sans Serif" pitchFamily="34" charset="0"/>
              </a:rPr>
              <a:t>.) ” está elaborado con un 30% de cacao, sigue fielmente los criterios de todo buen repostero a la hora de producir chocolate casero, tradicional, único y con un sabor que avala todos los calificativos y que garantiza disfrutar del auténtico chocolate con leche artesano.</a:t>
            </a:r>
          </a:p>
          <a:p>
            <a:pPr algn="ctr"/>
            <a:endParaRPr lang="es-ES" dirty="0"/>
          </a:p>
        </p:txBody>
      </p:sp>
      <p:pic>
        <p:nvPicPr>
          <p:cNvPr id="1026" name="Picture 2" descr="C:\Users\Alumno\Desktop\Elena Fernández\chocolat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229669" cy="322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54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Dulce de manzana «La </a:t>
            </a:r>
            <a:r>
              <a:rPr lang="es-ES" dirty="0" err="1"/>
              <a:t>Collotense</a:t>
            </a:r>
            <a:r>
              <a:rPr lang="es-ES" dirty="0" smtClean="0"/>
              <a:t>» 2,48€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latin typeface="Comic Sans MS" pitchFamily="66" charset="0"/>
                <a:cs typeface="Microsoft Sans Serif" pitchFamily="34" charset="0"/>
              </a:rPr>
              <a:t>El Dulce de Manzana "La </a:t>
            </a:r>
            <a:r>
              <a:rPr lang="es-ES" dirty="0" err="1">
                <a:latin typeface="Comic Sans MS" pitchFamily="66" charset="0"/>
                <a:cs typeface="Microsoft Sans Serif" pitchFamily="34" charset="0"/>
              </a:rPr>
              <a:t>Collotense</a:t>
            </a:r>
            <a:r>
              <a:rPr lang="es-ES" dirty="0">
                <a:latin typeface="Comic Sans MS" pitchFamily="66" charset="0"/>
                <a:cs typeface="Microsoft Sans Serif" pitchFamily="34" charset="0"/>
              </a:rPr>
              <a:t>" (400 </a:t>
            </a:r>
            <a:r>
              <a:rPr lang="es-ES" dirty="0" err="1">
                <a:latin typeface="Comic Sans MS" pitchFamily="66" charset="0"/>
                <a:cs typeface="Microsoft Sans Serif" pitchFamily="34" charset="0"/>
              </a:rPr>
              <a:t>Grs</a:t>
            </a:r>
            <a:r>
              <a:rPr lang="es-ES" dirty="0">
                <a:latin typeface="Comic Sans MS" pitchFamily="66" charset="0"/>
                <a:cs typeface="Microsoft Sans Serif" pitchFamily="34" charset="0"/>
              </a:rPr>
              <a:t>.) es un riquísimo dulce artesano preparado en base a manzana y </a:t>
            </a:r>
            <a:r>
              <a:rPr lang="es-ES" dirty="0" err="1">
                <a:latin typeface="Comic Sans MS" pitchFamily="66" charset="0"/>
                <a:cs typeface="Microsoft Sans Serif" pitchFamily="34" charset="0"/>
              </a:rPr>
              <a:t>azucar</a:t>
            </a:r>
            <a:r>
              <a:rPr lang="es-ES" dirty="0">
                <a:latin typeface="Comic Sans MS" pitchFamily="66" charset="0"/>
                <a:cs typeface="Microsoft Sans Serif" pitchFamily="34" charset="0"/>
              </a:rPr>
              <a:t>. De color marrón claro (no lleva colorantes), presenta un sabor intenso a manzana azucarada. </a:t>
            </a:r>
          </a:p>
          <a:p>
            <a:r>
              <a:rPr lang="es-ES" dirty="0">
                <a:latin typeface="Comic Sans MS" pitchFamily="66" charset="0"/>
                <a:cs typeface="Microsoft Sans Serif" pitchFamily="34" charset="0"/>
              </a:rPr>
              <a:t>Ideal como aderezo para postres o por si sólo como postre o sustituto de la fruta, su corte es fácil, y no resulta pegajoso al paladar.</a:t>
            </a:r>
          </a:p>
          <a:p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348880"/>
            <a:ext cx="3233117" cy="323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7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QUESO CABRALES (</a:t>
            </a:r>
            <a:r>
              <a:rPr lang="es-ES" dirty="0" err="1" smtClean="0"/>
              <a:t>d.o.p</a:t>
            </a:r>
            <a:r>
              <a:rPr lang="es-ES" dirty="0" smtClean="0"/>
              <a:t>) </a:t>
            </a:r>
            <a:r>
              <a:rPr lang="es-ES" sz="2400" dirty="0" smtClean="0">
                <a:latin typeface="Comic Sans MS" pitchFamily="66" charset="0"/>
              </a:rPr>
              <a:t>cuña 350 </a:t>
            </a:r>
            <a:r>
              <a:rPr lang="es-ES" sz="2400" dirty="0" err="1" smtClean="0">
                <a:latin typeface="Comic Sans MS" pitchFamily="66" charset="0"/>
              </a:rPr>
              <a:t>grs</a:t>
            </a:r>
            <a:r>
              <a:rPr lang="es-ES" sz="2400" dirty="0" smtClean="0">
                <a:latin typeface="Comic Sans MS" pitchFamily="66" charset="0"/>
              </a:rPr>
              <a:t> </a:t>
            </a:r>
            <a:r>
              <a:rPr lang="es-ES" sz="2400" dirty="0" err="1" smtClean="0">
                <a:latin typeface="Comic Sans MS" pitchFamily="66" charset="0"/>
              </a:rPr>
              <a:t>aprox</a:t>
            </a:r>
            <a:r>
              <a:rPr lang="es-ES" sz="2400" dirty="0" smtClean="0">
                <a:latin typeface="Comic Sans MS" pitchFamily="66" charset="0"/>
              </a:rPr>
              <a:t> 5,60€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925144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Queso azul de sabor fuerte, picante e intenso. Elaborado con leche cruda de vaca, cabra y oveja. Con corte untoso color blanco y vetas azul-verdoso. Cabe destacar su maduración en cuevas naturales de los Picos de Europa donde la humedad relativa es del 90% y la temperatura oscila entre 8 y </a:t>
            </a:r>
            <a:r>
              <a:rPr lang="es-ES" dirty="0" smtClean="0"/>
              <a:t>12ºC.Envasado </a:t>
            </a:r>
            <a:r>
              <a:rPr lang="es-ES" dirty="0"/>
              <a:t>al vacío para su mejor transporte. Dejar orear una hora antes de su consumo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348880"/>
            <a:ext cx="3263404" cy="3263404"/>
          </a:xfrm>
        </p:spPr>
      </p:pic>
    </p:spTree>
    <p:extLst>
      <p:ext uri="{BB962C8B-B14F-4D97-AF65-F5344CB8AC3E}">
        <p14:creationId xmlns:p14="http://schemas.microsoft.com/office/powerpoint/2010/main" xmlns="" val="102789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640</Words>
  <Application>Microsoft Office PowerPoint</Application>
  <PresentationFormat>Presentación en pantalla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Opulento</vt:lpstr>
      <vt:lpstr>PRODUCTOS COOPERATIVA MERCADOMINICAS</vt:lpstr>
      <vt:lpstr>CASADIELLES ASTURIANES ‘’TIERRA ASTUR’’ 8,69€ ; 4,95€</vt:lpstr>
      <vt:lpstr>Carajitos asturianos  300 grs 2,50€</vt:lpstr>
      <vt:lpstr>BOLLOS DE MARAÑUELAS  PRECIO: 7,70€</vt:lpstr>
      <vt:lpstr>ARROZ CON LECHE ‘’SANTolaya’’ 200 gRS 1,65€</vt:lpstr>
      <vt:lpstr>Tocinillo de cielo ‘’tejeiro’’ (4 uds. De 60 grs 2,95€</vt:lpstr>
      <vt:lpstr>Chocolate con leche. 200G.                                                                                  PRECIO: 1,65€ </vt:lpstr>
      <vt:lpstr>Dulce de manzana «La Collotense» 2,48€</vt:lpstr>
      <vt:lpstr>QUESO CABRALES (d.o.p) cuña 350 grs aprox 5,60€</vt:lpstr>
      <vt:lpstr>CREMA DE CABRALES INTENSA  (180 grs.) PRECIO: 3.84</vt:lpstr>
      <vt:lpstr>PICADILLO DE JABALI ( 500 grs.) PRECIO: 5.23€</vt:lpstr>
      <vt:lpstr>CHORIZO DE JABALÍ PRECIO: 4.95€</vt:lpstr>
      <vt:lpstr>QUESO VIDIAGO Precio: 4,62€</vt:lpstr>
      <vt:lpstr>Callos con jamón (630 g.) precio: 4,18€</vt:lpstr>
      <vt:lpstr>Estuche de Fabada Asturiana de 2 raciones: 8.53€</vt:lpstr>
      <vt:lpstr>HORREO RUSTICO CON CORREDOR (6 cm.) € 4,27 </vt:lpstr>
      <vt:lpstr>ASTURIAS EN LA MIRADA € 8,69 </vt:lpstr>
      <vt:lpstr>EL LIBRO DE LAS GUISANDERAS DE ASTURIAS: € 8,69 </vt:lpstr>
    </vt:vector>
  </TitlesOfParts>
  <Company>portatil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COOPERATIVA</dc:title>
  <dc:creator>Escuela20</dc:creator>
  <cp:lastModifiedBy>polilla</cp:lastModifiedBy>
  <cp:revision>22</cp:revision>
  <dcterms:created xsi:type="dcterms:W3CDTF">2016-03-09T08:39:06Z</dcterms:created>
  <dcterms:modified xsi:type="dcterms:W3CDTF">2016-03-16T13:30:14Z</dcterms:modified>
</cp:coreProperties>
</file>