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5"/>
  </p:notesMasterIdLst>
  <p:sldIdLst>
    <p:sldId id="256" r:id="rId2"/>
    <p:sldId id="307" r:id="rId3"/>
    <p:sldId id="30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310"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11" r:id="rId55"/>
    <p:sldId id="312" r:id="rId56"/>
    <p:sldId id="313" r:id="rId57"/>
    <p:sldId id="314" r:id="rId58"/>
    <p:sldId id="315" r:id="rId59"/>
    <p:sldId id="316" r:id="rId60"/>
    <p:sldId id="317" r:id="rId61"/>
    <p:sldId id="318" r:id="rId62"/>
    <p:sldId id="319" r:id="rId63"/>
    <p:sldId id="320" r:id="rId64"/>
  </p:sldIdLst>
  <p:sldSz cx="9144000" cy="6858000" type="screen4x3"/>
  <p:notesSz cx="6858000" cy="9144000"/>
  <p:defaultTextStyle>
    <a:defPPr>
      <a:defRPr lang="es-ES"/>
    </a:defPPr>
    <a:lvl1pPr algn="l" rtl="0" fontAlgn="base">
      <a:spcBef>
        <a:spcPct val="0"/>
      </a:spcBef>
      <a:spcAft>
        <a:spcPct val="0"/>
      </a:spcAft>
      <a:defRPr sz="2200" kern="1200">
        <a:solidFill>
          <a:schemeClr val="tx1"/>
        </a:solidFill>
        <a:latin typeface="Constantia" pitchFamily="18" charset="0"/>
        <a:ea typeface="+mn-ea"/>
        <a:cs typeface="+mn-cs"/>
      </a:defRPr>
    </a:lvl1pPr>
    <a:lvl2pPr marL="457200" algn="l" rtl="0" fontAlgn="base">
      <a:spcBef>
        <a:spcPct val="0"/>
      </a:spcBef>
      <a:spcAft>
        <a:spcPct val="0"/>
      </a:spcAft>
      <a:defRPr sz="2200" kern="1200">
        <a:solidFill>
          <a:schemeClr val="tx1"/>
        </a:solidFill>
        <a:latin typeface="Constantia" pitchFamily="18" charset="0"/>
        <a:ea typeface="+mn-ea"/>
        <a:cs typeface="+mn-cs"/>
      </a:defRPr>
    </a:lvl2pPr>
    <a:lvl3pPr marL="914400" algn="l" rtl="0" fontAlgn="base">
      <a:spcBef>
        <a:spcPct val="0"/>
      </a:spcBef>
      <a:spcAft>
        <a:spcPct val="0"/>
      </a:spcAft>
      <a:defRPr sz="2200" kern="1200">
        <a:solidFill>
          <a:schemeClr val="tx1"/>
        </a:solidFill>
        <a:latin typeface="Constantia" pitchFamily="18" charset="0"/>
        <a:ea typeface="+mn-ea"/>
        <a:cs typeface="+mn-cs"/>
      </a:defRPr>
    </a:lvl3pPr>
    <a:lvl4pPr marL="1371600" algn="l" rtl="0" fontAlgn="base">
      <a:spcBef>
        <a:spcPct val="0"/>
      </a:spcBef>
      <a:spcAft>
        <a:spcPct val="0"/>
      </a:spcAft>
      <a:defRPr sz="2200" kern="1200">
        <a:solidFill>
          <a:schemeClr val="tx1"/>
        </a:solidFill>
        <a:latin typeface="Constantia" pitchFamily="18" charset="0"/>
        <a:ea typeface="+mn-ea"/>
        <a:cs typeface="+mn-cs"/>
      </a:defRPr>
    </a:lvl4pPr>
    <a:lvl5pPr marL="1828800" algn="l" rtl="0" fontAlgn="base">
      <a:spcBef>
        <a:spcPct val="0"/>
      </a:spcBef>
      <a:spcAft>
        <a:spcPct val="0"/>
      </a:spcAft>
      <a:defRPr sz="2200" kern="1200">
        <a:solidFill>
          <a:schemeClr val="tx1"/>
        </a:solidFill>
        <a:latin typeface="Constantia" pitchFamily="18" charset="0"/>
        <a:ea typeface="+mn-ea"/>
        <a:cs typeface="+mn-cs"/>
      </a:defRPr>
    </a:lvl5pPr>
    <a:lvl6pPr marL="2286000" algn="l" defTabSz="914400" rtl="0" eaLnBrk="1" latinLnBrk="0" hangingPunct="1">
      <a:defRPr sz="2200" kern="1200">
        <a:solidFill>
          <a:schemeClr val="tx1"/>
        </a:solidFill>
        <a:latin typeface="Constantia" pitchFamily="18" charset="0"/>
        <a:ea typeface="+mn-ea"/>
        <a:cs typeface="+mn-cs"/>
      </a:defRPr>
    </a:lvl6pPr>
    <a:lvl7pPr marL="2743200" algn="l" defTabSz="914400" rtl="0" eaLnBrk="1" latinLnBrk="0" hangingPunct="1">
      <a:defRPr sz="2200" kern="1200">
        <a:solidFill>
          <a:schemeClr val="tx1"/>
        </a:solidFill>
        <a:latin typeface="Constantia" pitchFamily="18" charset="0"/>
        <a:ea typeface="+mn-ea"/>
        <a:cs typeface="+mn-cs"/>
      </a:defRPr>
    </a:lvl7pPr>
    <a:lvl8pPr marL="3200400" algn="l" defTabSz="914400" rtl="0" eaLnBrk="1" latinLnBrk="0" hangingPunct="1">
      <a:defRPr sz="2200" kern="1200">
        <a:solidFill>
          <a:schemeClr val="tx1"/>
        </a:solidFill>
        <a:latin typeface="Constantia" pitchFamily="18" charset="0"/>
        <a:ea typeface="+mn-ea"/>
        <a:cs typeface="+mn-cs"/>
      </a:defRPr>
    </a:lvl8pPr>
    <a:lvl9pPr marL="3657600" algn="l" defTabSz="914400" rtl="0" eaLnBrk="1" latinLnBrk="0" hangingPunct="1">
      <a:defRPr sz="2200" kern="1200">
        <a:solidFill>
          <a:schemeClr val="tx1"/>
        </a:solidFill>
        <a:latin typeface="Constant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FFFF"/>
    <a:srgbClr val="0033CC"/>
    <a:srgbClr val="FF0000"/>
    <a:srgbClr val="0000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38" autoAdjust="0"/>
  </p:normalViewPr>
  <p:slideViewPr>
    <p:cSldViewPr>
      <p:cViewPr varScale="1">
        <p:scale>
          <a:sx n="80" d="100"/>
          <a:sy n="80" d="100"/>
        </p:scale>
        <p:origin x="-1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FBC7B90-06E8-47FF-A9BF-BBE71A880F0A}" type="datetimeFigureOut">
              <a:rPr lang="es-ES_tradnl"/>
              <a:pPr>
                <a:defRPr/>
              </a:pPr>
              <a:t>17/03/2016</a:t>
            </a:fld>
            <a:endParaRPr lang="es-ES_tradnl"/>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51FC65-B678-4895-A1C9-2F26D30ACC7A}"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r>
              <a:rPr lang="es-ES" b="1" smtClean="0"/>
              <a:t>Deliciosa combinación de fresa y yogur. Un sabor que inundará todos tus sentidos.</a:t>
            </a:r>
            <a:r>
              <a:rPr lang="es-E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9A68FE41-7B51-4565-9EB2-8066AC5B8B1F}" type="datetimeFigureOut">
              <a:rPr lang="es-ES"/>
              <a:pPr>
                <a:defRPr/>
              </a:pPr>
              <a:t>17/03/2016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70EC932E-192B-486F-B878-E0AEB6926B1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27DD0AD-4E12-4CE8-9D2E-EA12780347A7}" type="datetimeFigureOut">
              <a:rPr lang="es-ES"/>
              <a:pPr>
                <a:defRPr/>
              </a:pPr>
              <a:t>17/03/2016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44CD08A-D39E-4FFC-BA96-AAC060E6F50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8EDDE567-13F0-4A35-A398-FBA0D1C263DA}" type="datetimeFigureOut">
              <a:rPr lang="es-ES"/>
              <a:pPr>
                <a:defRPr/>
              </a:pPr>
              <a:t>17/03/2016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366B2A4F-DE28-48DC-9374-9B3C5571F490}"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704850"/>
            <a:ext cx="8229600" cy="56197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3" name="9 Marcador de fecha"/>
          <p:cNvSpPr>
            <a:spLocks noGrp="1"/>
          </p:cNvSpPr>
          <p:nvPr>
            <p:ph type="dt" sz="half" idx="10"/>
          </p:nvPr>
        </p:nvSpPr>
        <p:spPr/>
        <p:txBody>
          <a:bodyPr/>
          <a:lstStyle>
            <a:lvl1pPr>
              <a:defRPr/>
            </a:lvl1pPr>
          </a:lstStyle>
          <a:p>
            <a:pPr>
              <a:defRPr/>
            </a:pPr>
            <a:fld id="{9AB8AEE8-9BBC-4929-AB17-B9033558DBE4}" type="datetimeFigureOut">
              <a:rPr lang="es-ES"/>
              <a:pPr>
                <a:defRPr/>
              </a:pPr>
              <a:t>17/03/2016</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0C7F7C2E-B7A2-41D6-81DC-48135258113D}"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850"/>
            <a:ext cx="8229600" cy="1143000"/>
          </a:xfrm>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457200" y="1935163"/>
            <a:ext cx="4038600" cy="43894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4648200" y="1935163"/>
            <a:ext cx="4038600" cy="43894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9 Marcador de fecha"/>
          <p:cNvSpPr>
            <a:spLocks noGrp="1"/>
          </p:cNvSpPr>
          <p:nvPr>
            <p:ph type="dt" sz="half" idx="10"/>
          </p:nvPr>
        </p:nvSpPr>
        <p:spPr/>
        <p:txBody>
          <a:bodyPr/>
          <a:lstStyle>
            <a:lvl1pPr>
              <a:defRPr/>
            </a:lvl1pPr>
          </a:lstStyle>
          <a:p>
            <a:pPr>
              <a:defRPr/>
            </a:pPr>
            <a:fld id="{B3A8F94E-C812-45C0-96D4-66F393D97426}" type="datetimeFigureOut">
              <a:rPr lang="es-ES"/>
              <a:pPr>
                <a:defRPr/>
              </a:pPr>
              <a:t>17/03/2016</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CBA92A66-4BAD-4854-A0C9-FEA40F03BD9B}"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760913" y="2362200"/>
            <a:ext cx="3770312" cy="3724275"/>
          </a:xfrm>
        </p:spPr>
        <p:txBody>
          <a:bodyPr/>
          <a:lstStyle/>
          <a:p>
            <a:pPr lvl="0"/>
            <a:endParaRPr lang="es-ES" noProof="0"/>
          </a:p>
        </p:txBody>
      </p:sp>
      <p:sp>
        <p:nvSpPr>
          <p:cNvPr id="5" name="4 Marcador de fecha"/>
          <p:cNvSpPr>
            <a:spLocks noGrp="1"/>
          </p:cNvSpPr>
          <p:nvPr>
            <p:ph type="dt" sz="half" idx="10"/>
          </p:nvPr>
        </p:nvSpPr>
        <p:spPr>
          <a:xfrm>
            <a:off x="2438400" y="6248400"/>
            <a:ext cx="2130425" cy="474663"/>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5791200" y="6248400"/>
            <a:ext cx="2897188" cy="474663"/>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4138" y="6242050"/>
            <a:ext cx="587375" cy="488950"/>
          </a:xfrm>
        </p:spPr>
        <p:txBody>
          <a:bodyPr/>
          <a:lstStyle>
            <a:lvl1pPr>
              <a:defRPr/>
            </a:lvl1pPr>
          </a:lstStyle>
          <a:p>
            <a:pPr>
              <a:defRPr/>
            </a:pPr>
            <a:fld id="{B2ED0DDC-1C44-4485-BB35-0CAE6CFD142B}"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2438400" y="6248400"/>
            <a:ext cx="2130425" cy="474663"/>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5791200" y="6248400"/>
            <a:ext cx="2897188" cy="474663"/>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4138" y="6242050"/>
            <a:ext cx="587375" cy="488950"/>
          </a:xfrm>
        </p:spPr>
        <p:txBody>
          <a:bodyPr/>
          <a:lstStyle>
            <a:lvl1pPr>
              <a:defRPr/>
            </a:lvl1pPr>
          </a:lstStyle>
          <a:p>
            <a:pPr>
              <a:defRPr/>
            </a:pPr>
            <a:fld id="{71563460-1542-4777-A894-F4EFDB7CB35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2FDBAB5D-3849-429B-962D-4547EC1572E6}" type="datetimeFigureOut">
              <a:rPr lang="es-ES"/>
              <a:pPr>
                <a:defRPr/>
              </a:pPr>
              <a:t>17/03/2016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6F04EB84-4C0B-40C6-A5DB-E2C2AFB3532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9 Marcador de fecha"/>
          <p:cNvSpPr>
            <a:spLocks noGrp="1"/>
          </p:cNvSpPr>
          <p:nvPr>
            <p:ph type="dt" sz="half" idx="10"/>
          </p:nvPr>
        </p:nvSpPr>
        <p:spPr/>
        <p:txBody>
          <a:bodyPr/>
          <a:lstStyle>
            <a:lvl1pPr>
              <a:defRPr/>
            </a:lvl1pPr>
          </a:lstStyle>
          <a:p>
            <a:pPr>
              <a:defRPr/>
            </a:pPr>
            <a:fld id="{41432088-C76F-4F91-814B-8A80BBFFED6E}" type="datetimeFigureOut">
              <a:rPr lang="es-ES"/>
              <a:pPr>
                <a:defRPr/>
              </a:pPr>
              <a:t>17/03/2016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988CCDDF-18FB-433D-AF88-3A8CC277A8C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C347B02-DE3B-4B2A-B4E5-C242037D78CC}" type="datetimeFigureOut">
              <a:rPr lang="es-ES"/>
              <a:pPr>
                <a:defRPr/>
              </a:pPr>
              <a:t>17/03/2016</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B6C6CC32-9AF1-4989-A039-FCD59CDBFD6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84EDF42A-4174-452A-9879-BF6E942FBA92}" type="datetimeFigureOut">
              <a:rPr lang="es-ES"/>
              <a:pPr>
                <a:defRPr/>
              </a:pPr>
              <a:t>17/03/2016</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56A24243-EF67-46DE-A40E-5065F0E4FD3E}"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4966F7EF-837D-4231-96B8-E21595D2CC77}" type="datetimeFigureOut">
              <a:rPr lang="es-ES"/>
              <a:pPr>
                <a:defRPr/>
              </a:pPr>
              <a:t>17/03/2016</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909F6A00-66B8-497A-8679-C20B131ACA7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05099C50-12B0-4135-8430-75DCF4449205}" type="datetimeFigureOut">
              <a:rPr lang="es-ES"/>
              <a:pPr>
                <a:defRPr/>
              </a:pPr>
              <a:t>17/03/2016</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EE889A5C-1EA0-4492-86A2-6DEBEA8C0E7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04326E0B-E629-4859-A7FA-59E79694B5FB}" type="datetimeFigureOut">
              <a:rPr lang="es-ES"/>
              <a:pPr>
                <a:defRPr/>
              </a:pPr>
              <a:t>17/03/2016</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569811E5-5479-4331-87D9-9F83373BAD7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277C9F9F-A3E7-4528-B4CE-FEC837745D88}" type="datetimeFigureOut">
              <a:rPr lang="es-ES"/>
              <a:pPr>
                <a:defRPr/>
              </a:pPr>
              <a:t>17/03/2016</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23307D80-082F-4C7C-8E9F-5DBDFDC1CFE4}"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buClrTx/>
              <a:buSzTx/>
              <a:buFontTx/>
              <a:buNone/>
              <a:defRPr kumimoji="0" sz="1200">
                <a:solidFill>
                  <a:schemeClr val="tx2">
                    <a:shade val="90000"/>
                  </a:schemeClr>
                </a:solidFill>
                <a:latin typeface="+mn-lt"/>
              </a:defRPr>
            </a:lvl1pPr>
          </a:lstStyle>
          <a:p>
            <a:pPr>
              <a:defRPr/>
            </a:pPr>
            <a:fld id="{2031E770-9F34-48FA-852A-1764BC38DE49}" type="datetimeFigureOut">
              <a:rPr lang="es-ES"/>
              <a:pPr>
                <a:defRPr/>
              </a:pPr>
              <a:t>17/03/2016</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buClrTx/>
              <a:buSzTx/>
              <a:buFontTx/>
              <a:buNone/>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buClrTx/>
              <a:buSzTx/>
              <a:buFontTx/>
              <a:buNone/>
              <a:defRPr kumimoji="0" sz="1200">
                <a:solidFill>
                  <a:schemeClr val="tx2">
                    <a:shade val="90000"/>
                  </a:schemeClr>
                </a:solidFill>
                <a:latin typeface="+mn-lt"/>
              </a:defRPr>
            </a:lvl1pPr>
          </a:lstStyle>
          <a:p>
            <a:pPr>
              <a:defRPr/>
            </a:pPr>
            <a:fld id="{BD712032-C848-41A5-900B-A95C8CF85EBC}"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gr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88" r:id="rId9"/>
    <p:sldLayoutId id="2147483679" r:id="rId10"/>
    <p:sldLayoutId id="2147483678" r:id="rId11"/>
    <p:sldLayoutId id="2147483677" r:id="rId12"/>
    <p:sldLayoutId id="2147483676" r:id="rId13"/>
    <p:sldLayoutId id="2147483689" r:id="rId14"/>
    <p:sldLayoutId id="2147483690" r:id="rId15"/>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usuario5\Desktop\LOGOTIPO copia.jpg"/>
          <p:cNvPicPr>
            <a:picLocks noChangeAspect="1" noChangeArrowheads="1"/>
          </p:cNvPicPr>
          <p:nvPr/>
        </p:nvPicPr>
        <p:blipFill>
          <a:blip r:embed="rId2"/>
          <a:srcRect/>
          <a:stretch>
            <a:fillRect/>
          </a:stretch>
        </p:blipFill>
        <p:spPr bwMode="auto">
          <a:xfrm>
            <a:off x="2484438" y="2852738"/>
            <a:ext cx="3248025" cy="3773487"/>
          </a:xfrm>
          <a:prstGeom prst="rect">
            <a:avLst/>
          </a:prstGeom>
          <a:noFill/>
          <a:ln w="9525">
            <a:noFill/>
            <a:miter lim="800000"/>
            <a:headEnd/>
            <a:tailEnd/>
          </a:ln>
        </p:spPr>
      </p:pic>
      <p:pic>
        <p:nvPicPr>
          <p:cNvPr id="18434" name="4 CuadroTexto"/>
          <p:cNvPicPr>
            <a:picLocks noChangeArrowheads="1"/>
          </p:cNvPicPr>
          <p:nvPr/>
        </p:nvPicPr>
        <p:blipFill>
          <a:blip r:embed="rId3"/>
          <a:srcRect/>
          <a:stretch>
            <a:fillRect/>
          </a:stretch>
        </p:blipFill>
        <p:spPr bwMode="auto">
          <a:xfrm>
            <a:off x="1341438" y="493713"/>
            <a:ext cx="6034087" cy="2352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704850"/>
            <a:ext cx="8229600" cy="1143000"/>
          </a:xfrm>
        </p:spPr>
        <p:txBody>
          <a:bodyPr/>
          <a:lstStyle/>
          <a:p>
            <a:r>
              <a:rPr lang="es-ES_tradnl" smtClean="0"/>
              <a:t>Taza Fuensanta azul</a:t>
            </a:r>
          </a:p>
        </p:txBody>
      </p:sp>
      <p:sp>
        <p:nvSpPr>
          <p:cNvPr id="23555" name="Rectangle 3"/>
          <p:cNvSpPr>
            <a:spLocks noGrp="1"/>
          </p:cNvSpPr>
          <p:nvPr>
            <p:ph type="body" sz="half" idx="1"/>
          </p:nvPr>
        </p:nvSpPr>
        <p:spPr>
          <a:xfrm>
            <a:off x="2195513" y="3932238"/>
            <a:ext cx="355600" cy="138112"/>
          </a:xfrm>
        </p:spPr>
        <p:txBody>
          <a:bodyPr/>
          <a:lstStyle/>
          <a:p>
            <a:pPr>
              <a:lnSpc>
                <a:spcPct val="80000"/>
              </a:lnSpc>
            </a:pPr>
            <a:endParaRPr lang="es-ES_tradnl" sz="600" smtClean="0"/>
          </a:p>
        </p:txBody>
      </p:sp>
      <p:sp>
        <p:nvSpPr>
          <p:cNvPr id="23556" name="Rectangle 4"/>
          <p:cNvSpPr>
            <a:spLocks noGrp="1"/>
          </p:cNvSpPr>
          <p:nvPr>
            <p:ph type="body" sz="half" idx="2"/>
          </p:nvPr>
        </p:nvSpPr>
        <p:spPr>
          <a:xfrm>
            <a:off x="4859338" y="1989138"/>
            <a:ext cx="4038600" cy="4495800"/>
          </a:xfrm>
        </p:spPr>
        <p:txBody>
          <a:bodyPr/>
          <a:lstStyle/>
          <a:p>
            <a:pPr>
              <a:lnSpc>
                <a:spcPct val="80000"/>
              </a:lnSpc>
              <a:buFont typeface="Wingdings 2" pitchFamily="18" charset="2"/>
              <a:buNone/>
              <a:defRPr/>
            </a:pPr>
            <a:r>
              <a:rPr lang="es-ES_tradnl" sz="2200" b="1" dirty="0" smtClean="0">
                <a:solidFill>
                  <a:srgbClr val="0066CC"/>
                </a:solidFill>
                <a:latin typeface="Arial" charset="0"/>
              </a:rPr>
              <a:t>-Precio: 9</a:t>
            </a:r>
            <a:r>
              <a:rPr lang="es-ES_tradnl" sz="2200" b="1" dirty="0" smtClean="0">
                <a:solidFill>
                  <a:srgbClr val="0066CC"/>
                </a:solidFill>
              </a:rPr>
              <a:t>’</a:t>
            </a:r>
            <a:r>
              <a:rPr lang="es-ES_tradnl" sz="2200" b="1" dirty="0" smtClean="0">
                <a:solidFill>
                  <a:srgbClr val="0066CC"/>
                </a:solidFill>
                <a:latin typeface="Arial" charset="0"/>
              </a:rPr>
              <a:t>50 euros.</a:t>
            </a:r>
          </a:p>
          <a:p>
            <a:pPr>
              <a:lnSpc>
                <a:spcPct val="80000"/>
              </a:lnSpc>
              <a:buFont typeface="Wingdings 2" pitchFamily="18" charset="2"/>
              <a:buNone/>
              <a:defRPr/>
            </a:pPr>
            <a:endParaRPr lang="es-ES_tradnl" sz="2200" b="1" dirty="0" smtClean="0">
              <a:solidFill>
                <a:srgbClr val="0066CC"/>
              </a:solidFill>
              <a:latin typeface="Arial" charset="0"/>
            </a:endParaRPr>
          </a:p>
          <a:p>
            <a:pPr>
              <a:lnSpc>
                <a:spcPct val="80000"/>
              </a:lnSpc>
              <a:buFont typeface="Wingdings 2" pitchFamily="18" charset="2"/>
              <a:buNone/>
              <a:defRPr/>
            </a:pPr>
            <a:r>
              <a:rPr lang="es-ES_tradnl" sz="2200" dirty="0" smtClean="0">
                <a:solidFill>
                  <a:srgbClr val="0066CC"/>
                </a:solidFill>
                <a:latin typeface="Arial" charset="0"/>
              </a:rPr>
              <a:t>-Comentario: Taza de porcelana con sublimaci</a:t>
            </a:r>
            <a:r>
              <a:rPr lang="es-ES_tradnl" sz="2200" dirty="0" smtClean="0">
                <a:solidFill>
                  <a:srgbClr val="0066CC"/>
                </a:solidFill>
              </a:rPr>
              <a:t>ó</a:t>
            </a:r>
            <a:r>
              <a:rPr lang="es-ES_tradnl" sz="2200" dirty="0" smtClean="0">
                <a:solidFill>
                  <a:srgbClr val="0066CC"/>
                </a:solidFill>
                <a:latin typeface="Arial" charset="0"/>
              </a:rPr>
              <a:t>n a 360</a:t>
            </a:r>
            <a:r>
              <a:rPr lang="es-ES_tradnl" sz="2200" dirty="0" smtClean="0">
                <a:solidFill>
                  <a:srgbClr val="0066CC"/>
                </a:solidFill>
              </a:rPr>
              <a:t>º</a:t>
            </a:r>
            <a:r>
              <a:rPr lang="es-ES_tradnl" sz="2200" dirty="0" smtClean="0">
                <a:solidFill>
                  <a:srgbClr val="0066CC"/>
                </a:solidFill>
                <a:latin typeface="Arial" charset="0"/>
              </a:rPr>
              <a:t>. Apta para microondas.</a:t>
            </a:r>
          </a:p>
          <a:p>
            <a:pPr>
              <a:lnSpc>
                <a:spcPct val="80000"/>
              </a:lnSpc>
              <a:buFont typeface="Wingdings 2" pitchFamily="18" charset="2"/>
              <a:buNone/>
              <a:defRPr/>
            </a:pPr>
            <a:endParaRPr lang="es-ES_tradnl" sz="2200" b="1" dirty="0" smtClean="0">
              <a:solidFill>
                <a:srgbClr val="0066CC"/>
              </a:solidFill>
              <a:latin typeface="Arial" charset="0"/>
            </a:endParaRPr>
          </a:p>
          <a:p>
            <a:pPr>
              <a:lnSpc>
                <a:spcPct val="80000"/>
              </a:lnSpc>
              <a:buFont typeface="Wingdings 2" pitchFamily="18" charset="2"/>
              <a:buNone/>
              <a:defRPr/>
            </a:pPr>
            <a:r>
              <a:rPr lang="es-ES_tradnl" sz="2200" b="1" dirty="0" smtClean="0">
                <a:solidFill>
                  <a:srgbClr val="0066CC"/>
                </a:solidFill>
                <a:latin typeface="Arial" charset="0"/>
              </a:rPr>
              <a:t>-Capacidad: 30 cl.</a:t>
            </a:r>
          </a:p>
          <a:p>
            <a:pPr>
              <a:lnSpc>
                <a:spcPct val="80000"/>
              </a:lnSpc>
              <a:buFont typeface="Wingdings 2" pitchFamily="18" charset="2"/>
              <a:buNone/>
              <a:defRPr/>
            </a:pPr>
            <a:endParaRPr lang="es-ES_tradnl" sz="2400" b="1" dirty="0" smtClean="0">
              <a:solidFill>
                <a:srgbClr val="0066CC"/>
              </a:solidFill>
              <a:effectLst>
                <a:outerShdw blurRad="38100" dist="38100" dir="2700000" algn="tl">
                  <a:srgbClr val="C0C0C0"/>
                </a:outerShdw>
              </a:effectLst>
              <a:latin typeface="Arial" charset="0"/>
            </a:endParaRPr>
          </a:p>
          <a:p>
            <a:pPr>
              <a:lnSpc>
                <a:spcPct val="80000"/>
              </a:lnSpc>
              <a:buFont typeface="Wingdings 2" pitchFamily="18" charset="2"/>
              <a:buNone/>
              <a:defRPr/>
            </a:pPr>
            <a:r>
              <a:rPr lang="es-ES_tradnl" sz="2400" b="1" dirty="0" smtClean="0">
                <a:solidFill>
                  <a:srgbClr val="0066CC"/>
                </a:solidFill>
                <a:effectLst>
                  <a:outerShdw blurRad="38100" dist="38100" dir="2700000" algn="tl">
                    <a:srgbClr val="C0C0C0"/>
                  </a:outerShdw>
                </a:effectLst>
                <a:latin typeface="Arial" charset="0"/>
              </a:rPr>
              <a:t>-Referencia: 006</a:t>
            </a:r>
            <a:endParaRPr lang="es-ES_tradnl" sz="2200" b="1" dirty="0" smtClean="0">
              <a:solidFill>
                <a:srgbClr val="0066CC"/>
              </a:solidFill>
              <a:latin typeface="Arial" charset="0"/>
            </a:endParaRPr>
          </a:p>
        </p:txBody>
      </p:sp>
      <p:pic>
        <p:nvPicPr>
          <p:cNvPr id="27652" name="Picture 5" descr="Taza Virgen Fuensanta azul"/>
          <p:cNvPicPr>
            <a:picLocks noChangeAspect="1" noChangeArrowheads="1"/>
          </p:cNvPicPr>
          <p:nvPr/>
        </p:nvPicPr>
        <p:blipFill>
          <a:blip r:embed="rId2"/>
          <a:srcRect/>
          <a:stretch>
            <a:fillRect/>
          </a:stretch>
        </p:blipFill>
        <p:spPr bwMode="auto">
          <a:xfrm>
            <a:off x="1116013" y="2420938"/>
            <a:ext cx="3240087" cy="34559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nodePh="1">
                                  <p:stCondLst>
                                    <p:cond delay="0"/>
                                  </p:stCondLst>
                                  <p:endCondLst>
                                    <p:cond evt="begin" delay="0">
                                      <p:tn val="5"/>
                                    </p:cond>
                                  </p:end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6">
                                            <p:txEl>
                                              <p:pRg st="0" end="0"/>
                                            </p:txEl>
                                          </p:spTgt>
                                        </p:tgtEl>
                                        <p:attrNameLst>
                                          <p:attrName>style.visibility</p:attrName>
                                        </p:attrNameLst>
                                      </p:cBhvr>
                                      <p:to>
                                        <p:strVal val="visible"/>
                                      </p:to>
                                    </p:set>
                                    <p:animEffect transition="in" filter="fade">
                                      <p:cBhvr>
                                        <p:cTn id="15" dur="1000"/>
                                        <p:tgtEl>
                                          <p:spTgt spid="23556">
                                            <p:txEl>
                                              <p:pRg st="0" end="0"/>
                                            </p:txEl>
                                          </p:spTgt>
                                        </p:tgtEl>
                                      </p:cBhvr>
                                    </p:animEffect>
                                    <p:anim calcmode="lin" valueType="num">
                                      <p:cBhvr>
                                        <p:cTn id="16" dur="10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355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355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556">
                                            <p:txEl>
                                              <p:pRg st="2" end="2"/>
                                            </p:txEl>
                                          </p:spTgt>
                                        </p:tgtEl>
                                        <p:attrNameLst>
                                          <p:attrName>style.visibility</p:attrName>
                                        </p:attrNameLst>
                                      </p:cBhvr>
                                      <p:to>
                                        <p:strVal val="visible"/>
                                      </p:to>
                                    </p:set>
                                    <p:animEffect transition="in" filter="fade">
                                      <p:cBhvr>
                                        <p:cTn id="23" dur="1000"/>
                                        <p:tgtEl>
                                          <p:spTgt spid="23556">
                                            <p:txEl>
                                              <p:pRg st="2" end="2"/>
                                            </p:txEl>
                                          </p:spTgt>
                                        </p:tgtEl>
                                      </p:cBhvr>
                                    </p:animEffect>
                                    <p:anim calcmode="lin" valueType="num">
                                      <p:cBhvr>
                                        <p:cTn id="24" dur="10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355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355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3556">
                                            <p:txEl>
                                              <p:pRg st="4" end="4"/>
                                            </p:txEl>
                                          </p:spTgt>
                                        </p:tgtEl>
                                        <p:attrNameLst>
                                          <p:attrName>style.visibility</p:attrName>
                                        </p:attrNameLst>
                                      </p:cBhvr>
                                      <p:to>
                                        <p:strVal val="visible"/>
                                      </p:to>
                                    </p:set>
                                    <p:animEffect transition="in" filter="fade">
                                      <p:cBhvr>
                                        <p:cTn id="31" dur="1000"/>
                                        <p:tgtEl>
                                          <p:spTgt spid="23556">
                                            <p:txEl>
                                              <p:pRg st="4" end="4"/>
                                            </p:txEl>
                                          </p:spTgt>
                                        </p:tgtEl>
                                      </p:cBhvr>
                                    </p:animEffect>
                                    <p:anim calcmode="lin" valueType="num">
                                      <p:cBhvr>
                                        <p:cTn id="32" dur="10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355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355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3556">
                                            <p:txEl>
                                              <p:pRg st="6" end="6"/>
                                            </p:txEl>
                                          </p:spTgt>
                                        </p:tgtEl>
                                        <p:attrNameLst>
                                          <p:attrName>style.visibility</p:attrName>
                                        </p:attrNameLst>
                                      </p:cBhvr>
                                      <p:to>
                                        <p:strVal val="visible"/>
                                      </p:to>
                                    </p:set>
                                    <p:animEffect transition="in" filter="fade">
                                      <p:cBhvr>
                                        <p:cTn id="39" dur="1000"/>
                                        <p:tgtEl>
                                          <p:spTgt spid="23556">
                                            <p:txEl>
                                              <p:pRg st="6" end="6"/>
                                            </p:txEl>
                                          </p:spTgt>
                                        </p:tgtEl>
                                      </p:cBhvr>
                                    </p:animEffect>
                                    <p:anim calcmode="lin" valueType="num">
                                      <p:cBhvr>
                                        <p:cTn id="40" dur="1000" fill="hold"/>
                                        <p:tgtEl>
                                          <p:spTgt spid="23556">
                                            <p:txEl>
                                              <p:pRg st="6" end="6"/>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3556">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3556">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descr="cus-cus-tria-1000-gr-semola-de-trigo-cous-cous-kus-kus-5117734z0-12431367"/>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ES_tradnl" sz="1800">
              <a:latin typeface="Arial" charset="0"/>
            </a:endParaRPr>
          </a:p>
        </p:txBody>
      </p:sp>
      <p:pic>
        <p:nvPicPr>
          <p:cNvPr id="28674" name="Picture 3" descr="55554"/>
          <p:cNvPicPr>
            <a:picLocks noChangeAspect="1" noChangeArrowheads="1"/>
          </p:cNvPicPr>
          <p:nvPr/>
        </p:nvPicPr>
        <p:blipFill>
          <a:blip r:embed="rId2"/>
          <a:srcRect/>
          <a:stretch>
            <a:fillRect/>
          </a:stretch>
        </p:blipFill>
        <p:spPr bwMode="auto">
          <a:xfrm>
            <a:off x="1476375" y="2133600"/>
            <a:ext cx="2087563" cy="4079875"/>
          </a:xfrm>
          <a:prstGeom prst="rect">
            <a:avLst/>
          </a:prstGeom>
          <a:noFill/>
          <a:ln w="9525">
            <a:noFill/>
            <a:miter lim="800000"/>
            <a:headEnd/>
            <a:tailEnd/>
          </a:ln>
        </p:spPr>
      </p:pic>
      <p:sp>
        <p:nvSpPr>
          <p:cNvPr id="28675" name="Text Box 4"/>
          <p:cNvSpPr txBox="1">
            <a:spLocks noChangeArrowheads="1"/>
          </p:cNvSpPr>
          <p:nvPr/>
        </p:nvSpPr>
        <p:spPr bwMode="auto">
          <a:xfrm>
            <a:off x="1619250" y="5949950"/>
            <a:ext cx="5400675" cy="1192213"/>
          </a:xfrm>
          <a:prstGeom prst="rect">
            <a:avLst/>
          </a:prstGeom>
          <a:noFill/>
          <a:ln w="9525">
            <a:noFill/>
            <a:miter lim="800000"/>
            <a:headEnd/>
            <a:tailEnd/>
          </a:ln>
        </p:spPr>
        <p:txBody>
          <a:bodyPr>
            <a:spAutoFit/>
          </a:bodyPr>
          <a:lstStyle/>
          <a:p>
            <a:pPr>
              <a:spcBef>
                <a:spcPct val="50000"/>
              </a:spcBef>
            </a:pPr>
            <a:endParaRPr lang="es-ES" sz="1800">
              <a:latin typeface="Arial" charset="0"/>
            </a:endParaRPr>
          </a:p>
          <a:p>
            <a:pPr>
              <a:spcBef>
                <a:spcPct val="50000"/>
              </a:spcBef>
            </a:pPr>
            <a:r>
              <a:rPr lang="es-ES" sz="1800">
                <a:latin typeface="Arial" charset="0"/>
              </a:rPr>
              <a:t>PRECIO:1´2 EUROS</a:t>
            </a:r>
          </a:p>
          <a:p>
            <a:pPr>
              <a:spcBef>
                <a:spcPct val="50000"/>
              </a:spcBef>
            </a:pPr>
            <a:endParaRPr lang="es-ES" sz="1800">
              <a:latin typeface="Arial" charset="0"/>
            </a:endParaRPr>
          </a:p>
        </p:txBody>
      </p:sp>
      <p:sp>
        <p:nvSpPr>
          <p:cNvPr id="23556" name="Text Box 5"/>
          <p:cNvSpPr txBox="1">
            <a:spLocks noChangeArrowheads="1"/>
          </p:cNvSpPr>
          <p:nvPr/>
        </p:nvSpPr>
        <p:spPr bwMode="auto">
          <a:xfrm>
            <a:off x="5984875" y="2344738"/>
            <a:ext cx="3168650" cy="4016375"/>
          </a:xfrm>
          <a:prstGeom prst="rect">
            <a:avLst/>
          </a:prstGeom>
          <a:noFill/>
          <a:ln w="9525">
            <a:noFill/>
            <a:miter lim="800000"/>
            <a:headEnd/>
            <a:tailEnd/>
          </a:ln>
        </p:spPr>
        <p:txBody>
          <a:bodyPr>
            <a:spAutoFit/>
          </a:bodyPr>
          <a:lstStyle/>
          <a:p>
            <a:pPr>
              <a:spcBef>
                <a:spcPct val="50000"/>
              </a:spcBef>
              <a:defRPr/>
            </a:pPr>
            <a:r>
              <a:rPr lang="es-ES" sz="2400" dirty="0">
                <a:solidFill>
                  <a:srgbClr val="0066CC"/>
                </a:solidFill>
                <a:latin typeface="Arial" charset="0"/>
              </a:rPr>
              <a:t>-COUSCOUS MARROQUÍ</a:t>
            </a:r>
          </a:p>
          <a:p>
            <a:pPr>
              <a:spcBef>
                <a:spcPct val="50000"/>
              </a:spcBef>
              <a:defRPr/>
            </a:pPr>
            <a:endParaRPr lang="es-ES" sz="2400" b="1" dirty="0">
              <a:solidFill>
                <a:srgbClr val="0066CC"/>
              </a:solidFill>
              <a:latin typeface="Arial" charset="0"/>
            </a:endParaRPr>
          </a:p>
          <a:p>
            <a:pPr>
              <a:spcBef>
                <a:spcPct val="50000"/>
              </a:spcBef>
              <a:defRPr/>
            </a:pPr>
            <a:r>
              <a:rPr lang="es-ES" sz="2400" b="1" dirty="0">
                <a:solidFill>
                  <a:srgbClr val="0066CC"/>
                </a:solidFill>
                <a:latin typeface="Arial" charset="0"/>
              </a:rPr>
              <a:t>-Peso neto:1 kg.</a:t>
            </a:r>
          </a:p>
          <a:p>
            <a:pPr>
              <a:spcBef>
                <a:spcPct val="50000"/>
              </a:spcBef>
              <a:defRPr/>
            </a:pPr>
            <a:endParaRPr lang="es-ES_tradnl" sz="2400" b="1" dirty="0">
              <a:solidFill>
                <a:srgbClr val="0066CC"/>
              </a:solidFill>
              <a:effectLst>
                <a:outerShdw blurRad="38100" dist="38100" dir="2700000" algn="tl">
                  <a:srgbClr val="C0C0C0"/>
                </a:outerShdw>
              </a:effectLst>
              <a:latin typeface="Arial" charset="0"/>
            </a:endParaRPr>
          </a:p>
          <a:p>
            <a:pPr>
              <a:spcBef>
                <a:spcPct val="50000"/>
              </a:spcBef>
              <a:defRPr/>
            </a:pPr>
            <a:r>
              <a:rPr lang="es-ES_tradnl" sz="2400" b="1" dirty="0">
                <a:solidFill>
                  <a:srgbClr val="0066CC"/>
                </a:solidFill>
                <a:effectLst>
                  <a:outerShdw blurRad="38100" dist="38100" dir="2700000" algn="tl">
                    <a:srgbClr val="C0C0C0"/>
                  </a:outerShdw>
                </a:effectLst>
                <a:latin typeface="Arial" charset="0"/>
              </a:rPr>
              <a:t>-Referencia:  007</a:t>
            </a:r>
          </a:p>
          <a:p>
            <a:pPr>
              <a:spcBef>
                <a:spcPct val="50000"/>
              </a:spcBef>
              <a:defRPr/>
            </a:pPr>
            <a:r>
              <a:rPr lang="es-ES_tradnl" sz="2400" b="1" dirty="0">
                <a:solidFill>
                  <a:srgbClr val="0066CC"/>
                </a:solidFill>
                <a:effectLst>
                  <a:outerShdw blurRad="38100" dist="38100" dir="2700000" algn="tl">
                    <a:srgbClr val="C0C0C0"/>
                  </a:outerShdw>
                </a:effectLst>
                <a:latin typeface="Arial" charset="0"/>
              </a:rPr>
              <a:t>-Precio: 1´2 euros.</a:t>
            </a:r>
          </a:p>
          <a:p>
            <a:pPr>
              <a:spcBef>
                <a:spcPct val="50000"/>
              </a:spcBef>
              <a:defRPr/>
            </a:pPr>
            <a:endParaRPr lang="es-ES" sz="1800" b="1" dirty="0">
              <a:solidFill>
                <a:srgbClr val="0066CC"/>
              </a:solidFill>
              <a:latin typeface="Arial" charset="0"/>
            </a:endParaRPr>
          </a:p>
        </p:txBody>
      </p:sp>
      <p:sp>
        <p:nvSpPr>
          <p:cNvPr id="23557" name="Text Box 6"/>
          <p:cNvSpPr txBox="1">
            <a:spLocks noChangeArrowheads="1"/>
          </p:cNvSpPr>
          <p:nvPr/>
        </p:nvSpPr>
        <p:spPr bwMode="auto">
          <a:xfrm>
            <a:off x="1403350" y="765175"/>
            <a:ext cx="4248150" cy="923925"/>
          </a:xfrm>
          <a:prstGeom prst="rect">
            <a:avLst/>
          </a:prstGeom>
          <a:noFill/>
          <a:ln w="9525">
            <a:noFill/>
            <a:miter lim="800000"/>
            <a:headEnd/>
            <a:tailEnd/>
          </a:ln>
        </p:spPr>
        <p:txBody>
          <a:bodyPr>
            <a:spAutoFit/>
          </a:bodyPr>
          <a:lstStyle/>
          <a:p>
            <a:pPr>
              <a:spcBef>
                <a:spcPct val="50000"/>
              </a:spcBef>
            </a:pPr>
            <a:r>
              <a:rPr lang="es-ES_tradnl" sz="5400" b="1">
                <a:solidFill>
                  <a:schemeClr val="bg1"/>
                </a:solidFill>
                <a:latin typeface="Arial" charset="0"/>
              </a:rPr>
              <a:t>COUSCOUS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3557"/>
                                        </p:tgtEl>
                                        <p:attrNameLst>
                                          <p:attrName>ppt_x</p:attrName>
                                          <p:attrName>ppt_y</p:attrName>
                                        </p:attrNameLst>
                                      </p:cBhvr>
                                    </p:animMotion>
                                    <p:animRot by="1500000">
                                      <p:cBhvr>
                                        <p:cTn id="7" dur="125" fill="hold">
                                          <p:stCondLst>
                                            <p:cond delay="0"/>
                                          </p:stCondLst>
                                        </p:cTn>
                                        <p:tgtEl>
                                          <p:spTgt spid="23557"/>
                                        </p:tgtEl>
                                        <p:attrNameLst>
                                          <p:attrName>r</p:attrName>
                                        </p:attrNameLst>
                                      </p:cBhvr>
                                    </p:animRot>
                                    <p:animRot by="-1500000">
                                      <p:cBhvr>
                                        <p:cTn id="8" dur="125" fill="hold">
                                          <p:stCondLst>
                                            <p:cond delay="125"/>
                                          </p:stCondLst>
                                        </p:cTn>
                                        <p:tgtEl>
                                          <p:spTgt spid="23557"/>
                                        </p:tgtEl>
                                        <p:attrNameLst>
                                          <p:attrName>r</p:attrName>
                                        </p:attrNameLst>
                                      </p:cBhvr>
                                    </p:animRot>
                                    <p:animRot by="-1500000">
                                      <p:cBhvr>
                                        <p:cTn id="9" dur="125" fill="hold">
                                          <p:stCondLst>
                                            <p:cond delay="250"/>
                                          </p:stCondLst>
                                        </p:cTn>
                                        <p:tgtEl>
                                          <p:spTgt spid="23557"/>
                                        </p:tgtEl>
                                        <p:attrNameLst>
                                          <p:attrName>r</p:attrName>
                                        </p:attrNameLst>
                                      </p:cBhvr>
                                    </p:animRot>
                                    <p:animRot by="1500000">
                                      <p:cBhvr>
                                        <p:cTn id="10" dur="125" fill="hold">
                                          <p:stCondLst>
                                            <p:cond delay="375"/>
                                          </p:stCondLst>
                                        </p:cTn>
                                        <p:tgtEl>
                                          <p:spTgt spid="235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a:xfrm>
            <a:off x="0" y="274638"/>
            <a:ext cx="8229600" cy="1143000"/>
          </a:xfrm>
        </p:spPr>
        <p:txBody>
          <a:bodyPr/>
          <a:lstStyle/>
          <a:p>
            <a:pPr algn="ctr"/>
            <a:r>
              <a:rPr lang="es-ES" sz="5400" smtClean="0"/>
              <a:t>Aceitunas</a:t>
            </a:r>
            <a:r>
              <a:rPr lang="es-ES" smtClean="0"/>
              <a:t> Juan Fra</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4577"/>
                                        </p:tgtEl>
                                        <p:attrNameLst>
                                          <p:attrName>ppt_x</p:attrName>
                                          <p:attrName>ppt_y</p:attrName>
                                        </p:attrNameLst>
                                      </p:cBhvr>
                                    </p:animMotion>
                                    <p:animRot by="1500000">
                                      <p:cBhvr>
                                        <p:cTn id="7" dur="125" fill="hold">
                                          <p:stCondLst>
                                            <p:cond delay="0"/>
                                          </p:stCondLst>
                                        </p:cTn>
                                        <p:tgtEl>
                                          <p:spTgt spid="24577"/>
                                        </p:tgtEl>
                                        <p:attrNameLst>
                                          <p:attrName>r</p:attrName>
                                        </p:attrNameLst>
                                      </p:cBhvr>
                                    </p:animRot>
                                    <p:animRot by="-1500000">
                                      <p:cBhvr>
                                        <p:cTn id="8" dur="125" fill="hold">
                                          <p:stCondLst>
                                            <p:cond delay="125"/>
                                          </p:stCondLst>
                                        </p:cTn>
                                        <p:tgtEl>
                                          <p:spTgt spid="24577"/>
                                        </p:tgtEl>
                                        <p:attrNameLst>
                                          <p:attrName>r</p:attrName>
                                        </p:attrNameLst>
                                      </p:cBhvr>
                                    </p:animRot>
                                    <p:animRot by="-1500000">
                                      <p:cBhvr>
                                        <p:cTn id="9" dur="125" fill="hold">
                                          <p:stCondLst>
                                            <p:cond delay="250"/>
                                          </p:stCondLst>
                                        </p:cTn>
                                        <p:tgtEl>
                                          <p:spTgt spid="24577"/>
                                        </p:tgtEl>
                                        <p:attrNameLst>
                                          <p:attrName>r</p:attrName>
                                        </p:attrNameLst>
                                      </p:cBhvr>
                                    </p:animRot>
                                    <p:animRot by="1500000">
                                      <p:cBhvr>
                                        <p:cTn id="10" dur="125" fill="hold">
                                          <p:stCondLst>
                                            <p:cond delay="375"/>
                                          </p:stCondLst>
                                        </p:cTn>
                                        <p:tgtEl>
                                          <p:spTgt spid="245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s-ES" smtClean="0"/>
              <a:t>Pepinillos</a:t>
            </a:r>
          </a:p>
        </p:txBody>
      </p:sp>
      <p:pic>
        <p:nvPicPr>
          <p:cNvPr id="30722" name="Picture 3" descr="18112014-IMG_7687"/>
          <p:cNvPicPr>
            <a:picLocks noGrp="1" noChangeAspect="1" noChangeArrowheads="1"/>
          </p:cNvPicPr>
          <p:nvPr>
            <p:ph sz="half" idx="1"/>
          </p:nvPr>
        </p:nvPicPr>
        <p:blipFill>
          <a:blip r:embed="rId2"/>
          <a:srcRect/>
          <a:stretch>
            <a:fillRect/>
          </a:stretch>
        </p:blipFill>
        <p:spPr>
          <a:xfrm>
            <a:off x="1042988" y="2241550"/>
            <a:ext cx="1892300" cy="3082925"/>
          </a:xfrm>
        </p:spPr>
      </p:pic>
      <p:sp>
        <p:nvSpPr>
          <p:cNvPr id="25603" name="Rectangle 4"/>
          <p:cNvSpPr>
            <a:spLocks noGrp="1"/>
          </p:cNvSpPr>
          <p:nvPr>
            <p:ph type="body" sz="half" idx="2"/>
          </p:nvPr>
        </p:nvSpPr>
        <p:spPr>
          <a:xfrm>
            <a:off x="4643438" y="1916113"/>
            <a:ext cx="4038600" cy="4389437"/>
          </a:xfrm>
        </p:spPr>
        <p:txBody>
          <a:bodyPr/>
          <a:lstStyle/>
          <a:p>
            <a:pPr>
              <a:buFont typeface="Wingdings 2" pitchFamily="18" charset="2"/>
              <a:buNone/>
              <a:defRPr/>
            </a:pPr>
            <a:r>
              <a:rPr lang="es-ES" sz="2400" dirty="0" smtClean="0">
                <a:solidFill>
                  <a:srgbClr val="0066CC"/>
                </a:solidFill>
                <a:latin typeface="Arial" pitchFamily="34" charset="0"/>
                <a:cs typeface="Arial" pitchFamily="34" charset="0"/>
              </a:rPr>
              <a:t>-Descripción: Pepinillos en tarro de cristal.</a:t>
            </a:r>
          </a:p>
          <a:p>
            <a:pPr>
              <a:buFont typeface="Wingdings 2" pitchFamily="18" charset="2"/>
              <a:buNone/>
              <a:defRPr/>
            </a:pPr>
            <a:endParaRPr lang="es-ES" sz="2400" dirty="0" smtClean="0">
              <a:solidFill>
                <a:srgbClr val="0066CC"/>
              </a:solidFill>
              <a:latin typeface="Arial" pitchFamily="34" charset="0"/>
              <a:cs typeface="Arial" pitchFamily="34" charset="0"/>
            </a:endParaRPr>
          </a:p>
          <a:p>
            <a:pPr>
              <a:buFont typeface="Wingdings 2" pitchFamily="18" charset="2"/>
              <a:buNone/>
              <a:defRPr/>
            </a:pPr>
            <a:r>
              <a:rPr lang="es-ES" sz="2400" dirty="0" smtClean="0">
                <a:solidFill>
                  <a:srgbClr val="0066CC"/>
                </a:solidFill>
                <a:latin typeface="Arial" pitchFamily="34" charset="0"/>
                <a:cs typeface="Arial" pitchFamily="34" charset="0"/>
              </a:rPr>
              <a:t>-Peso: 200gr</a:t>
            </a:r>
          </a:p>
          <a:p>
            <a:pPr>
              <a:buFont typeface="Wingdings 2" pitchFamily="18" charset="2"/>
              <a:buNone/>
              <a:defRPr/>
            </a:pPr>
            <a:endParaRPr lang="es-ES" sz="2400" dirty="0" smtClean="0">
              <a:solidFill>
                <a:srgbClr val="0066CC"/>
              </a:solidFill>
              <a:latin typeface="Arial" pitchFamily="34" charset="0"/>
              <a:cs typeface="Arial" pitchFamily="34" charset="0"/>
            </a:endParaRPr>
          </a:p>
          <a:p>
            <a:pPr>
              <a:buFont typeface="Wingdings 2" pitchFamily="18" charset="2"/>
              <a:buNone/>
              <a:defRPr/>
            </a:pPr>
            <a:r>
              <a:rPr lang="es-ES" sz="2400" b="1" dirty="0" smtClean="0">
                <a:solidFill>
                  <a:srgbClr val="0066CC"/>
                </a:solidFill>
                <a:latin typeface="Arial" pitchFamily="34" charset="0"/>
                <a:cs typeface="Arial" pitchFamily="34" charset="0"/>
              </a:rPr>
              <a:t>-Precio: 1’10 euros.</a:t>
            </a:r>
          </a:p>
          <a:p>
            <a:pPr>
              <a:buFont typeface="Wingdings 2" pitchFamily="18" charset="2"/>
              <a:buNone/>
              <a:defRPr/>
            </a:pPr>
            <a:endParaRPr lang="es-ES_tradnl" sz="2400" b="1" dirty="0" smtClean="0">
              <a:solidFill>
                <a:srgbClr val="0066CC"/>
              </a:solidFill>
              <a:effectLst>
                <a:outerShdw blurRad="38100" dist="38100" dir="2700000" algn="tl">
                  <a:srgbClr val="C0C0C0"/>
                </a:outerShdw>
              </a:effectLst>
              <a:latin typeface="Arial" charset="0"/>
            </a:endParaRPr>
          </a:p>
          <a:p>
            <a:pPr>
              <a:buFont typeface="Wingdings 2" pitchFamily="18" charset="2"/>
              <a:buNone/>
              <a:defRPr/>
            </a:pPr>
            <a:r>
              <a:rPr lang="es-ES_tradnl" sz="2400" b="1" dirty="0" smtClean="0">
                <a:solidFill>
                  <a:srgbClr val="0066CC"/>
                </a:solidFill>
                <a:effectLst>
                  <a:outerShdw blurRad="38100" dist="38100" dir="2700000" algn="tl">
                    <a:srgbClr val="C0C0C0"/>
                  </a:outerShdw>
                </a:effectLst>
                <a:latin typeface="Arial" charset="0"/>
              </a:rPr>
              <a:t>-Referencia: 008</a:t>
            </a:r>
            <a:endParaRPr lang="es-ES" sz="2400" dirty="0" smtClean="0">
              <a:solidFill>
                <a:srgbClr val="0066CC"/>
              </a:solidFill>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s-ES" smtClean="0"/>
              <a:t>Picadillo</a:t>
            </a:r>
          </a:p>
        </p:txBody>
      </p:sp>
      <p:sp>
        <p:nvSpPr>
          <p:cNvPr id="26626" name="Rectangle 3"/>
          <p:cNvSpPr>
            <a:spLocks noGrp="1"/>
          </p:cNvSpPr>
          <p:nvPr>
            <p:ph type="body" sz="half" idx="2"/>
          </p:nvPr>
        </p:nvSpPr>
        <p:spPr/>
        <p:txBody>
          <a:bodyPr/>
          <a:lstStyle/>
          <a:p>
            <a:pPr>
              <a:buFont typeface="Wingdings 2" pitchFamily="18" charset="2"/>
              <a:buNone/>
              <a:defRPr/>
            </a:pPr>
            <a:r>
              <a:rPr lang="es-ES" sz="2200" dirty="0" smtClean="0">
                <a:solidFill>
                  <a:srgbClr val="0066CC"/>
                </a:solidFill>
                <a:latin typeface="Arial" pitchFamily="34" charset="0"/>
                <a:cs typeface="Arial" pitchFamily="34" charset="0"/>
              </a:rPr>
              <a:t>-Descripción: Picadillo compuesto de pepino picado y zanahoria</a:t>
            </a:r>
          </a:p>
          <a:p>
            <a:pPr>
              <a:buFont typeface="Wingdings 2" pitchFamily="18" charset="2"/>
              <a:buNone/>
              <a:defRPr/>
            </a:pPr>
            <a:endParaRPr lang="es-ES" sz="2200" dirty="0" smtClean="0">
              <a:solidFill>
                <a:srgbClr val="0066CC"/>
              </a:solidFill>
              <a:latin typeface="Arial" pitchFamily="34" charset="0"/>
              <a:cs typeface="Arial" pitchFamily="34" charset="0"/>
            </a:endParaRPr>
          </a:p>
          <a:p>
            <a:pPr>
              <a:buFont typeface="Wingdings 2" pitchFamily="18" charset="2"/>
              <a:buNone/>
              <a:defRPr/>
            </a:pPr>
            <a:r>
              <a:rPr lang="es-ES" sz="2200" dirty="0" smtClean="0">
                <a:solidFill>
                  <a:srgbClr val="0066CC"/>
                </a:solidFill>
                <a:latin typeface="Arial" pitchFamily="34" charset="0"/>
                <a:cs typeface="Arial" pitchFamily="34" charset="0"/>
              </a:rPr>
              <a:t>-Peso: 200gr</a:t>
            </a:r>
          </a:p>
          <a:p>
            <a:pPr>
              <a:buFont typeface="Wingdings 2" pitchFamily="18" charset="2"/>
              <a:buNone/>
              <a:defRPr/>
            </a:pPr>
            <a:endParaRPr lang="es-ES" sz="2200" dirty="0" smtClean="0">
              <a:solidFill>
                <a:srgbClr val="0066CC"/>
              </a:solidFill>
              <a:latin typeface="Arial" pitchFamily="34" charset="0"/>
              <a:cs typeface="Arial" pitchFamily="34" charset="0"/>
            </a:endParaRPr>
          </a:p>
          <a:p>
            <a:pPr>
              <a:buFont typeface="Wingdings 2" pitchFamily="18" charset="2"/>
              <a:buNone/>
              <a:defRPr/>
            </a:pPr>
            <a:r>
              <a:rPr lang="es-ES" sz="2200" b="1" dirty="0" smtClean="0">
                <a:solidFill>
                  <a:srgbClr val="0066CC"/>
                </a:solidFill>
                <a:latin typeface="Arial" pitchFamily="34" charset="0"/>
                <a:cs typeface="Arial" pitchFamily="34" charset="0"/>
              </a:rPr>
              <a:t>-Precio: 1’5 euros.</a:t>
            </a:r>
          </a:p>
          <a:p>
            <a:pPr>
              <a:buFont typeface="Wingdings 2" pitchFamily="18" charset="2"/>
              <a:buNone/>
              <a:defRPr/>
            </a:pPr>
            <a:endParaRPr lang="es-ES_tradnl" sz="2400" b="1" dirty="0" smtClean="0">
              <a:solidFill>
                <a:srgbClr val="0066CC"/>
              </a:solidFill>
              <a:effectLst>
                <a:outerShdw blurRad="38100" dist="38100" dir="2700000" algn="tl">
                  <a:srgbClr val="C0C0C0"/>
                </a:outerShdw>
              </a:effectLst>
              <a:latin typeface="Arial" pitchFamily="34" charset="0"/>
              <a:cs typeface="Arial" pitchFamily="34" charset="0"/>
            </a:endParaRPr>
          </a:p>
          <a:p>
            <a:pPr>
              <a:buFont typeface="Wingdings 2" pitchFamily="18" charset="2"/>
              <a:buNone/>
              <a:defRPr/>
            </a:pPr>
            <a:r>
              <a:rPr lang="es-ES_tradnl" sz="2400" b="1" dirty="0" smtClean="0">
                <a:solidFill>
                  <a:srgbClr val="0066CC"/>
                </a:solidFill>
                <a:effectLst>
                  <a:outerShdw blurRad="38100" dist="38100" dir="2700000" algn="tl">
                    <a:srgbClr val="C0C0C0"/>
                  </a:outerShdw>
                </a:effectLst>
                <a:latin typeface="Arial" pitchFamily="34" charset="0"/>
                <a:cs typeface="Arial" pitchFamily="34" charset="0"/>
              </a:rPr>
              <a:t>-Referencia</a:t>
            </a:r>
            <a:r>
              <a:rPr lang="es-ES_tradnl" sz="2400" b="1" dirty="0" smtClean="0">
                <a:solidFill>
                  <a:srgbClr val="0066CC"/>
                </a:solidFill>
                <a:effectLst>
                  <a:outerShdw blurRad="38100" dist="38100" dir="2700000" algn="tl">
                    <a:srgbClr val="C0C0C0"/>
                  </a:outerShdw>
                </a:effectLst>
                <a:latin typeface="Arial" charset="0"/>
              </a:rPr>
              <a:t>:</a:t>
            </a:r>
            <a:r>
              <a:rPr lang="es-ES" sz="2200" b="1" dirty="0" smtClean="0">
                <a:solidFill>
                  <a:srgbClr val="0066CC"/>
                </a:solidFill>
                <a:effectLst>
                  <a:outerShdw blurRad="38100" dist="38100" dir="2700000" algn="tl">
                    <a:srgbClr val="C0C0C0"/>
                  </a:outerShdw>
                </a:effectLst>
                <a:latin typeface="Arial" charset="0"/>
              </a:rPr>
              <a:t>009</a:t>
            </a:r>
            <a:endParaRPr lang="es-ES" sz="2200" b="1" dirty="0" smtClean="0">
              <a:solidFill>
                <a:srgbClr val="0066CC"/>
              </a:solidFill>
            </a:endParaRPr>
          </a:p>
        </p:txBody>
      </p:sp>
      <p:pic>
        <p:nvPicPr>
          <p:cNvPr id="31747" name="Picture 4" descr="18112014-IMG_7695"/>
          <p:cNvPicPr>
            <a:picLocks noGrp="1" noChangeAspect="1" noChangeArrowheads="1"/>
          </p:cNvPicPr>
          <p:nvPr>
            <p:ph sz="half" idx="1"/>
          </p:nvPr>
        </p:nvPicPr>
        <p:blipFill>
          <a:blip r:embed="rId2"/>
          <a:srcRect/>
          <a:stretch>
            <a:fillRect/>
          </a:stretch>
        </p:blipFill>
        <p:spPr>
          <a:xfrm>
            <a:off x="1030288" y="2032000"/>
            <a:ext cx="1895475" cy="3089275"/>
          </a:xfrm>
        </p:spPr>
      </p:pic>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es-ES" smtClean="0"/>
              <a:t>Aceitunas verdes</a:t>
            </a:r>
          </a:p>
        </p:txBody>
      </p:sp>
      <p:sp>
        <p:nvSpPr>
          <p:cNvPr id="27650" name="Rectangle 3"/>
          <p:cNvSpPr>
            <a:spLocks noGrp="1"/>
          </p:cNvSpPr>
          <p:nvPr>
            <p:ph type="body" sz="half" idx="2"/>
          </p:nvPr>
        </p:nvSpPr>
        <p:spPr/>
        <p:txBody>
          <a:bodyPr/>
          <a:lstStyle/>
          <a:p>
            <a:pPr>
              <a:buFont typeface="Wingdings 2" pitchFamily="18" charset="2"/>
              <a:buNone/>
              <a:defRPr/>
            </a:pPr>
            <a:r>
              <a:rPr lang="es-ES" sz="2200" dirty="0" smtClean="0">
                <a:solidFill>
                  <a:srgbClr val="0066CC"/>
                </a:solidFill>
                <a:latin typeface="Arial" pitchFamily="34" charset="0"/>
                <a:cs typeface="Arial" pitchFamily="34" charset="0"/>
              </a:rPr>
              <a:t>-Descripción: Aceitunas verdes deshuesadas</a:t>
            </a:r>
          </a:p>
          <a:p>
            <a:pPr>
              <a:buFont typeface="Wingdings 2" pitchFamily="18" charset="2"/>
              <a:buNone/>
              <a:defRPr/>
            </a:pPr>
            <a:endParaRPr lang="es-ES" sz="2200" dirty="0" smtClean="0">
              <a:solidFill>
                <a:srgbClr val="0066CC"/>
              </a:solidFill>
              <a:latin typeface="Arial" pitchFamily="34" charset="0"/>
              <a:cs typeface="Arial" pitchFamily="34" charset="0"/>
            </a:endParaRPr>
          </a:p>
          <a:p>
            <a:pPr>
              <a:buFont typeface="Wingdings 2" pitchFamily="18" charset="2"/>
              <a:buNone/>
              <a:defRPr/>
            </a:pPr>
            <a:r>
              <a:rPr lang="es-ES" sz="2200" dirty="0" smtClean="0">
                <a:solidFill>
                  <a:srgbClr val="0066CC"/>
                </a:solidFill>
                <a:latin typeface="Arial" pitchFamily="34" charset="0"/>
                <a:cs typeface="Arial" pitchFamily="34" charset="0"/>
              </a:rPr>
              <a:t>-Peso: 150 gr</a:t>
            </a:r>
          </a:p>
          <a:p>
            <a:pPr>
              <a:buFont typeface="Wingdings 2" pitchFamily="18" charset="2"/>
              <a:buNone/>
              <a:defRPr/>
            </a:pPr>
            <a:endParaRPr lang="es-ES" sz="2200" dirty="0" smtClean="0">
              <a:solidFill>
                <a:srgbClr val="0066CC"/>
              </a:solidFill>
              <a:latin typeface="Arial" pitchFamily="34" charset="0"/>
              <a:cs typeface="Arial" pitchFamily="34" charset="0"/>
            </a:endParaRPr>
          </a:p>
          <a:p>
            <a:pPr>
              <a:buFont typeface="Wingdings 2" pitchFamily="18" charset="2"/>
              <a:buNone/>
              <a:defRPr/>
            </a:pPr>
            <a:r>
              <a:rPr lang="es-ES" sz="2200" b="1" dirty="0" smtClean="0">
                <a:solidFill>
                  <a:srgbClr val="0066CC"/>
                </a:solidFill>
                <a:latin typeface="Arial" pitchFamily="34" charset="0"/>
                <a:cs typeface="Arial" pitchFamily="34" charset="0"/>
              </a:rPr>
              <a:t>-Precio: 1’20 euros</a:t>
            </a:r>
          </a:p>
          <a:p>
            <a:pPr>
              <a:buFont typeface="Wingdings 2" pitchFamily="18" charset="2"/>
              <a:buNone/>
              <a:defRPr/>
            </a:pPr>
            <a:endParaRPr lang="es-ES_tradnl" sz="2400" b="1" dirty="0" smtClean="0">
              <a:solidFill>
                <a:srgbClr val="0066CC"/>
              </a:solidFill>
              <a:effectLst>
                <a:outerShdw blurRad="38100" dist="38100" dir="2700000" algn="tl">
                  <a:srgbClr val="C0C0C0"/>
                </a:outerShdw>
              </a:effectLst>
              <a:latin typeface="Arial" charset="0"/>
            </a:endParaRPr>
          </a:p>
          <a:p>
            <a:pPr>
              <a:buFont typeface="Wingdings 2" pitchFamily="18" charset="2"/>
              <a:buNone/>
              <a:defRPr/>
            </a:pPr>
            <a:r>
              <a:rPr lang="es-ES_tradnl" sz="2400" b="1" dirty="0" smtClean="0">
                <a:solidFill>
                  <a:srgbClr val="0066CC"/>
                </a:solidFill>
                <a:effectLst>
                  <a:outerShdw blurRad="38100" dist="38100" dir="2700000" algn="tl">
                    <a:srgbClr val="C0C0C0"/>
                  </a:outerShdw>
                </a:effectLst>
                <a:latin typeface="Arial" charset="0"/>
              </a:rPr>
              <a:t>-Referencia:010</a:t>
            </a:r>
            <a:endParaRPr lang="es-ES" sz="2200" b="1" dirty="0" smtClean="0">
              <a:solidFill>
                <a:srgbClr val="0066CC"/>
              </a:solidFill>
              <a:latin typeface="Arial" pitchFamily="34" charset="0"/>
              <a:cs typeface="Arial" pitchFamily="34" charset="0"/>
            </a:endParaRPr>
          </a:p>
          <a:p>
            <a:pPr>
              <a:defRPr/>
            </a:pPr>
            <a:endParaRPr lang="es-ES" sz="2200" dirty="0" smtClean="0">
              <a:solidFill>
                <a:srgbClr val="0066CC"/>
              </a:solidFill>
            </a:endParaRPr>
          </a:p>
        </p:txBody>
      </p:sp>
      <p:pic>
        <p:nvPicPr>
          <p:cNvPr id="32771" name="Picture 4" descr="18112014-IMG_7698"/>
          <p:cNvPicPr>
            <a:picLocks noGrp="1" noChangeAspect="1" noChangeArrowheads="1"/>
          </p:cNvPicPr>
          <p:nvPr>
            <p:ph sz="half" idx="1"/>
          </p:nvPr>
        </p:nvPicPr>
        <p:blipFill>
          <a:blip r:embed="rId2"/>
          <a:srcRect/>
          <a:stretch>
            <a:fillRect/>
          </a:stretch>
        </p:blipFill>
        <p:spPr>
          <a:xfrm>
            <a:off x="1116013" y="2312988"/>
            <a:ext cx="1800225" cy="2932112"/>
          </a:xfrm>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404813"/>
            <a:ext cx="8229600" cy="1368425"/>
          </a:xfrm>
        </p:spPr>
        <p:txBody>
          <a:bodyPr/>
          <a:lstStyle/>
          <a:p>
            <a:pPr algn="ctr"/>
            <a:r>
              <a:rPr lang="es-ES" smtClean="0"/>
              <a:t>EMBUTIDOS CANOVAS</a:t>
            </a:r>
          </a:p>
        </p:txBody>
      </p:sp>
      <p:sp>
        <p:nvSpPr>
          <p:cNvPr id="33794" name="2 Marcador de contenido"/>
          <p:cNvSpPr>
            <a:spLocks noGrp="1"/>
          </p:cNvSpPr>
          <p:nvPr>
            <p:ph sz="half" idx="1"/>
          </p:nvPr>
        </p:nvSpPr>
        <p:spPr>
          <a:xfrm flipH="1">
            <a:off x="468313" y="6496050"/>
            <a:ext cx="71437" cy="46038"/>
          </a:xfrm>
        </p:spPr>
        <p:txBody>
          <a:bodyPr/>
          <a:lstStyle/>
          <a:p>
            <a:pPr marL="0" indent="0">
              <a:buFont typeface="Wingdings 2" pitchFamily="18" charset="2"/>
              <a:buNone/>
            </a:pPr>
            <a:endParaRPr lang="es-ES_tradnl" smtClean="0"/>
          </a:p>
        </p:txBody>
      </p:sp>
      <p:sp>
        <p:nvSpPr>
          <p:cNvPr id="33795" name="3 Marcador de texto"/>
          <p:cNvSpPr>
            <a:spLocks noGrp="1"/>
          </p:cNvSpPr>
          <p:nvPr>
            <p:ph type="body" sz="half" idx="2"/>
          </p:nvPr>
        </p:nvSpPr>
        <p:spPr>
          <a:xfrm>
            <a:off x="8640763" y="6237288"/>
            <a:ext cx="46037" cy="87312"/>
          </a:xfrm>
        </p:spPr>
        <p:txBody>
          <a:bodyPr/>
          <a:lstStyle/>
          <a:p>
            <a:pPr marL="0" indent="0">
              <a:buFont typeface="Wingdings 2" pitchFamily="18" charset="2"/>
              <a:buNone/>
            </a:pPr>
            <a:endParaRPr lang="es-ES_tradnl"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posición de contenido 2"/>
          <p:cNvSpPr>
            <a:spLocks noGrp="1"/>
          </p:cNvSpPr>
          <p:nvPr>
            <p:ph idx="4294967295"/>
          </p:nvPr>
        </p:nvSpPr>
        <p:spPr>
          <a:xfrm>
            <a:off x="4100513" y="276225"/>
            <a:ext cx="4494212" cy="6457950"/>
          </a:xfrm>
        </p:spPr>
        <p:txBody>
          <a:bodyPr/>
          <a:lstStyle/>
          <a:p>
            <a:pPr marL="228600" indent="-228600">
              <a:buFont typeface="Wingdings 2" pitchFamily="18" charset="2"/>
              <a:buNone/>
              <a:defRPr/>
            </a:pPr>
            <a:endParaRPr lang="es-ES" b="1" dirty="0" smtClean="0">
              <a:solidFill>
                <a:srgbClr val="0066CC"/>
              </a:solidFill>
            </a:endParaRPr>
          </a:p>
          <a:p>
            <a:pPr marL="228600" indent="-228600">
              <a:buFont typeface="Wingdings 2" pitchFamily="18" charset="2"/>
              <a:buNone/>
              <a:defRPr/>
            </a:pPr>
            <a:endParaRPr lang="es-ES" b="1" dirty="0" smtClean="0">
              <a:solidFill>
                <a:srgbClr val="0066CC"/>
              </a:solidFill>
            </a:endParaRPr>
          </a:p>
          <a:p>
            <a:pPr marL="228600" indent="-228600">
              <a:buFont typeface="Wingdings 2" pitchFamily="18" charset="2"/>
              <a:buNone/>
              <a:defRPr/>
            </a:pPr>
            <a:r>
              <a:rPr lang="es-ES" b="1" dirty="0" smtClean="0">
                <a:solidFill>
                  <a:srgbClr val="0066CC"/>
                </a:solidFill>
                <a:latin typeface="Arial" panose="020B0604020202020204" pitchFamily="34" charset="0"/>
                <a:cs typeface="Arial" panose="020B0604020202020204" pitchFamily="34" charset="0"/>
              </a:rPr>
              <a:t>-Descripción del producto:</a:t>
            </a:r>
          </a:p>
          <a:p>
            <a:pPr marL="228600" indent="-228600">
              <a:buFont typeface="Wingdings 2" pitchFamily="18" charset="2"/>
              <a:buNone/>
              <a:defRPr/>
            </a:pPr>
            <a:r>
              <a:rPr lang="es-ES" dirty="0" smtClean="0">
                <a:solidFill>
                  <a:srgbClr val="0066CC"/>
                </a:solidFill>
                <a:latin typeface="Arial" panose="020B0604020202020204" pitchFamily="34" charset="0"/>
                <a:cs typeface="Arial" panose="020B0604020202020204" pitchFamily="34" charset="0"/>
              </a:rPr>
              <a:t>-Papada, magro de cabeza de cerdo, picado y majado, limpio de grasas y </a:t>
            </a:r>
            <a:r>
              <a:rPr lang="es-ES" dirty="0" err="1" smtClean="0">
                <a:solidFill>
                  <a:srgbClr val="0066CC"/>
                </a:solidFill>
                <a:latin typeface="Arial" panose="020B0604020202020204" pitchFamily="34" charset="0"/>
                <a:cs typeface="Arial" panose="020B0604020202020204" pitchFamily="34" charset="0"/>
              </a:rPr>
              <a:t>aponeurósis</a:t>
            </a:r>
            <a:r>
              <a:rPr lang="es-ES" dirty="0" smtClean="0">
                <a:solidFill>
                  <a:srgbClr val="0066CC"/>
                </a:solidFill>
                <a:latin typeface="Arial" panose="020B0604020202020204" pitchFamily="34" charset="0"/>
                <a:cs typeface="Arial" panose="020B0604020202020204" pitchFamily="34" charset="0"/>
              </a:rPr>
              <a:t>,</a:t>
            </a:r>
            <a:br>
              <a:rPr lang="es-ES" dirty="0" smtClean="0">
                <a:solidFill>
                  <a:srgbClr val="0066CC"/>
                </a:solidFill>
                <a:latin typeface="Arial" panose="020B0604020202020204" pitchFamily="34" charset="0"/>
                <a:cs typeface="Arial" panose="020B0604020202020204" pitchFamily="34" charset="0"/>
              </a:rPr>
            </a:br>
            <a:r>
              <a:rPr lang="es-ES" dirty="0" smtClean="0">
                <a:solidFill>
                  <a:srgbClr val="0066CC"/>
                </a:solidFill>
                <a:latin typeface="Arial" panose="020B0604020202020204" pitchFamily="34" charset="0"/>
                <a:cs typeface="Arial" panose="020B0604020202020204" pitchFamily="34" charset="0"/>
              </a:rPr>
              <a:t>embutido en tripa natural, cocido posteriormente a una temperatura mínima de 85ºC </a:t>
            </a:r>
            <a:br>
              <a:rPr lang="es-ES" dirty="0" smtClean="0">
                <a:solidFill>
                  <a:srgbClr val="0066CC"/>
                </a:solidFill>
                <a:latin typeface="Arial" panose="020B0604020202020204" pitchFamily="34" charset="0"/>
                <a:cs typeface="Arial" panose="020B0604020202020204" pitchFamily="34" charset="0"/>
              </a:rPr>
            </a:br>
            <a:r>
              <a:rPr lang="es-ES" dirty="0" smtClean="0">
                <a:solidFill>
                  <a:srgbClr val="0066CC"/>
                </a:solidFill>
                <a:latin typeface="Arial" panose="020B0604020202020204" pitchFamily="34" charset="0"/>
                <a:cs typeface="Arial" panose="020B0604020202020204" pitchFamily="34" charset="0"/>
              </a:rPr>
              <a:t>de 3 a 4 horas. </a:t>
            </a:r>
          </a:p>
          <a:p>
            <a:pPr marL="228600" indent="-228600">
              <a:buFont typeface="Wingdings 2" pitchFamily="18" charset="2"/>
              <a:buNone/>
              <a:defRPr/>
            </a:pPr>
            <a:r>
              <a:rPr lang="es-ES_tradnl" sz="2800" b="1" dirty="0" smtClean="0">
                <a:solidFill>
                  <a:srgbClr val="0066CC"/>
                </a:solidFill>
                <a:effectLst>
                  <a:outerShdw blurRad="38100" dist="38100" dir="2700000" algn="tl">
                    <a:srgbClr val="C0C0C0"/>
                  </a:outerShdw>
                </a:effectLst>
                <a:latin typeface="Arial" charset="0"/>
              </a:rPr>
              <a:t>-Referencia:011</a:t>
            </a:r>
          </a:p>
          <a:p>
            <a:pPr marL="228600" indent="-228600">
              <a:buFont typeface="Wingdings 2" pitchFamily="18" charset="2"/>
              <a:buNone/>
              <a:defRPr/>
            </a:pPr>
            <a:r>
              <a:rPr lang="es-ES_tradnl" sz="2800" b="1" dirty="0" smtClean="0">
                <a:solidFill>
                  <a:srgbClr val="0066CC"/>
                </a:solidFill>
                <a:effectLst>
                  <a:outerShdw blurRad="38100" dist="38100" dir="2700000" algn="tl">
                    <a:srgbClr val="C0C0C0"/>
                  </a:outerShdw>
                </a:effectLst>
                <a:latin typeface="Arial" charset="0"/>
              </a:rPr>
              <a:t>-Precio: 5 euros.</a:t>
            </a:r>
            <a:endParaRPr lang="es-ES" b="1" dirty="0" smtClean="0">
              <a:solidFill>
                <a:srgbClr val="0066CC"/>
              </a:solidFill>
            </a:endParaRPr>
          </a:p>
        </p:txBody>
      </p:sp>
      <p:pic>
        <p:nvPicPr>
          <p:cNvPr id="34818" name="Imagen 4"/>
          <p:cNvPicPr>
            <a:picLocks noChangeAspect="1"/>
          </p:cNvPicPr>
          <p:nvPr/>
        </p:nvPicPr>
        <p:blipFill>
          <a:blip r:embed="rId2"/>
          <a:srcRect/>
          <a:stretch>
            <a:fillRect/>
          </a:stretch>
        </p:blipFill>
        <p:spPr bwMode="auto">
          <a:xfrm>
            <a:off x="222250" y="1500188"/>
            <a:ext cx="3463925" cy="4519612"/>
          </a:xfrm>
          <a:prstGeom prst="rect">
            <a:avLst/>
          </a:prstGeom>
          <a:noFill/>
          <a:ln w="9525">
            <a:noFill/>
            <a:miter lim="800000"/>
            <a:headEnd/>
            <a:tailEnd/>
          </a:ln>
        </p:spPr>
      </p:pic>
      <p:sp>
        <p:nvSpPr>
          <p:cNvPr id="34819" name="4 CuadroTexto"/>
          <p:cNvSpPr txBox="1">
            <a:spLocks noChangeArrowheads="1"/>
          </p:cNvSpPr>
          <p:nvPr/>
        </p:nvSpPr>
        <p:spPr bwMode="auto">
          <a:xfrm>
            <a:off x="1285875" y="285750"/>
            <a:ext cx="6786563" cy="923925"/>
          </a:xfrm>
          <a:prstGeom prst="rect">
            <a:avLst/>
          </a:prstGeom>
          <a:noFill/>
          <a:ln w="9525">
            <a:noFill/>
            <a:miter lim="800000"/>
            <a:headEnd/>
            <a:tailEnd/>
          </a:ln>
        </p:spPr>
        <p:txBody>
          <a:bodyPr>
            <a:spAutoFit/>
          </a:bodyPr>
          <a:lstStyle/>
          <a:p>
            <a:r>
              <a:rPr lang="es-ES" sz="5400"/>
              <a:t>Morcón rojo (bola)</a:t>
            </a: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Marcador de contenido 4"/>
          <p:cNvPicPr>
            <a:picLocks noGrp="1" noChangeAspect="1"/>
          </p:cNvPicPr>
          <p:nvPr>
            <p:ph idx="4294967295"/>
          </p:nvPr>
        </p:nvPicPr>
        <p:blipFill>
          <a:blip r:embed="rId2"/>
          <a:srcRect/>
          <a:stretch>
            <a:fillRect/>
          </a:stretch>
        </p:blipFill>
        <p:spPr>
          <a:xfrm>
            <a:off x="827088" y="1285875"/>
            <a:ext cx="3024187" cy="3438525"/>
          </a:xfrm>
        </p:spPr>
      </p:pic>
      <p:sp>
        <p:nvSpPr>
          <p:cNvPr id="29698" name="Rectángulo 1"/>
          <p:cNvSpPr>
            <a:spLocks noChangeArrowheads="1"/>
          </p:cNvSpPr>
          <p:nvPr/>
        </p:nvSpPr>
        <p:spPr bwMode="auto">
          <a:xfrm>
            <a:off x="5076825" y="981075"/>
            <a:ext cx="3314700" cy="4894263"/>
          </a:xfrm>
          <a:prstGeom prst="rect">
            <a:avLst/>
          </a:prstGeom>
          <a:noFill/>
          <a:ln w="9525">
            <a:noFill/>
            <a:miter lim="800000"/>
            <a:headEnd/>
            <a:tailEnd/>
          </a:ln>
        </p:spPr>
        <p:txBody>
          <a:bodyPr>
            <a:spAutoFit/>
          </a:bodyPr>
          <a:lstStyle/>
          <a:p>
            <a:pPr>
              <a:defRPr/>
            </a:pPr>
            <a:r>
              <a:rPr lang="es-ES" sz="2400" b="1" dirty="0">
                <a:solidFill>
                  <a:srgbClr val="0066CC"/>
                </a:solidFill>
                <a:latin typeface="Arial" pitchFamily="34" charset="0"/>
                <a:cs typeface="Arial" pitchFamily="34" charset="0"/>
              </a:rPr>
              <a:t>-Descripción del producto</a:t>
            </a:r>
            <a:r>
              <a:rPr lang="es-ES" sz="2400" dirty="0">
                <a:solidFill>
                  <a:srgbClr val="0066CC"/>
                </a:solidFill>
                <a:latin typeface="Arial" pitchFamily="34" charset="0"/>
                <a:cs typeface="Arial" pitchFamily="34" charset="0"/>
              </a:rPr>
              <a:t>:</a:t>
            </a:r>
          </a:p>
          <a:p>
            <a:pPr>
              <a:defRPr/>
            </a:pPr>
            <a:r>
              <a:rPr lang="es-ES" sz="2400" dirty="0">
                <a:solidFill>
                  <a:srgbClr val="0066CC"/>
                </a:solidFill>
                <a:latin typeface="Arial" pitchFamily="34" charset="0"/>
                <a:cs typeface="Arial" pitchFamily="34" charset="0"/>
              </a:rPr>
              <a:t>-Magra y panceta de cerdo, picado y majado, limpio de grasas y </a:t>
            </a:r>
            <a:r>
              <a:rPr lang="es-ES" sz="2400" dirty="0" err="1">
                <a:solidFill>
                  <a:srgbClr val="0066CC"/>
                </a:solidFill>
                <a:latin typeface="Arial" pitchFamily="34" charset="0"/>
                <a:cs typeface="Arial" pitchFamily="34" charset="0"/>
              </a:rPr>
              <a:t>aponeurósis</a:t>
            </a:r>
            <a:r>
              <a:rPr lang="es-ES" sz="2400" dirty="0">
                <a:solidFill>
                  <a:srgbClr val="0066CC"/>
                </a:solidFill>
                <a:latin typeface="Arial" pitchFamily="34" charset="0"/>
                <a:cs typeface="Arial" pitchFamily="34" charset="0"/>
              </a:rPr>
              <a:t>, embutido en tripa natural de cerdo raspado, y sometida a </a:t>
            </a:r>
            <a:r>
              <a:rPr lang="es-ES" sz="2400" dirty="0" err="1">
                <a:solidFill>
                  <a:srgbClr val="0066CC"/>
                </a:solidFill>
                <a:latin typeface="Arial" pitchFamily="34" charset="0"/>
                <a:cs typeface="Arial" pitchFamily="34" charset="0"/>
              </a:rPr>
              <a:t>desecacion</a:t>
            </a:r>
            <a:r>
              <a:rPr lang="es-ES" sz="2400" dirty="0">
                <a:solidFill>
                  <a:srgbClr val="0066CC"/>
                </a:solidFill>
                <a:latin typeface="Arial" pitchFamily="34" charset="0"/>
                <a:cs typeface="Arial" pitchFamily="34" charset="0"/>
              </a:rPr>
              <a:t> o venta en fresco. </a:t>
            </a:r>
          </a:p>
          <a:p>
            <a:pPr>
              <a:defRPr/>
            </a:pPr>
            <a:r>
              <a:rPr lang="es-ES" sz="2400" b="1" dirty="0">
                <a:solidFill>
                  <a:srgbClr val="0066CC"/>
                </a:solidFill>
                <a:latin typeface="Arial" pitchFamily="34" charset="0"/>
                <a:cs typeface="Arial" pitchFamily="34" charset="0"/>
              </a:rPr>
              <a:t>-Precio: 5 euros.</a:t>
            </a:r>
          </a:p>
          <a:p>
            <a:pPr>
              <a:defRPr/>
            </a:pPr>
            <a:r>
              <a:rPr lang="es-ES_tradnl" sz="2400" b="1" dirty="0">
                <a:solidFill>
                  <a:srgbClr val="0066CC"/>
                </a:solidFill>
                <a:effectLst>
                  <a:outerShdw blurRad="38100" dist="38100" dir="2700000" algn="tl">
                    <a:srgbClr val="C0C0C0"/>
                  </a:outerShdw>
                </a:effectLst>
                <a:latin typeface="Arial" charset="0"/>
              </a:rPr>
              <a:t>-Referencia: 012</a:t>
            </a:r>
            <a:endParaRPr lang="es-ES" sz="2400" dirty="0">
              <a:solidFill>
                <a:srgbClr val="0066CC"/>
              </a:solidFill>
              <a:latin typeface="Arial" pitchFamily="34" charset="0"/>
              <a:cs typeface="Arial" pitchFamily="34" charset="0"/>
            </a:endParaRPr>
          </a:p>
        </p:txBody>
      </p:sp>
      <p:sp>
        <p:nvSpPr>
          <p:cNvPr id="35843" name="3 CuadroTexto"/>
          <p:cNvSpPr txBox="1">
            <a:spLocks noChangeArrowheads="1"/>
          </p:cNvSpPr>
          <p:nvPr/>
        </p:nvSpPr>
        <p:spPr bwMode="auto">
          <a:xfrm>
            <a:off x="1000125" y="214313"/>
            <a:ext cx="6786563" cy="923925"/>
          </a:xfrm>
          <a:prstGeom prst="rect">
            <a:avLst/>
          </a:prstGeom>
          <a:noFill/>
          <a:ln w="9525">
            <a:noFill/>
            <a:miter lim="800000"/>
            <a:headEnd/>
            <a:tailEnd/>
          </a:ln>
        </p:spPr>
        <p:txBody>
          <a:bodyPr>
            <a:spAutoFit/>
          </a:bodyPr>
          <a:lstStyle/>
          <a:p>
            <a:r>
              <a:rPr lang="es-ES" sz="5400"/>
              <a:t>Longaniza fresca roja</a:t>
            </a: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posición de contenido 2"/>
          <p:cNvSpPr>
            <a:spLocks noGrp="1"/>
          </p:cNvSpPr>
          <p:nvPr>
            <p:ph sz="half" idx="4294967295"/>
          </p:nvPr>
        </p:nvSpPr>
        <p:spPr>
          <a:xfrm>
            <a:off x="4000500" y="1214438"/>
            <a:ext cx="4864100" cy="6008687"/>
          </a:xfrm>
        </p:spPr>
        <p:txBody>
          <a:bodyPr/>
          <a:lstStyle/>
          <a:p>
            <a:pPr marL="228600" indent="-228600">
              <a:buFont typeface="Wingdings 2" pitchFamily="18" charset="2"/>
              <a:buNone/>
              <a:defRPr/>
            </a:pPr>
            <a:r>
              <a:rPr lang="es-ES_tradnl" sz="2400" b="1" noProof="1" smtClean="0">
                <a:solidFill>
                  <a:srgbClr val="0066CC"/>
                </a:solidFill>
                <a:latin typeface="Arial" pitchFamily="34" charset="0"/>
                <a:cs typeface="Arial" pitchFamily="34" charset="0"/>
              </a:rPr>
              <a:t>-Descripción del producto:</a:t>
            </a:r>
          </a:p>
          <a:p>
            <a:pPr marL="228600" indent="-228600">
              <a:buFont typeface="Wingdings 2" pitchFamily="18" charset="2"/>
              <a:buNone/>
              <a:defRPr/>
            </a:pPr>
            <a:r>
              <a:rPr lang="es-ES_tradnl" sz="2400" noProof="1" smtClean="0">
                <a:solidFill>
                  <a:srgbClr val="0066CC"/>
                </a:solidFill>
                <a:latin typeface="Arial" pitchFamily="34" charset="0"/>
                <a:cs typeface="Arial" pitchFamily="34" charset="0"/>
              </a:rPr>
              <a:t>-Morcilla de cebolla y tocino, picado y majado, limpio de grasas y aponeurósis, embutido en tripa artificial plástica ó natural. Cocida posteriormente a una temperatura mínima de 85ºC durante media hora. </a:t>
            </a:r>
          </a:p>
          <a:p>
            <a:pPr marL="228600" indent="-228600">
              <a:buFont typeface="Wingdings 2" pitchFamily="18" charset="2"/>
              <a:buNone/>
              <a:defRPr/>
            </a:pPr>
            <a:endParaRPr lang="es-ES_tradnl" sz="2400" b="1" dirty="0" smtClean="0">
              <a:solidFill>
                <a:srgbClr val="0066CC"/>
              </a:solidFill>
              <a:effectLst>
                <a:outerShdw blurRad="38100" dist="38100" dir="2700000" algn="tl">
                  <a:srgbClr val="C0C0C0"/>
                </a:outerShdw>
              </a:effectLst>
              <a:latin typeface="Arial" charset="0"/>
            </a:endParaRPr>
          </a:p>
          <a:p>
            <a:pPr marL="228600" indent="-228600">
              <a:buFont typeface="Wingdings 2" pitchFamily="18" charset="2"/>
              <a:buNone/>
              <a:defRPr/>
            </a:pPr>
            <a:r>
              <a:rPr lang="es-ES_tradnl" sz="2400" b="1" dirty="0" smtClean="0">
                <a:solidFill>
                  <a:srgbClr val="0066CC"/>
                </a:solidFill>
                <a:effectLst>
                  <a:outerShdw blurRad="38100" dist="38100" dir="2700000" algn="tl">
                    <a:srgbClr val="C0C0C0"/>
                  </a:outerShdw>
                </a:effectLst>
                <a:latin typeface="Arial" charset="0"/>
              </a:rPr>
              <a:t>-Referencia: 013</a:t>
            </a:r>
          </a:p>
          <a:p>
            <a:pPr marL="228600" indent="-228600">
              <a:buFont typeface="Wingdings 2" pitchFamily="18" charset="2"/>
              <a:buNone/>
              <a:defRPr/>
            </a:pPr>
            <a:endParaRPr lang="es-ES_tradnl" sz="2400" b="1" noProof="1" smtClean="0">
              <a:solidFill>
                <a:srgbClr val="0066CC"/>
              </a:solidFill>
              <a:effectLst>
                <a:outerShdw blurRad="38100" dist="38100" dir="2700000" algn="tl">
                  <a:srgbClr val="C0C0C0"/>
                </a:outerShdw>
              </a:effectLst>
              <a:latin typeface="Arial" charset="0"/>
              <a:cs typeface="Arial" pitchFamily="34" charset="0"/>
            </a:endParaRPr>
          </a:p>
          <a:p>
            <a:pPr marL="228600" indent="-228600">
              <a:buFont typeface="Wingdings 2" pitchFamily="18" charset="2"/>
              <a:buNone/>
              <a:defRPr/>
            </a:pPr>
            <a:r>
              <a:rPr lang="es-ES_tradnl" sz="2400" b="1" noProof="1" smtClean="0">
                <a:solidFill>
                  <a:srgbClr val="0066CC"/>
                </a:solidFill>
                <a:effectLst>
                  <a:outerShdw blurRad="38100" dist="38100" dir="2700000" algn="tl">
                    <a:srgbClr val="C0C0C0"/>
                  </a:outerShdw>
                </a:effectLst>
                <a:latin typeface="Arial" charset="0"/>
                <a:cs typeface="Arial" pitchFamily="34" charset="0"/>
              </a:rPr>
              <a:t>-Precio: 4 euros.</a:t>
            </a:r>
            <a:endParaRPr lang="es-ES_tradnl" sz="2400" noProof="1" smtClean="0">
              <a:solidFill>
                <a:srgbClr val="0066CC"/>
              </a:solidFill>
              <a:latin typeface="Arial" pitchFamily="34" charset="0"/>
              <a:cs typeface="Arial" pitchFamily="34" charset="0"/>
            </a:endParaRPr>
          </a:p>
        </p:txBody>
      </p:sp>
      <p:pic>
        <p:nvPicPr>
          <p:cNvPr id="36866" name="Imagen 6"/>
          <p:cNvPicPr>
            <a:picLocks noChangeAspect="1"/>
          </p:cNvPicPr>
          <p:nvPr/>
        </p:nvPicPr>
        <p:blipFill>
          <a:blip r:embed="rId2"/>
          <a:srcRect/>
          <a:stretch>
            <a:fillRect/>
          </a:stretch>
        </p:blipFill>
        <p:spPr bwMode="auto">
          <a:xfrm>
            <a:off x="214313" y="1571625"/>
            <a:ext cx="2989262" cy="3297238"/>
          </a:xfrm>
          <a:prstGeom prst="rect">
            <a:avLst/>
          </a:prstGeom>
          <a:noFill/>
          <a:ln w="9525">
            <a:noFill/>
            <a:miter lim="800000"/>
            <a:headEnd/>
            <a:tailEnd/>
          </a:ln>
        </p:spPr>
      </p:pic>
      <p:sp>
        <p:nvSpPr>
          <p:cNvPr id="36867" name="3 CuadroTexto"/>
          <p:cNvSpPr txBox="1">
            <a:spLocks noChangeArrowheads="1"/>
          </p:cNvSpPr>
          <p:nvPr/>
        </p:nvSpPr>
        <p:spPr bwMode="auto">
          <a:xfrm>
            <a:off x="928688" y="142875"/>
            <a:ext cx="6786562" cy="923925"/>
          </a:xfrm>
          <a:prstGeom prst="rect">
            <a:avLst/>
          </a:prstGeom>
          <a:noFill/>
          <a:ln w="9525">
            <a:noFill/>
            <a:miter lim="800000"/>
            <a:headEnd/>
            <a:tailEnd/>
          </a:ln>
        </p:spPr>
        <p:txBody>
          <a:bodyPr>
            <a:spAutoFit/>
          </a:bodyPr>
          <a:lstStyle/>
          <a:p>
            <a:r>
              <a:rPr lang="es-ES" sz="5400"/>
              <a:t>Morcilla de cebolla</a:t>
            </a: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1 Título"/>
          <p:cNvPicPr>
            <a:picLocks noGrp="1" noChangeArrowheads="1"/>
          </p:cNvPicPr>
          <p:nvPr>
            <p:ph type="title"/>
          </p:nvPr>
        </p:nvPicPr>
        <p:blipFill>
          <a:blip r:embed="rId2"/>
          <a:srcRect/>
          <a:stretch>
            <a:fillRect/>
          </a:stretch>
        </p:blipFill>
        <p:spPr>
          <a:xfrm>
            <a:off x="354013" y="133350"/>
            <a:ext cx="8240712" cy="1158875"/>
          </a:xfrm>
        </p:spPr>
      </p:pic>
      <p:sp>
        <p:nvSpPr>
          <p:cNvPr id="3" name="2 Marcador de contenido"/>
          <p:cNvSpPr>
            <a:spLocks noGrp="1"/>
          </p:cNvSpPr>
          <p:nvPr>
            <p:ph idx="1"/>
          </p:nvPr>
        </p:nvSpPr>
        <p:spPr>
          <a:xfrm>
            <a:off x="500063" y="1428750"/>
            <a:ext cx="8229600" cy="5095875"/>
          </a:xfrm>
        </p:spPr>
        <p:txBody>
          <a:bodyPr>
            <a:normAutofit lnSpcReduction="10000"/>
          </a:bodyPr>
          <a:lstStyle/>
          <a:p>
            <a:pPr>
              <a:buFont typeface="Wingdings 2" pitchFamily="18" charset="2"/>
              <a:buNone/>
              <a:defRPr/>
            </a:pPr>
            <a:r>
              <a:rPr lang="es-ES" sz="3200" dirty="0" smtClean="0">
                <a:solidFill>
                  <a:srgbClr val="0066CC"/>
                </a:solidFill>
              </a:rPr>
              <a:t>-Productos </a:t>
            </a:r>
            <a:r>
              <a:rPr lang="es-ES" sz="3200" dirty="0" err="1" smtClean="0">
                <a:solidFill>
                  <a:srgbClr val="0066CC"/>
                </a:solidFill>
              </a:rPr>
              <a:t>Pepejo</a:t>
            </a:r>
            <a:r>
              <a:rPr lang="es-ES" sz="3200" dirty="0" smtClean="0">
                <a:solidFill>
                  <a:srgbClr val="0066CC"/>
                </a:solidFill>
              </a:rPr>
              <a:t> el labrador.</a:t>
            </a:r>
          </a:p>
          <a:p>
            <a:pPr>
              <a:buFont typeface="Wingdings 2" pitchFamily="18" charset="2"/>
              <a:buNone/>
              <a:defRPr/>
            </a:pPr>
            <a:r>
              <a:rPr lang="es-ES" sz="3200" dirty="0" smtClean="0">
                <a:solidFill>
                  <a:srgbClr val="0066CC"/>
                </a:solidFill>
              </a:rPr>
              <a:t>-Rosquillas La Ferreña.</a:t>
            </a:r>
          </a:p>
          <a:p>
            <a:pPr>
              <a:buFont typeface="Wingdings 2" pitchFamily="18" charset="2"/>
              <a:buNone/>
              <a:defRPr/>
            </a:pPr>
            <a:r>
              <a:rPr lang="es-ES" sz="3200" dirty="0" smtClean="0">
                <a:solidFill>
                  <a:srgbClr val="0066CC"/>
                </a:solidFill>
              </a:rPr>
              <a:t>-</a:t>
            </a:r>
            <a:r>
              <a:rPr lang="es-ES" sz="3200" dirty="0" err="1" smtClean="0">
                <a:solidFill>
                  <a:srgbClr val="0066CC"/>
                </a:solidFill>
              </a:rPr>
              <a:t>Mimuka</a:t>
            </a:r>
            <a:r>
              <a:rPr lang="es-ES" sz="3200" dirty="0" smtClean="0">
                <a:solidFill>
                  <a:srgbClr val="0066CC"/>
                </a:solidFill>
              </a:rPr>
              <a:t>.</a:t>
            </a:r>
          </a:p>
          <a:p>
            <a:pPr>
              <a:buFont typeface="Wingdings 2" pitchFamily="18" charset="2"/>
              <a:buNone/>
              <a:defRPr/>
            </a:pPr>
            <a:r>
              <a:rPr lang="es-ES" sz="3200" dirty="0" smtClean="0">
                <a:solidFill>
                  <a:srgbClr val="0066CC"/>
                </a:solidFill>
              </a:rPr>
              <a:t>-</a:t>
            </a:r>
            <a:r>
              <a:rPr lang="es-ES" sz="3200" dirty="0" err="1" smtClean="0">
                <a:solidFill>
                  <a:srgbClr val="0066CC"/>
                </a:solidFill>
              </a:rPr>
              <a:t>Couscous</a:t>
            </a:r>
            <a:r>
              <a:rPr lang="es-ES" sz="3200" dirty="0" smtClean="0">
                <a:solidFill>
                  <a:srgbClr val="0066CC"/>
                </a:solidFill>
              </a:rPr>
              <a:t>.</a:t>
            </a:r>
          </a:p>
          <a:p>
            <a:pPr>
              <a:buFont typeface="Wingdings 2" pitchFamily="18" charset="2"/>
              <a:buNone/>
              <a:defRPr/>
            </a:pPr>
            <a:r>
              <a:rPr lang="es-ES" sz="3200" dirty="0" smtClean="0">
                <a:solidFill>
                  <a:srgbClr val="0066CC"/>
                </a:solidFill>
              </a:rPr>
              <a:t>-Aceitunas JUANFRA.</a:t>
            </a:r>
          </a:p>
          <a:p>
            <a:pPr>
              <a:buFont typeface="Wingdings 2" pitchFamily="18" charset="2"/>
              <a:buNone/>
              <a:defRPr/>
            </a:pPr>
            <a:r>
              <a:rPr lang="es-ES" sz="3200" dirty="0" smtClean="0">
                <a:solidFill>
                  <a:srgbClr val="0066CC"/>
                </a:solidFill>
              </a:rPr>
              <a:t>-Embutidos </a:t>
            </a:r>
            <a:r>
              <a:rPr lang="es-ES" sz="3200" dirty="0" err="1" smtClean="0">
                <a:solidFill>
                  <a:srgbClr val="0066CC"/>
                </a:solidFill>
              </a:rPr>
              <a:t>canovas</a:t>
            </a:r>
            <a:r>
              <a:rPr lang="es-ES" sz="3200" dirty="0" smtClean="0">
                <a:solidFill>
                  <a:srgbClr val="0066CC"/>
                </a:solidFill>
              </a:rPr>
              <a:t>.</a:t>
            </a:r>
          </a:p>
          <a:p>
            <a:pPr>
              <a:buFont typeface="Wingdings 2" pitchFamily="18" charset="2"/>
              <a:buNone/>
              <a:defRPr/>
            </a:pPr>
            <a:r>
              <a:rPr lang="es-ES" sz="3200" dirty="0" smtClean="0">
                <a:solidFill>
                  <a:srgbClr val="0066CC"/>
                </a:solidFill>
              </a:rPr>
              <a:t>-Productos HERO.</a:t>
            </a:r>
          </a:p>
          <a:p>
            <a:pPr>
              <a:buFont typeface="Wingdings 2" pitchFamily="18" charset="2"/>
              <a:buNone/>
              <a:defRPr/>
            </a:pPr>
            <a:r>
              <a:rPr lang="es-ES" sz="3200" dirty="0" smtClean="0">
                <a:solidFill>
                  <a:srgbClr val="0066CC"/>
                </a:solidFill>
              </a:rPr>
              <a:t>-Cosas 43.</a:t>
            </a:r>
          </a:p>
          <a:p>
            <a:pPr>
              <a:buFont typeface="Wingdings 2" pitchFamily="18" charset="2"/>
              <a:buNone/>
              <a:defRPr/>
            </a:pPr>
            <a:r>
              <a:rPr lang="es-ES" sz="3200" dirty="0" smtClean="0">
                <a:solidFill>
                  <a:srgbClr val="0066CC"/>
                </a:solidFill>
              </a:rPr>
              <a:t>-Zumos VITAE y DELIZUM.</a:t>
            </a:r>
          </a:p>
          <a:p>
            <a:pPr>
              <a:buFont typeface="Wingdings 2" pitchFamily="18" charset="2"/>
              <a:buNone/>
              <a:defRPr/>
            </a:pPr>
            <a:endParaRPr lang="es-ES" dirty="0" smtClean="0">
              <a:solidFill>
                <a:srgbClr val="0066CC"/>
              </a:solidFill>
            </a:endParaRPr>
          </a:p>
          <a:p>
            <a:pPr>
              <a:buFont typeface="Wingdings 2" pitchFamily="18" charset="2"/>
              <a:buNone/>
              <a:defRPr/>
            </a:pPr>
            <a:endParaRPr lang="es-ES" dirty="0" smtClean="0">
              <a:solidFill>
                <a:srgbClr val="0066CC"/>
              </a:solidFill>
            </a:endParaRPr>
          </a:p>
          <a:p>
            <a:pPr>
              <a:buFont typeface="Wingdings 2" pitchFamily="18" charset="2"/>
              <a:buNone/>
              <a:defRPr/>
            </a:pPr>
            <a:endParaRPr lang="es-ES" dirty="0" smtClean="0">
              <a:solidFill>
                <a:srgbClr val="0066CC"/>
              </a:solidFill>
            </a:endParaRPr>
          </a:p>
          <a:p>
            <a:pPr>
              <a:buFont typeface="Wingdings 2" pitchFamily="18" charset="2"/>
              <a:buNone/>
              <a:defRPr/>
            </a:pPr>
            <a:endParaRPr lang="es-ES" dirty="0" smtClean="0">
              <a:solidFill>
                <a:srgbClr val="0066CC"/>
              </a:solidFill>
            </a:endParaRPr>
          </a:p>
          <a:p>
            <a:pPr>
              <a:buFont typeface="Wingdings 2" pitchFamily="18" charset="2"/>
              <a:buNone/>
              <a:defRPr/>
            </a:pPr>
            <a:endParaRPr lang="es-ES"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Marcador de posición de contenido 2"/>
          <p:cNvSpPr>
            <a:spLocks noGrp="1"/>
          </p:cNvSpPr>
          <p:nvPr>
            <p:ph sz="half" idx="4294967295"/>
          </p:nvPr>
        </p:nvSpPr>
        <p:spPr>
          <a:xfrm>
            <a:off x="4071938" y="1428750"/>
            <a:ext cx="4489450" cy="6043613"/>
          </a:xfrm>
        </p:spPr>
        <p:txBody>
          <a:bodyPr/>
          <a:lstStyle/>
          <a:p>
            <a:pPr marL="228600" indent="-228600">
              <a:buFont typeface="Wingdings 2" pitchFamily="18" charset="2"/>
              <a:buNone/>
              <a:defRPr/>
            </a:pPr>
            <a:r>
              <a:rPr lang="es-ES_tradnl" b="1" noProof="1" smtClean="0">
                <a:solidFill>
                  <a:srgbClr val="0066CC"/>
                </a:solidFill>
                <a:latin typeface="Arial" pitchFamily="34" charset="0"/>
                <a:cs typeface="Arial" pitchFamily="34" charset="0"/>
              </a:rPr>
              <a:t>-Descripción del producto:</a:t>
            </a:r>
          </a:p>
          <a:p>
            <a:pPr marL="228600" indent="-228600">
              <a:buFont typeface="Wingdings 2" pitchFamily="18" charset="2"/>
              <a:buNone/>
              <a:defRPr/>
            </a:pPr>
            <a:r>
              <a:rPr lang="es-ES_tradnl" noProof="1" smtClean="0">
                <a:solidFill>
                  <a:srgbClr val="0066CC"/>
                </a:solidFill>
                <a:latin typeface="Arial" pitchFamily="34" charset="0"/>
                <a:cs typeface="Arial" pitchFamily="34" charset="0"/>
              </a:rPr>
              <a:t>-Carne de magro de cerdo y</a:t>
            </a:r>
            <a:r>
              <a:rPr lang="es-ES_tradnl" dirty="0" smtClean="0">
                <a:solidFill>
                  <a:srgbClr val="0066CC"/>
                </a:solidFill>
                <a:latin typeface="Arial" pitchFamily="34" charset="0"/>
                <a:cs typeface="Arial" pitchFamily="34" charset="0"/>
              </a:rPr>
              <a:t> </a:t>
            </a:r>
            <a:r>
              <a:rPr lang="es-ES_tradnl" noProof="1" smtClean="0">
                <a:solidFill>
                  <a:srgbClr val="0066CC"/>
                </a:solidFill>
                <a:latin typeface="Arial" pitchFamily="34" charset="0"/>
                <a:cs typeface="Arial" pitchFamily="34" charset="0"/>
              </a:rPr>
              <a:t>panceta, picado y majado, limpio de grasas y aponeurosis,</a:t>
            </a:r>
          </a:p>
          <a:p>
            <a:pPr marL="228600" indent="-228600">
              <a:buFont typeface="Wingdings 2" pitchFamily="18" charset="2"/>
              <a:buNone/>
              <a:defRPr/>
            </a:pPr>
            <a:r>
              <a:rPr lang="es-ES_tradnl" noProof="1" smtClean="0">
                <a:solidFill>
                  <a:srgbClr val="0066CC"/>
                </a:solidFill>
                <a:latin typeface="Arial" pitchFamily="34" charset="0"/>
                <a:cs typeface="Arial" pitchFamily="34" charset="0"/>
              </a:rPr>
              <a:t>embutido en tripa natural de cerdo, y sometido a desecación. </a:t>
            </a:r>
          </a:p>
          <a:p>
            <a:pPr marL="228600" indent="-228600">
              <a:buFont typeface="Wingdings 2" pitchFamily="18" charset="2"/>
              <a:buNone/>
              <a:defRPr/>
            </a:pPr>
            <a:endParaRPr lang="es-ES_tradnl" sz="2800" b="1" dirty="0" smtClean="0">
              <a:solidFill>
                <a:srgbClr val="0066CC"/>
              </a:solidFill>
              <a:effectLst>
                <a:outerShdw blurRad="38100" dist="38100" dir="2700000" algn="tl">
                  <a:srgbClr val="C0C0C0"/>
                </a:outerShdw>
              </a:effectLst>
              <a:latin typeface="Arial" charset="0"/>
            </a:endParaRPr>
          </a:p>
          <a:p>
            <a:pPr marL="228600" indent="-228600">
              <a:buFont typeface="Wingdings 2" pitchFamily="18" charset="2"/>
              <a:buNone/>
              <a:defRPr/>
            </a:pPr>
            <a:r>
              <a:rPr lang="es-ES_tradnl" sz="2800" b="1" dirty="0" smtClean="0">
                <a:solidFill>
                  <a:srgbClr val="0066CC"/>
                </a:solidFill>
                <a:effectLst>
                  <a:outerShdw blurRad="38100" dist="38100" dir="2700000" algn="tl">
                    <a:srgbClr val="C0C0C0"/>
                  </a:outerShdw>
                </a:effectLst>
                <a:latin typeface="Arial" charset="0"/>
              </a:rPr>
              <a:t>-Referencia: 014</a:t>
            </a:r>
          </a:p>
          <a:p>
            <a:pPr marL="228600" indent="-228600">
              <a:buFont typeface="Wingdings 2" pitchFamily="18" charset="2"/>
              <a:buNone/>
              <a:defRPr/>
            </a:pPr>
            <a:r>
              <a:rPr lang="es-ES_tradnl" sz="2800" b="1" noProof="1" smtClean="0">
                <a:solidFill>
                  <a:srgbClr val="0066CC"/>
                </a:solidFill>
                <a:effectLst>
                  <a:outerShdw blurRad="38100" dist="38100" dir="2700000" algn="tl">
                    <a:srgbClr val="C0C0C0"/>
                  </a:outerShdw>
                </a:effectLst>
                <a:latin typeface="Arial" charset="0"/>
                <a:cs typeface="Arial" pitchFamily="34" charset="0"/>
              </a:rPr>
              <a:t>-Precio: 5 euros.</a:t>
            </a:r>
            <a:endParaRPr lang="es-ES_tradnl" noProof="1" smtClean="0">
              <a:solidFill>
                <a:srgbClr val="0066CC"/>
              </a:solidFill>
              <a:latin typeface="Arial" pitchFamily="34" charset="0"/>
              <a:cs typeface="Arial" pitchFamily="34" charset="0"/>
            </a:endParaRPr>
          </a:p>
        </p:txBody>
      </p:sp>
      <p:pic>
        <p:nvPicPr>
          <p:cNvPr id="37890" name="Imagen 6"/>
          <p:cNvPicPr>
            <a:picLocks noChangeAspect="1"/>
          </p:cNvPicPr>
          <p:nvPr/>
        </p:nvPicPr>
        <p:blipFill>
          <a:blip r:embed="rId2"/>
          <a:srcRect/>
          <a:stretch>
            <a:fillRect/>
          </a:stretch>
        </p:blipFill>
        <p:spPr bwMode="auto">
          <a:xfrm>
            <a:off x="357188" y="1773238"/>
            <a:ext cx="2990850" cy="4103687"/>
          </a:xfrm>
          <a:prstGeom prst="rect">
            <a:avLst/>
          </a:prstGeom>
          <a:noFill/>
          <a:ln w="9525">
            <a:noFill/>
            <a:miter lim="800000"/>
            <a:headEnd/>
            <a:tailEnd/>
          </a:ln>
        </p:spPr>
      </p:pic>
      <p:sp>
        <p:nvSpPr>
          <p:cNvPr id="37891" name="3 CuadroTexto"/>
          <p:cNvSpPr txBox="1">
            <a:spLocks noChangeArrowheads="1"/>
          </p:cNvSpPr>
          <p:nvPr/>
        </p:nvSpPr>
        <p:spPr bwMode="auto">
          <a:xfrm>
            <a:off x="928688" y="500063"/>
            <a:ext cx="7143750" cy="923925"/>
          </a:xfrm>
          <a:prstGeom prst="rect">
            <a:avLst/>
          </a:prstGeom>
          <a:noFill/>
          <a:ln w="9525">
            <a:noFill/>
            <a:miter lim="800000"/>
            <a:headEnd/>
            <a:tailEnd/>
          </a:ln>
        </p:spPr>
        <p:txBody>
          <a:bodyPr>
            <a:spAutoFit/>
          </a:bodyPr>
          <a:lstStyle/>
          <a:p>
            <a:r>
              <a:rPr lang="es-ES" sz="5400"/>
              <a:t>Chorizo fresco</a:t>
            </a: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ítulo 1"/>
          <p:cNvSpPr>
            <a:spLocks noGrp="1"/>
          </p:cNvSpPr>
          <p:nvPr>
            <p:ph type="title" idx="4294967295"/>
          </p:nvPr>
        </p:nvSpPr>
        <p:spPr>
          <a:xfrm>
            <a:off x="5008563" y="1916113"/>
            <a:ext cx="3454400" cy="5041900"/>
          </a:xfrm>
        </p:spPr>
        <p:txBody>
          <a:bodyPr lIns="91440" rIns="91440" bIns="45720"/>
          <a:lstStyle/>
          <a:p>
            <a:pPr>
              <a:defRPr/>
            </a:pPr>
            <a:r>
              <a:rPr lang="es-ES_tradnl" sz="2400" b="1" noProof="1" smtClean="0">
                <a:solidFill>
                  <a:srgbClr val="0066CC"/>
                </a:solidFill>
                <a:latin typeface="Arial" panose="020B0604020202020204" pitchFamily="34" charset="0"/>
                <a:cs typeface="Arial" panose="020B0604020202020204" pitchFamily="34" charset="0"/>
              </a:rPr>
              <a:t>-Descripción del producto:</a:t>
            </a:r>
            <a:r>
              <a:rPr lang="es-ES_tradnl" noProof="1" smtClean="0">
                <a:latin typeface="Arial" panose="020B0604020202020204" pitchFamily="34" charset="0"/>
                <a:cs typeface="Arial" panose="020B0604020202020204" pitchFamily="34" charset="0"/>
              </a:rPr>
              <a:t/>
            </a:r>
            <a:br>
              <a:rPr lang="es-ES_tradnl" noProof="1" smtClean="0">
                <a:latin typeface="Arial" panose="020B0604020202020204" pitchFamily="34" charset="0"/>
                <a:cs typeface="Arial" panose="020B0604020202020204" pitchFamily="34" charset="0"/>
              </a:rPr>
            </a:br>
            <a:r>
              <a:rPr lang="es-ES_tradnl" sz="2400" noProof="1" smtClean="0">
                <a:solidFill>
                  <a:srgbClr val="0066CC"/>
                </a:solidFill>
                <a:latin typeface="Arial" panose="020B0604020202020204" pitchFamily="34" charset="0"/>
                <a:cs typeface="Arial" panose="020B0604020202020204" pitchFamily="34" charset="0"/>
              </a:rPr>
              <a:t>Magra y panceta de cerdo, , embutido en tripa natural de cerdo raspado, y sometida a desecacion o venta en fresco picado y</a:t>
            </a:r>
            <a:r>
              <a:rPr lang="es-ES_tradnl" sz="2400" dirty="0" smtClean="0">
                <a:solidFill>
                  <a:srgbClr val="0066CC"/>
                </a:solidFill>
                <a:latin typeface="Arial" panose="020B0604020202020204" pitchFamily="34" charset="0"/>
                <a:cs typeface="Arial" panose="020B0604020202020204" pitchFamily="34" charset="0"/>
              </a:rPr>
              <a:t> </a:t>
            </a:r>
            <a:r>
              <a:rPr lang="es-ES_tradnl" sz="2400" noProof="1" smtClean="0">
                <a:solidFill>
                  <a:srgbClr val="0066CC"/>
                </a:solidFill>
                <a:latin typeface="Arial" panose="020B0604020202020204" pitchFamily="34" charset="0"/>
                <a:cs typeface="Arial" panose="020B0604020202020204" pitchFamily="34" charset="0"/>
              </a:rPr>
              <a:t>majado, limpio de grasas</a:t>
            </a:r>
            <a:r>
              <a:rPr lang="es-ES_tradnl" noProof="1" smtClean="0">
                <a:latin typeface="Arial" panose="020B0604020202020204" pitchFamily="34" charset="0"/>
                <a:cs typeface="Arial" panose="020B0604020202020204" pitchFamily="34" charset="0"/>
              </a:rPr>
              <a:t> </a:t>
            </a:r>
            <a:r>
              <a:rPr lang="es-ES_tradnl" sz="2400" noProof="1" smtClean="0">
                <a:solidFill>
                  <a:srgbClr val="0066CC"/>
                </a:solidFill>
                <a:latin typeface="Arial" panose="020B0604020202020204" pitchFamily="34" charset="0"/>
                <a:cs typeface="Arial" panose="020B0604020202020204" pitchFamily="34" charset="0"/>
              </a:rPr>
              <a:t>y aponeurósis.</a:t>
            </a:r>
            <a:br>
              <a:rPr lang="es-ES_tradnl" sz="2400" noProof="1" smtClean="0">
                <a:solidFill>
                  <a:srgbClr val="0066CC"/>
                </a:solidFill>
                <a:latin typeface="Arial" panose="020B0604020202020204" pitchFamily="34" charset="0"/>
                <a:cs typeface="Arial" panose="020B0604020202020204" pitchFamily="34" charset="0"/>
              </a:rPr>
            </a:br>
            <a:r>
              <a:rPr lang="es-ES_tradnl" sz="2400" noProof="1" smtClean="0">
                <a:solidFill>
                  <a:srgbClr val="0066CC"/>
                </a:solidFill>
                <a:latin typeface="Arial" panose="020B0604020202020204" pitchFamily="34" charset="0"/>
                <a:cs typeface="Arial" panose="020B0604020202020204" pitchFamily="34" charset="0"/>
              </a:rPr>
              <a:t/>
            </a:r>
            <a:br>
              <a:rPr lang="es-ES_tradnl" sz="2400" noProof="1" smtClean="0">
                <a:solidFill>
                  <a:srgbClr val="0066CC"/>
                </a:solidFill>
                <a:latin typeface="Arial" panose="020B0604020202020204" pitchFamily="34" charset="0"/>
                <a:cs typeface="Arial" panose="020B0604020202020204" pitchFamily="34" charset="0"/>
              </a:rPr>
            </a:br>
            <a:r>
              <a:rPr lang="es-ES_tradnl" sz="24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015</a:t>
            </a:r>
            <a:br>
              <a:rPr lang="es-ES_tradnl" sz="24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br>
            <a:r>
              <a:rPr lang="es-ES_tradnl" sz="24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-Precio: 10 euros.</a:t>
            </a:r>
            <a:r>
              <a:rPr lang="es-ES_tradnl" sz="2400" noProof="1" smtClean="0">
                <a:solidFill>
                  <a:srgbClr val="0066CC"/>
                </a:solidFill>
                <a:latin typeface="Arial" pitchFamily="34" charset="0"/>
                <a:cs typeface="Arial" pitchFamily="34" charset="0"/>
              </a:rPr>
              <a:t/>
            </a:r>
            <a:br>
              <a:rPr lang="es-ES_tradnl" sz="2400" noProof="1" smtClean="0">
                <a:solidFill>
                  <a:srgbClr val="0066CC"/>
                </a:solidFill>
                <a:latin typeface="Arial" pitchFamily="34" charset="0"/>
                <a:cs typeface="Arial" pitchFamily="34" charset="0"/>
              </a:rPr>
            </a:br>
            <a:endParaRPr lang="es-ES_tradnl" sz="2400" noProof="1" smtClean="0">
              <a:solidFill>
                <a:srgbClr val="0066CC"/>
              </a:solidFill>
              <a:latin typeface="Arial" pitchFamily="34" charset="0"/>
              <a:cs typeface="Arial" pitchFamily="34" charset="0"/>
            </a:endParaRPr>
          </a:p>
        </p:txBody>
      </p:sp>
      <p:pic>
        <p:nvPicPr>
          <p:cNvPr id="38914" name="Imagen 3"/>
          <p:cNvPicPr>
            <a:picLocks noChangeAspect="1"/>
          </p:cNvPicPr>
          <p:nvPr/>
        </p:nvPicPr>
        <p:blipFill>
          <a:blip r:embed="rId2"/>
          <a:srcRect/>
          <a:stretch>
            <a:fillRect/>
          </a:stretch>
        </p:blipFill>
        <p:spPr bwMode="auto">
          <a:xfrm>
            <a:off x="928688" y="2214563"/>
            <a:ext cx="2921000" cy="4210050"/>
          </a:xfrm>
          <a:prstGeom prst="rect">
            <a:avLst/>
          </a:prstGeom>
          <a:noFill/>
          <a:ln w="9525">
            <a:noFill/>
            <a:miter lim="800000"/>
            <a:headEnd/>
            <a:tailEnd/>
          </a:ln>
        </p:spPr>
      </p:pic>
      <p:sp>
        <p:nvSpPr>
          <p:cNvPr id="38915" name="3 CuadroTexto"/>
          <p:cNvSpPr txBox="1">
            <a:spLocks noChangeArrowheads="1"/>
          </p:cNvSpPr>
          <p:nvPr/>
        </p:nvSpPr>
        <p:spPr bwMode="auto">
          <a:xfrm>
            <a:off x="357188" y="285750"/>
            <a:ext cx="8072437" cy="1754188"/>
          </a:xfrm>
          <a:prstGeom prst="rect">
            <a:avLst/>
          </a:prstGeom>
          <a:noFill/>
          <a:ln w="9525">
            <a:noFill/>
            <a:miter lim="800000"/>
            <a:headEnd/>
            <a:tailEnd/>
          </a:ln>
        </p:spPr>
        <p:txBody>
          <a:bodyPr>
            <a:spAutoFit/>
          </a:bodyPr>
          <a:lstStyle/>
          <a:p>
            <a:r>
              <a:rPr lang="es-ES" sz="5400"/>
              <a:t>Longaniza blanca fina oreada</a:t>
            </a: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ítulo 1"/>
          <p:cNvSpPr>
            <a:spLocks noGrp="1"/>
          </p:cNvSpPr>
          <p:nvPr>
            <p:ph type="title" idx="4294967295"/>
          </p:nvPr>
        </p:nvSpPr>
        <p:spPr>
          <a:xfrm>
            <a:off x="4932363" y="908050"/>
            <a:ext cx="3549650" cy="4462463"/>
          </a:xfrm>
        </p:spPr>
        <p:txBody>
          <a:bodyPr lIns="91440" rIns="91440" bIns="45720"/>
          <a:lstStyle/>
          <a:p>
            <a:pPr>
              <a:defRPr/>
            </a:pPr>
            <a:r>
              <a:rPr lang="es-ES" sz="2400" b="1" dirty="0" smtClean="0">
                <a:solidFill>
                  <a:srgbClr val="0066CC"/>
                </a:solidFill>
              </a:rPr>
              <a:t>Descripción del producto:</a:t>
            </a:r>
            <a:br>
              <a:rPr lang="es-ES" sz="2400" b="1" dirty="0" smtClean="0">
                <a:solidFill>
                  <a:srgbClr val="0066CC"/>
                </a:solidFill>
              </a:rPr>
            </a:br>
            <a:r>
              <a:rPr lang="es-ES" sz="2400" dirty="0" smtClean="0">
                <a:solidFill>
                  <a:srgbClr val="0066CC"/>
                </a:solidFill>
              </a:rPr>
              <a:t>Tocino, papadas y sangre de cerdo, picado y majado, limpio de grasas y </a:t>
            </a:r>
            <a:r>
              <a:rPr lang="es-ES" sz="2400" dirty="0" err="1" smtClean="0">
                <a:solidFill>
                  <a:srgbClr val="0066CC"/>
                </a:solidFill>
              </a:rPr>
              <a:t>apneurosis</a:t>
            </a:r>
            <a:r>
              <a:rPr lang="es-ES" sz="2400" dirty="0" smtClean="0">
                <a:solidFill>
                  <a:srgbClr val="0066CC"/>
                </a:solidFill>
              </a:rPr>
              <a:t>, embutido en tripa natural, sometido a </a:t>
            </a:r>
            <a:r>
              <a:rPr lang="es-ES" sz="2400" dirty="0" err="1" smtClean="0">
                <a:solidFill>
                  <a:srgbClr val="0066CC"/>
                </a:solidFill>
              </a:rPr>
              <a:t>coción</a:t>
            </a:r>
            <a:r>
              <a:rPr lang="es-ES" sz="2400" dirty="0" smtClean="0">
                <a:solidFill>
                  <a:srgbClr val="0066CC"/>
                </a:solidFill>
              </a:rPr>
              <a:t> durante 3-4 horas a una temperatura  de 85ºC.</a:t>
            </a:r>
            <a:br>
              <a:rPr lang="es-ES" sz="2400" dirty="0" smtClean="0">
                <a:solidFill>
                  <a:srgbClr val="0066CC"/>
                </a:solidFill>
              </a:rPr>
            </a:br>
            <a:r>
              <a:rPr lang="es-ES_tradnl" sz="2400" b="1" dirty="0" smtClean="0">
                <a:solidFill>
                  <a:srgbClr val="0066CC"/>
                </a:solidFill>
                <a:effectLst>
                  <a:outerShdw blurRad="38100" dist="38100" dir="2700000" algn="tl">
                    <a:srgbClr val="C0C0C0"/>
                  </a:outerShdw>
                </a:effectLst>
                <a:latin typeface="Arial" charset="0"/>
              </a:rPr>
              <a:t> -Referencia: 016</a:t>
            </a:r>
            <a:br>
              <a:rPr lang="es-ES_tradnl" sz="2400" b="1" dirty="0" smtClean="0">
                <a:solidFill>
                  <a:srgbClr val="0066CC"/>
                </a:solidFill>
                <a:effectLst>
                  <a:outerShdw blurRad="38100" dist="38100" dir="2700000" algn="tl">
                    <a:srgbClr val="C0C0C0"/>
                  </a:outerShdw>
                </a:effectLst>
                <a:latin typeface="Arial" charset="0"/>
              </a:rPr>
            </a:br>
            <a:r>
              <a:rPr lang="es-ES_tradnl" sz="2400" b="1" dirty="0">
                <a:solidFill>
                  <a:srgbClr val="0066CC"/>
                </a:solidFill>
                <a:effectLst>
                  <a:outerShdw blurRad="38100" dist="38100" dir="2700000" algn="tl">
                    <a:srgbClr val="C0C0C0"/>
                  </a:outerShdw>
                </a:effectLst>
                <a:latin typeface="Arial" charset="0"/>
              </a:rPr>
              <a:t> </a:t>
            </a:r>
            <a:r>
              <a:rPr lang="es-ES_tradnl" sz="2400" b="1" dirty="0" smtClean="0">
                <a:solidFill>
                  <a:srgbClr val="0066CC"/>
                </a:solidFill>
                <a:effectLst>
                  <a:outerShdw blurRad="38100" dist="38100" dir="2700000" algn="tl">
                    <a:srgbClr val="C0C0C0"/>
                  </a:outerShdw>
                </a:effectLst>
                <a:latin typeface="Arial" charset="0"/>
              </a:rPr>
              <a:t>-Precio: 5 euros.</a:t>
            </a:r>
            <a:endParaRPr lang="es-ES" sz="2400" b="1" noProof="1" smtClean="0">
              <a:solidFill>
                <a:srgbClr val="0066CC"/>
              </a:solidFill>
            </a:endParaRPr>
          </a:p>
        </p:txBody>
      </p:sp>
      <p:pic>
        <p:nvPicPr>
          <p:cNvPr id="39938" name="Imagen 6"/>
          <p:cNvPicPr>
            <a:picLocks noChangeAspect="1"/>
          </p:cNvPicPr>
          <p:nvPr/>
        </p:nvPicPr>
        <p:blipFill>
          <a:blip r:embed="rId2"/>
          <a:srcRect/>
          <a:stretch>
            <a:fillRect/>
          </a:stretch>
        </p:blipFill>
        <p:spPr bwMode="auto">
          <a:xfrm>
            <a:off x="395288" y="2060575"/>
            <a:ext cx="3395662" cy="3805238"/>
          </a:xfrm>
          <a:prstGeom prst="rect">
            <a:avLst/>
          </a:prstGeom>
          <a:noFill/>
          <a:ln w="9525">
            <a:noFill/>
            <a:miter lim="800000"/>
            <a:headEnd/>
            <a:tailEnd/>
          </a:ln>
        </p:spPr>
      </p:pic>
      <p:sp>
        <p:nvSpPr>
          <p:cNvPr id="39939" name="3 CuadroTexto"/>
          <p:cNvSpPr txBox="1">
            <a:spLocks noChangeArrowheads="1"/>
          </p:cNvSpPr>
          <p:nvPr/>
        </p:nvSpPr>
        <p:spPr bwMode="auto">
          <a:xfrm>
            <a:off x="857250" y="357188"/>
            <a:ext cx="7143750" cy="923925"/>
          </a:xfrm>
          <a:prstGeom prst="rect">
            <a:avLst/>
          </a:prstGeom>
          <a:noFill/>
          <a:ln w="9525">
            <a:noFill/>
            <a:miter lim="800000"/>
            <a:headEnd/>
            <a:tailEnd/>
          </a:ln>
        </p:spPr>
        <p:txBody>
          <a:bodyPr>
            <a:spAutoFit/>
          </a:bodyPr>
          <a:lstStyle/>
          <a:p>
            <a:r>
              <a:rPr lang="es-ES" sz="5400"/>
              <a:t>Butifarrón</a:t>
            </a: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ulo 1"/>
          <p:cNvSpPr>
            <a:spLocks noGrp="1"/>
          </p:cNvSpPr>
          <p:nvPr>
            <p:ph type="title" idx="4294967295"/>
          </p:nvPr>
        </p:nvSpPr>
        <p:spPr>
          <a:xfrm>
            <a:off x="4716463" y="2060575"/>
            <a:ext cx="3873500" cy="3227388"/>
          </a:xfrm>
        </p:spPr>
        <p:txBody>
          <a:bodyPr lIns="91440" rIns="91440" bIns="45720"/>
          <a:lstStyle/>
          <a:p>
            <a:pPr>
              <a:defRPr/>
            </a:pPr>
            <a:r>
              <a:rPr lang="es-ES" sz="2400" b="1" dirty="0" smtClean="0">
                <a:solidFill>
                  <a:srgbClr val="0066CC"/>
                </a:solidFill>
                <a:latin typeface="Arial" panose="020B0604020202020204" pitchFamily="34" charset="0"/>
                <a:cs typeface="Arial" panose="020B0604020202020204" pitchFamily="34" charset="0"/>
              </a:rPr>
              <a:t>Descripción del producto:</a:t>
            </a:r>
            <a:r>
              <a:rPr lang="es-ES" sz="2400" dirty="0" smtClean="0">
                <a:solidFill>
                  <a:srgbClr val="0066CC"/>
                </a:solidFill>
                <a:latin typeface="Arial" panose="020B0604020202020204" pitchFamily="34" charset="0"/>
                <a:cs typeface="Arial" panose="020B0604020202020204" pitchFamily="34" charset="0"/>
              </a:rPr>
              <a:t/>
            </a:r>
            <a:br>
              <a:rPr lang="es-ES" sz="2400" dirty="0" smtClean="0">
                <a:solidFill>
                  <a:srgbClr val="0066CC"/>
                </a:solidFill>
                <a:latin typeface="Arial" panose="020B0604020202020204" pitchFamily="34" charset="0"/>
                <a:cs typeface="Arial" panose="020B0604020202020204" pitchFamily="34" charset="0"/>
              </a:rPr>
            </a:br>
            <a:r>
              <a:rPr lang="es-ES" sz="2400" dirty="0" smtClean="0">
                <a:solidFill>
                  <a:srgbClr val="0066CC"/>
                </a:solidFill>
                <a:latin typeface="Arial" panose="020B0604020202020204" pitchFamily="34" charset="0"/>
                <a:cs typeface="Arial" panose="020B0604020202020204" pitchFamily="34" charset="0"/>
              </a:rPr>
              <a:t>Tocino de cerdo, picado y majado, limpio de aponeurosis, embutida en tripa natural, sometida a desecación.</a:t>
            </a:r>
            <a:br>
              <a:rPr lang="es-ES" sz="2400" dirty="0" smtClean="0">
                <a:solidFill>
                  <a:srgbClr val="0066CC"/>
                </a:solidFill>
                <a:latin typeface="Arial" panose="020B0604020202020204" pitchFamily="34" charset="0"/>
                <a:cs typeface="Arial" panose="020B0604020202020204" pitchFamily="34" charset="0"/>
              </a:rPr>
            </a:br>
            <a:r>
              <a:rPr lang="es-ES_tradnl" sz="24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 -Referencia: </a:t>
            </a:r>
            <a:r>
              <a:rPr lang="es-ES" sz="24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017</a:t>
            </a:r>
            <a:br>
              <a:rPr lang="es-ES" sz="24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br>
            <a:r>
              <a:rPr lang="es-ES"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s-ES" sz="24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 -Precio: 5 euros.</a:t>
            </a:r>
            <a:endParaRPr lang="es-ES" sz="2400" noProof="1" smtClean="0">
              <a:latin typeface="Arial" panose="020B0604020202020204" pitchFamily="34" charset="0"/>
              <a:cs typeface="Arial" panose="020B0604020202020204" pitchFamily="34" charset="0"/>
            </a:endParaRPr>
          </a:p>
        </p:txBody>
      </p:sp>
      <p:pic>
        <p:nvPicPr>
          <p:cNvPr id="40962" name="Imagen 2"/>
          <p:cNvPicPr>
            <a:picLocks noChangeAspect="1"/>
          </p:cNvPicPr>
          <p:nvPr/>
        </p:nvPicPr>
        <p:blipFill>
          <a:blip r:embed="rId2"/>
          <a:srcRect/>
          <a:stretch>
            <a:fillRect/>
          </a:stretch>
        </p:blipFill>
        <p:spPr bwMode="auto">
          <a:xfrm>
            <a:off x="971550" y="2565400"/>
            <a:ext cx="2592388" cy="3722688"/>
          </a:xfrm>
          <a:prstGeom prst="rect">
            <a:avLst/>
          </a:prstGeom>
          <a:noFill/>
          <a:ln w="9525">
            <a:noFill/>
            <a:miter lim="800000"/>
            <a:headEnd/>
            <a:tailEnd/>
          </a:ln>
        </p:spPr>
      </p:pic>
      <p:sp>
        <p:nvSpPr>
          <p:cNvPr id="40963" name="3 CuadroTexto"/>
          <p:cNvSpPr txBox="1">
            <a:spLocks noChangeArrowheads="1"/>
          </p:cNvSpPr>
          <p:nvPr/>
        </p:nvSpPr>
        <p:spPr bwMode="auto">
          <a:xfrm>
            <a:off x="428625" y="214313"/>
            <a:ext cx="8001000" cy="923925"/>
          </a:xfrm>
          <a:prstGeom prst="rect">
            <a:avLst/>
          </a:prstGeom>
          <a:noFill/>
          <a:ln w="9525">
            <a:noFill/>
            <a:miter lim="800000"/>
            <a:headEnd/>
            <a:tailEnd/>
          </a:ln>
        </p:spPr>
        <p:txBody>
          <a:bodyPr>
            <a:spAutoFit/>
          </a:bodyPr>
          <a:lstStyle/>
          <a:p>
            <a:r>
              <a:rPr lang="es-ES" sz="5400"/>
              <a:t>Sobrasada maxi</a:t>
            </a: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body" idx="1"/>
          </p:nvPr>
        </p:nvSpPr>
        <p:spPr>
          <a:xfrm>
            <a:off x="5143500" y="1050925"/>
            <a:ext cx="3262313" cy="5807075"/>
          </a:xfrm>
        </p:spPr>
        <p:txBody>
          <a:bodyPr/>
          <a:lstStyle/>
          <a:p>
            <a:pPr>
              <a:spcBef>
                <a:spcPts val="1200"/>
              </a:spcBef>
              <a:buFont typeface="Wingdings 2" pitchFamily="18" charset="2"/>
              <a:buNone/>
              <a:defRPr/>
            </a:pPr>
            <a:r>
              <a:rPr lang="es-ES_tradnl" sz="2400" dirty="0" smtClean="0">
                <a:solidFill>
                  <a:srgbClr val="0066CC"/>
                </a:solidFill>
                <a:latin typeface="Arial" charset="0"/>
              </a:rPr>
              <a:t> </a:t>
            </a:r>
            <a:r>
              <a:rPr lang="es-ES_tradnl" sz="2300" dirty="0" smtClean="0">
                <a:solidFill>
                  <a:srgbClr val="0066CC"/>
                </a:solidFill>
                <a:latin typeface="Arial" panose="020B0604020202020204" pitchFamily="34" charset="0"/>
                <a:cs typeface="Arial" panose="020B0604020202020204" pitchFamily="34" charset="0"/>
              </a:rPr>
              <a:t>-</a:t>
            </a:r>
            <a:r>
              <a:rPr lang="es-ES_tradnl" sz="2300" b="1" dirty="0" smtClean="0">
                <a:solidFill>
                  <a:srgbClr val="0066CC"/>
                </a:solidFill>
                <a:latin typeface="Arial" panose="020B0604020202020204" pitchFamily="34" charset="0"/>
                <a:cs typeface="Arial" panose="020B0604020202020204" pitchFamily="34" charset="0"/>
              </a:rPr>
              <a:t>Descripción del producto:</a:t>
            </a:r>
            <a:endParaRPr lang="es-ES_tradnl" sz="2300" dirty="0" smtClean="0">
              <a:solidFill>
                <a:srgbClr val="0066CC"/>
              </a:solidFill>
              <a:latin typeface="Arial" panose="020B0604020202020204" pitchFamily="34" charset="0"/>
              <a:cs typeface="Arial" panose="020B0604020202020204" pitchFamily="34" charset="0"/>
            </a:endParaRPr>
          </a:p>
          <a:p>
            <a:pPr>
              <a:spcBef>
                <a:spcPts val="1200"/>
              </a:spcBef>
              <a:buFont typeface="Wingdings 2" pitchFamily="18" charset="2"/>
              <a:buNone/>
              <a:defRPr/>
            </a:pPr>
            <a:r>
              <a:rPr lang="es-ES_tradnl" sz="2300" noProof="1" smtClean="0">
                <a:solidFill>
                  <a:srgbClr val="0066CC"/>
                </a:solidFill>
                <a:latin typeface="Arial" panose="020B0604020202020204" pitchFamily="34" charset="0"/>
                <a:cs typeface="Arial" panose="020B0604020202020204" pitchFamily="34" charset="0"/>
              </a:rPr>
              <a:t>-Magro y panceta de cerdo, picado y majado, limpio de grasas y apneurosis, embutido en tripa artificial (fibran), sometido a desecación durante 30 dias aproximadamente.</a:t>
            </a:r>
          </a:p>
          <a:p>
            <a:pPr>
              <a:spcBef>
                <a:spcPts val="1200"/>
              </a:spcBef>
              <a:buFont typeface="Wingdings 2" pitchFamily="18" charset="2"/>
              <a:buNone/>
              <a:defRPr/>
            </a:pPr>
            <a:r>
              <a:rPr lang="es-ES_tradnl" sz="2300" b="1" dirty="0"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018</a:t>
            </a:r>
          </a:p>
          <a:p>
            <a:pPr>
              <a:spcBef>
                <a:spcPts val="1200"/>
              </a:spcBef>
              <a:buFont typeface="Wingdings 2" pitchFamily="18" charset="2"/>
              <a:buNone/>
              <a:defRPr/>
            </a:pPr>
            <a:r>
              <a:rPr lang="es-ES_tradnl" sz="2300" b="1" noProof="1">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es-ES_tradnl" sz="2300" b="1" noProof="1" smtClean="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Precio: 2 euros.</a:t>
            </a:r>
            <a:endParaRPr lang="es-ES_tradnl" sz="2300" noProof="1" smtClean="0">
              <a:solidFill>
                <a:srgbClr val="0066CC"/>
              </a:solidFill>
              <a:latin typeface="Arial" panose="020B0604020202020204" pitchFamily="34" charset="0"/>
              <a:cs typeface="Arial" panose="020B0604020202020204" pitchFamily="34" charset="0"/>
            </a:endParaRPr>
          </a:p>
          <a:p>
            <a:pPr>
              <a:spcBef>
                <a:spcPts val="1200"/>
              </a:spcBef>
              <a:buFont typeface="Wingdings 2" pitchFamily="18" charset="2"/>
              <a:buNone/>
              <a:defRPr/>
            </a:pPr>
            <a:endParaRPr lang="es-ES_tradnl" sz="2400" noProof="1" smtClean="0">
              <a:solidFill>
                <a:srgbClr val="0066CC"/>
              </a:solidFill>
              <a:latin typeface="Arial" charset="0"/>
            </a:endParaRPr>
          </a:p>
          <a:p>
            <a:pPr>
              <a:defRPr/>
            </a:pPr>
            <a:endParaRPr lang="es-ES" sz="2400" dirty="0" smtClean="0">
              <a:solidFill>
                <a:srgbClr val="0066CC"/>
              </a:solidFill>
              <a:latin typeface="Arial" charset="0"/>
            </a:endParaRPr>
          </a:p>
        </p:txBody>
      </p:sp>
      <p:pic>
        <p:nvPicPr>
          <p:cNvPr id="41986" name="Imagen 3"/>
          <p:cNvPicPr>
            <a:picLocks noChangeAspect="1"/>
          </p:cNvPicPr>
          <p:nvPr/>
        </p:nvPicPr>
        <p:blipFill>
          <a:blip r:embed="rId2"/>
          <a:srcRect/>
          <a:stretch>
            <a:fillRect/>
          </a:stretch>
        </p:blipFill>
        <p:spPr bwMode="auto">
          <a:xfrm>
            <a:off x="571500" y="2349500"/>
            <a:ext cx="3279775" cy="3821113"/>
          </a:xfrm>
          <a:prstGeom prst="rect">
            <a:avLst/>
          </a:prstGeom>
          <a:noFill/>
          <a:ln w="9525">
            <a:noFill/>
            <a:miter lim="800000"/>
            <a:headEnd/>
            <a:tailEnd/>
          </a:ln>
        </p:spPr>
      </p:pic>
      <p:sp>
        <p:nvSpPr>
          <p:cNvPr id="41987" name="3 CuadroTexto"/>
          <p:cNvSpPr txBox="1">
            <a:spLocks noChangeArrowheads="1"/>
          </p:cNvSpPr>
          <p:nvPr/>
        </p:nvSpPr>
        <p:spPr bwMode="auto">
          <a:xfrm>
            <a:off x="928688" y="214313"/>
            <a:ext cx="7000875" cy="923925"/>
          </a:xfrm>
          <a:prstGeom prst="rect">
            <a:avLst/>
          </a:prstGeom>
          <a:noFill/>
          <a:ln w="9525">
            <a:noFill/>
            <a:miter lim="800000"/>
            <a:headEnd/>
            <a:tailEnd/>
          </a:ln>
        </p:spPr>
        <p:txBody>
          <a:bodyPr>
            <a:spAutoFit/>
          </a:bodyPr>
          <a:lstStyle/>
          <a:p>
            <a:r>
              <a:rPr lang="es-ES" sz="5400"/>
              <a:t>Salchicha Imperial</a:t>
            </a: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ctrTitle" idx="4294967295"/>
          </p:nvPr>
        </p:nvSpPr>
        <p:spPr>
          <a:xfrm>
            <a:off x="755650" y="692150"/>
            <a:ext cx="7772400" cy="1470025"/>
          </a:xfrm>
        </p:spPr>
        <p:txBody>
          <a:bodyPr lIns="91440" rIns="91440" bIns="45720" anchor="ctr"/>
          <a:lstStyle/>
          <a:p>
            <a:r>
              <a:rPr lang="es-ES" sz="6900" b="1" smtClean="0">
                <a:solidFill>
                  <a:srgbClr val="00B050"/>
                </a:solidFill>
                <a:latin typeface="Jokerman" pitchFamily="82" charset="0"/>
              </a:rPr>
              <a:t>PRODUCTOS HERO</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7890"/>
                                        </p:tgtEl>
                                        <p:attrNameLst>
                                          <p:attrName>ppt_x</p:attrName>
                                          <p:attrName>ppt_y</p:attrName>
                                        </p:attrNameLst>
                                      </p:cBhvr>
                                    </p:animMotion>
                                    <p:animRot by="1500000">
                                      <p:cBhvr>
                                        <p:cTn id="7" dur="125" fill="hold">
                                          <p:stCondLst>
                                            <p:cond delay="0"/>
                                          </p:stCondLst>
                                        </p:cTn>
                                        <p:tgtEl>
                                          <p:spTgt spid="37890"/>
                                        </p:tgtEl>
                                        <p:attrNameLst>
                                          <p:attrName>r</p:attrName>
                                        </p:attrNameLst>
                                      </p:cBhvr>
                                    </p:animRot>
                                    <p:animRot by="-1500000">
                                      <p:cBhvr>
                                        <p:cTn id="8" dur="125" fill="hold">
                                          <p:stCondLst>
                                            <p:cond delay="125"/>
                                          </p:stCondLst>
                                        </p:cTn>
                                        <p:tgtEl>
                                          <p:spTgt spid="37890"/>
                                        </p:tgtEl>
                                        <p:attrNameLst>
                                          <p:attrName>r</p:attrName>
                                        </p:attrNameLst>
                                      </p:cBhvr>
                                    </p:animRot>
                                    <p:animRot by="-1500000">
                                      <p:cBhvr>
                                        <p:cTn id="9" dur="125" fill="hold">
                                          <p:stCondLst>
                                            <p:cond delay="250"/>
                                          </p:stCondLst>
                                        </p:cTn>
                                        <p:tgtEl>
                                          <p:spTgt spid="37890"/>
                                        </p:tgtEl>
                                        <p:attrNameLst>
                                          <p:attrName>r</p:attrName>
                                        </p:attrNameLst>
                                      </p:cBhvr>
                                    </p:animRot>
                                    <p:animRot by="1500000">
                                      <p:cBhvr>
                                        <p:cTn id="10" dur="125" fill="hold">
                                          <p:stCondLst>
                                            <p:cond delay="375"/>
                                          </p:stCondLst>
                                        </p:cTn>
                                        <p:tgtEl>
                                          <p:spTgt spid="378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idx="4294967295"/>
          </p:nvPr>
        </p:nvSpPr>
        <p:spPr/>
        <p:txBody>
          <a:bodyPr lIns="91440" rIns="91440" bIns="45720" anchor="ctr"/>
          <a:lstStyle/>
          <a:p>
            <a:r>
              <a:rPr lang="es-ES" sz="6900" smtClean="0"/>
              <a:t>Barrita de avellana</a:t>
            </a:r>
          </a:p>
        </p:txBody>
      </p:sp>
      <p:pic>
        <p:nvPicPr>
          <p:cNvPr id="44034" name="4 Imagen" descr="3d_muesly_avellana_6b_1402-2.jpg"/>
          <p:cNvPicPr>
            <a:picLocks noChangeAspect="1"/>
          </p:cNvPicPr>
          <p:nvPr/>
        </p:nvPicPr>
        <p:blipFill>
          <a:blip r:embed="rId2"/>
          <a:srcRect/>
          <a:stretch>
            <a:fillRect/>
          </a:stretch>
        </p:blipFill>
        <p:spPr bwMode="auto">
          <a:xfrm>
            <a:off x="468313" y="1916113"/>
            <a:ext cx="3581400" cy="3057525"/>
          </a:xfrm>
          <a:prstGeom prst="rect">
            <a:avLst/>
          </a:prstGeom>
          <a:noFill/>
          <a:ln w="9525">
            <a:noFill/>
            <a:miter lim="800000"/>
            <a:headEnd/>
            <a:tailEnd/>
          </a:ln>
        </p:spPr>
      </p:pic>
      <p:sp>
        <p:nvSpPr>
          <p:cNvPr id="44035" name="Text Box 4"/>
          <p:cNvSpPr txBox="1">
            <a:spLocks noChangeArrowheads="1"/>
          </p:cNvSpPr>
          <p:nvPr/>
        </p:nvSpPr>
        <p:spPr bwMode="auto">
          <a:xfrm>
            <a:off x="4859338" y="2924175"/>
            <a:ext cx="2952750" cy="366713"/>
          </a:xfrm>
          <a:prstGeom prst="rect">
            <a:avLst/>
          </a:prstGeom>
          <a:noFill/>
          <a:ln w="9525">
            <a:noFill/>
            <a:miter lim="800000"/>
            <a:headEnd/>
            <a:tailEnd/>
          </a:ln>
        </p:spPr>
        <p:txBody>
          <a:bodyPr>
            <a:spAutoFit/>
          </a:bodyPr>
          <a:lstStyle/>
          <a:p>
            <a:endParaRPr lang="es-ES_tradnl" sz="1800">
              <a:latin typeface="Arial" charset="0"/>
            </a:endParaRPr>
          </a:p>
        </p:txBody>
      </p:sp>
      <p:sp>
        <p:nvSpPr>
          <p:cNvPr id="38917" name="Text Box 5"/>
          <p:cNvSpPr txBox="1">
            <a:spLocks noChangeArrowheads="1"/>
          </p:cNvSpPr>
          <p:nvPr/>
        </p:nvSpPr>
        <p:spPr bwMode="auto">
          <a:xfrm>
            <a:off x="4284663" y="2133600"/>
            <a:ext cx="4032250" cy="3786188"/>
          </a:xfrm>
          <a:prstGeom prst="rect">
            <a:avLst/>
          </a:prstGeom>
          <a:noFill/>
          <a:ln w="9525">
            <a:noFill/>
            <a:miter lim="800000"/>
            <a:headEnd/>
            <a:tailEnd/>
          </a:ln>
          <a:effectLst/>
        </p:spPr>
        <p:txBody>
          <a:bodyPr>
            <a:spAutoFit/>
          </a:bodyPr>
          <a:lstStyle/>
          <a:p>
            <a:pPr>
              <a:defRPr/>
            </a:pPr>
            <a:r>
              <a:rPr lang="es-ES" sz="2400" dirty="0">
                <a:solidFill>
                  <a:srgbClr val="0066CC"/>
                </a:solidFill>
                <a:latin typeface="Arial" charset="0"/>
              </a:rPr>
              <a:t>-Deliciosa combinación de crujientes cereales y avellanas. Un placer natural e irresistible. </a:t>
            </a:r>
          </a:p>
          <a:p>
            <a:pPr>
              <a:defRPr/>
            </a:pPr>
            <a:r>
              <a:rPr lang="es-ES" sz="2400" dirty="0">
                <a:solidFill>
                  <a:srgbClr val="0066CC"/>
                </a:solidFill>
                <a:latin typeface="Arial" charset="0"/>
              </a:rPr>
              <a:t>  </a:t>
            </a:r>
          </a:p>
          <a:p>
            <a:pPr>
              <a:defRPr/>
            </a:pPr>
            <a:r>
              <a:rPr lang="es-ES" sz="2400" b="1" dirty="0">
                <a:solidFill>
                  <a:srgbClr val="0066CC"/>
                </a:solidFill>
                <a:latin typeface="Arial" charset="0"/>
              </a:rPr>
              <a:t> -Precio: 1’60 euros</a:t>
            </a:r>
            <a:r>
              <a:rPr lang="es-ES" sz="2400" dirty="0">
                <a:solidFill>
                  <a:srgbClr val="0066CC"/>
                </a:solidFill>
                <a:latin typeface="Arial" charset="0"/>
              </a:rPr>
              <a:t>.</a:t>
            </a:r>
          </a:p>
          <a:p>
            <a:pPr>
              <a:defRPr/>
            </a:pPr>
            <a:endParaRPr lang="es-ES" sz="2400" dirty="0">
              <a:solidFill>
                <a:srgbClr val="0066CC"/>
              </a:solidFill>
              <a:latin typeface="Arial" charset="0"/>
            </a:endParaRPr>
          </a:p>
          <a:p>
            <a:pPr>
              <a:defRPr/>
            </a:pPr>
            <a:r>
              <a:rPr lang="es-ES" sz="2400" dirty="0">
                <a:solidFill>
                  <a:srgbClr val="0066CC"/>
                </a:solidFill>
                <a:latin typeface="Arial" charset="0"/>
              </a:rPr>
              <a:t> </a:t>
            </a:r>
            <a:r>
              <a:rPr lang="es-ES" sz="2400" b="1" dirty="0">
                <a:solidFill>
                  <a:srgbClr val="0066CC"/>
                </a:solidFill>
                <a:latin typeface="Arial" charset="0"/>
              </a:rPr>
              <a:t>-PESO NETO:150G</a:t>
            </a:r>
          </a:p>
          <a:p>
            <a:pPr>
              <a:defRPr/>
            </a:pPr>
            <a:endParaRPr lang="es-ES" sz="2400" dirty="0">
              <a:solidFill>
                <a:srgbClr val="0066CC"/>
              </a:solidFill>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019</a:t>
            </a:r>
            <a:endParaRPr lang="es-ES" sz="2400" dirty="0">
              <a:solidFill>
                <a:srgbClr val="0066CC"/>
              </a:solidFill>
              <a:latin typeface="Arial" charset="0"/>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idx="4294967295"/>
          </p:nvPr>
        </p:nvSpPr>
        <p:spPr/>
        <p:txBody>
          <a:bodyPr lIns="91440" rIns="91440" bIns="45720" anchor="ctr"/>
          <a:lstStyle/>
          <a:p>
            <a:r>
              <a:rPr lang="es-ES" sz="6900" smtClean="0"/>
              <a:t>Barrita de chocolate</a:t>
            </a:r>
          </a:p>
        </p:txBody>
      </p:sp>
      <p:pic>
        <p:nvPicPr>
          <p:cNvPr id="45058" name="3 Imagen" descr="flakes_chocolate_1.png"/>
          <p:cNvPicPr>
            <a:picLocks noChangeAspect="1"/>
          </p:cNvPicPr>
          <p:nvPr/>
        </p:nvPicPr>
        <p:blipFill>
          <a:blip r:embed="rId2"/>
          <a:srcRect/>
          <a:stretch>
            <a:fillRect/>
          </a:stretch>
        </p:blipFill>
        <p:spPr bwMode="auto">
          <a:xfrm>
            <a:off x="0" y="2349500"/>
            <a:ext cx="3455988" cy="2951163"/>
          </a:xfrm>
          <a:prstGeom prst="rect">
            <a:avLst/>
          </a:prstGeom>
          <a:noFill/>
          <a:ln w="9525">
            <a:noFill/>
            <a:miter lim="800000"/>
            <a:headEnd/>
            <a:tailEnd/>
          </a:ln>
        </p:spPr>
      </p:pic>
      <p:sp>
        <p:nvSpPr>
          <p:cNvPr id="45059" name="Text Box 4"/>
          <p:cNvSpPr txBox="1">
            <a:spLocks noChangeArrowheads="1"/>
          </p:cNvSpPr>
          <p:nvPr/>
        </p:nvSpPr>
        <p:spPr bwMode="auto">
          <a:xfrm>
            <a:off x="3759200" y="2873375"/>
            <a:ext cx="184150" cy="366713"/>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5060" name="Text Box 5"/>
          <p:cNvSpPr txBox="1">
            <a:spLocks noChangeArrowheads="1"/>
          </p:cNvSpPr>
          <p:nvPr/>
        </p:nvSpPr>
        <p:spPr bwMode="auto">
          <a:xfrm>
            <a:off x="3687763" y="2655888"/>
            <a:ext cx="184150" cy="366712"/>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5061" name="Text Box 6"/>
          <p:cNvSpPr txBox="1">
            <a:spLocks noChangeArrowheads="1"/>
          </p:cNvSpPr>
          <p:nvPr/>
        </p:nvSpPr>
        <p:spPr bwMode="auto">
          <a:xfrm>
            <a:off x="3759200" y="2873375"/>
            <a:ext cx="184150" cy="366713"/>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5062" name="2 Marcador de contenido"/>
          <p:cNvSpPr>
            <a:spLocks/>
          </p:cNvSpPr>
          <p:nvPr/>
        </p:nvSpPr>
        <p:spPr bwMode="auto">
          <a:xfrm>
            <a:off x="457200" y="1600200"/>
            <a:ext cx="8229600" cy="4525963"/>
          </a:xfrm>
          <a:prstGeom prst="rect">
            <a:avLst/>
          </a:prstGeom>
          <a:noFill/>
          <a:ln w="9525">
            <a:noFill/>
            <a:miter lim="800000"/>
            <a:headEnd/>
            <a:tailEnd/>
          </a:ln>
        </p:spPr>
        <p:txBody>
          <a:bodyPr/>
          <a:lstStyle/>
          <a:p>
            <a:pPr marL="273050" indent="-273050" eaLnBrk="0" hangingPunct="0">
              <a:spcBef>
                <a:spcPct val="20000"/>
              </a:spcBef>
              <a:buClr>
                <a:srgbClr val="FFFFFF"/>
              </a:buClr>
              <a:buSzPct val="95000"/>
              <a:buFont typeface="Wingdings 2" pitchFamily="18" charset="2"/>
              <a:buNone/>
            </a:pPr>
            <a:r>
              <a:rPr lang="es-ES" sz="3900"/>
              <a:t>                           </a:t>
            </a:r>
            <a:endParaRPr lang="es-ES" sz="2600"/>
          </a:p>
        </p:txBody>
      </p:sp>
      <p:sp>
        <p:nvSpPr>
          <p:cNvPr id="45063" name="Text Box 8"/>
          <p:cNvSpPr txBox="1">
            <a:spLocks noChangeArrowheads="1"/>
          </p:cNvSpPr>
          <p:nvPr/>
        </p:nvSpPr>
        <p:spPr bwMode="auto">
          <a:xfrm>
            <a:off x="3276600" y="2565400"/>
            <a:ext cx="5041900" cy="2308225"/>
          </a:xfrm>
          <a:prstGeom prst="rect">
            <a:avLst/>
          </a:prstGeom>
          <a:noFill/>
          <a:ln w="9525">
            <a:noFill/>
            <a:miter lim="800000"/>
            <a:headEnd/>
            <a:tailEnd/>
          </a:ln>
        </p:spPr>
        <p:txBody>
          <a:bodyPr>
            <a:spAutoFit/>
          </a:bodyPr>
          <a:lstStyle/>
          <a:p>
            <a:r>
              <a:rPr lang="es-ES" sz="2400">
                <a:solidFill>
                  <a:srgbClr val="0066CC"/>
                </a:solidFill>
                <a:latin typeface="Arial" charset="0"/>
              </a:rPr>
              <a:t>-Hero Mr. Flakes Chocolate es la barrita con más buen rollo. Su deliciosa combinación de crujientes copos de cereales con irresistible chocolate con leche hace que sea la barrita más rompedora. </a:t>
            </a:r>
          </a:p>
        </p:txBody>
      </p:sp>
      <p:sp>
        <p:nvSpPr>
          <p:cNvPr id="45064" name="Text Box 9"/>
          <p:cNvSpPr txBox="1">
            <a:spLocks noChangeArrowheads="1"/>
          </p:cNvSpPr>
          <p:nvPr/>
        </p:nvSpPr>
        <p:spPr bwMode="auto">
          <a:xfrm>
            <a:off x="3357563" y="5429250"/>
            <a:ext cx="2855912" cy="830263"/>
          </a:xfrm>
          <a:prstGeom prst="rect">
            <a:avLst/>
          </a:prstGeom>
          <a:noFill/>
          <a:ln w="9525">
            <a:noFill/>
            <a:miter lim="800000"/>
            <a:headEnd/>
            <a:tailEnd/>
          </a:ln>
        </p:spPr>
        <p:txBody>
          <a:bodyPr>
            <a:spAutoFit/>
          </a:bodyPr>
          <a:lstStyle/>
          <a:p>
            <a:r>
              <a:rPr lang="es-ES" sz="2400" b="1">
                <a:solidFill>
                  <a:srgbClr val="0066CC"/>
                </a:solidFill>
                <a:latin typeface="Arial" charset="0"/>
              </a:rPr>
              <a:t>-Precio:1’70 euros</a:t>
            </a:r>
          </a:p>
          <a:p>
            <a:endParaRPr lang="es-ES" sz="2400" b="1">
              <a:solidFill>
                <a:srgbClr val="0066CC"/>
              </a:solidFill>
              <a:latin typeface="Arial" charset="0"/>
            </a:endParaRPr>
          </a:p>
        </p:txBody>
      </p:sp>
      <p:sp>
        <p:nvSpPr>
          <p:cNvPr id="45065" name="Text Box 10"/>
          <p:cNvSpPr txBox="1">
            <a:spLocks noChangeArrowheads="1"/>
          </p:cNvSpPr>
          <p:nvPr/>
        </p:nvSpPr>
        <p:spPr bwMode="auto">
          <a:xfrm>
            <a:off x="3348038" y="4868863"/>
            <a:ext cx="2879725" cy="461962"/>
          </a:xfrm>
          <a:prstGeom prst="rect">
            <a:avLst/>
          </a:prstGeom>
          <a:noFill/>
          <a:ln w="9525">
            <a:noFill/>
            <a:miter lim="800000"/>
            <a:headEnd/>
            <a:tailEnd/>
          </a:ln>
        </p:spPr>
        <p:txBody>
          <a:bodyPr wrap="none">
            <a:spAutoFit/>
          </a:bodyPr>
          <a:lstStyle/>
          <a:p>
            <a:r>
              <a:rPr lang="es-ES" sz="2400" b="1">
                <a:solidFill>
                  <a:srgbClr val="0066CC"/>
                </a:solidFill>
                <a:latin typeface="Arial" charset="0"/>
              </a:rPr>
              <a:t>-PESO NETO:100g</a:t>
            </a:r>
          </a:p>
        </p:txBody>
      </p:sp>
      <p:sp>
        <p:nvSpPr>
          <p:cNvPr id="11" name="10 CuadroTexto"/>
          <p:cNvSpPr txBox="1"/>
          <p:nvPr/>
        </p:nvSpPr>
        <p:spPr>
          <a:xfrm>
            <a:off x="3357563" y="5929313"/>
            <a:ext cx="3000375" cy="461962"/>
          </a:xfrm>
          <a:prstGeom prst="rect">
            <a:avLst/>
          </a:prstGeom>
          <a:noFill/>
        </p:spPr>
        <p:txBody>
          <a:bodyPr>
            <a:spAutoFit/>
          </a:bodyPr>
          <a:lstStyle/>
          <a:p>
            <a:pPr>
              <a:defRPr/>
            </a:pPr>
            <a:r>
              <a:rPr lang="es-ES_tradnl" sz="2400" b="1" dirty="0">
                <a:solidFill>
                  <a:srgbClr val="0066CC"/>
                </a:solidFill>
                <a:effectLst>
                  <a:outerShdw blurRad="38100" dist="38100" dir="2700000" algn="tl">
                    <a:srgbClr val="C0C0C0"/>
                  </a:outerShdw>
                </a:effectLst>
                <a:latin typeface="Arial" charset="0"/>
              </a:rPr>
              <a:t>-Referencia: 020</a:t>
            </a:r>
            <a:endParaRPr lang="es-ES" dirty="0"/>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noGrp="1"/>
          </p:cNvSpPr>
          <p:nvPr>
            <p:ph type="title" idx="4294967295"/>
          </p:nvPr>
        </p:nvSpPr>
        <p:spPr>
          <a:xfrm>
            <a:off x="468313" y="333375"/>
            <a:ext cx="8229600" cy="1143000"/>
          </a:xfrm>
        </p:spPr>
        <p:txBody>
          <a:bodyPr lIns="91440" rIns="91440" bIns="45720" anchor="ctr"/>
          <a:lstStyle/>
          <a:p>
            <a:r>
              <a:rPr lang="es-ES" sz="6900" smtClean="0"/>
              <a:t>Barrita de fresa</a:t>
            </a:r>
          </a:p>
        </p:txBody>
      </p:sp>
      <p:pic>
        <p:nvPicPr>
          <p:cNvPr id="46082" name="3 Imagen" descr="3d_muesly_fresa.jpg"/>
          <p:cNvPicPr>
            <a:picLocks noChangeAspect="1"/>
          </p:cNvPicPr>
          <p:nvPr/>
        </p:nvPicPr>
        <p:blipFill>
          <a:blip r:embed="rId3"/>
          <a:srcRect/>
          <a:stretch>
            <a:fillRect/>
          </a:stretch>
        </p:blipFill>
        <p:spPr bwMode="auto">
          <a:xfrm>
            <a:off x="755650" y="2349500"/>
            <a:ext cx="3095625" cy="3057525"/>
          </a:xfrm>
          <a:prstGeom prst="rect">
            <a:avLst/>
          </a:prstGeom>
          <a:noFill/>
          <a:ln w="9525">
            <a:noFill/>
            <a:miter lim="800000"/>
            <a:headEnd/>
            <a:tailEnd/>
          </a:ln>
        </p:spPr>
      </p:pic>
      <p:sp>
        <p:nvSpPr>
          <p:cNvPr id="46083" name="Text Box 4"/>
          <p:cNvSpPr txBox="1">
            <a:spLocks noChangeArrowheads="1"/>
          </p:cNvSpPr>
          <p:nvPr/>
        </p:nvSpPr>
        <p:spPr bwMode="auto">
          <a:xfrm>
            <a:off x="4767263" y="2224088"/>
            <a:ext cx="184150" cy="366712"/>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6084" name="Text Box 5"/>
          <p:cNvSpPr txBox="1">
            <a:spLocks noChangeArrowheads="1"/>
          </p:cNvSpPr>
          <p:nvPr/>
        </p:nvSpPr>
        <p:spPr bwMode="auto">
          <a:xfrm>
            <a:off x="4716463" y="2636838"/>
            <a:ext cx="184150" cy="366712"/>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6085" name="Text Box 6"/>
          <p:cNvSpPr txBox="1">
            <a:spLocks noChangeArrowheads="1"/>
          </p:cNvSpPr>
          <p:nvPr/>
        </p:nvSpPr>
        <p:spPr bwMode="auto">
          <a:xfrm>
            <a:off x="4932363" y="2420938"/>
            <a:ext cx="184150" cy="366712"/>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6086" name="Text Box 7"/>
          <p:cNvSpPr txBox="1">
            <a:spLocks noChangeArrowheads="1"/>
          </p:cNvSpPr>
          <p:nvPr/>
        </p:nvSpPr>
        <p:spPr bwMode="auto">
          <a:xfrm>
            <a:off x="4767263" y="2584450"/>
            <a:ext cx="1533525" cy="366713"/>
          </a:xfrm>
          <a:prstGeom prst="rect">
            <a:avLst/>
          </a:prstGeom>
          <a:noFill/>
          <a:ln w="9525">
            <a:noFill/>
            <a:miter lim="800000"/>
            <a:headEnd/>
            <a:tailEnd/>
          </a:ln>
        </p:spPr>
        <p:txBody>
          <a:bodyPr>
            <a:spAutoFit/>
          </a:bodyPr>
          <a:lstStyle/>
          <a:p>
            <a:endParaRPr lang="es-ES_tradnl" sz="1800">
              <a:latin typeface="Arial" charset="0"/>
            </a:endParaRPr>
          </a:p>
        </p:txBody>
      </p:sp>
      <p:sp>
        <p:nvSpPr>
          <p:cNvPr id="46087" name="Text Box 8"/>
          <p:cNvSpPr txBox="1">
            <a:spLocks noChangeArrowheads="1"/>
          </p:cNvSpPr>
          <p:nvPr/>
        </p:nvSpPr>
        <p:spPr bwMode="auto">
          <a:xfrm>
            <a:off x="4983163" y="2439988"/>
            <a:ext cx="184150" cy="366712"/>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6088" name="Text Box 9"/>
          <p:cNvSpPr txBox="1">
            <a:spLocks noChangeArrowheads="1"/>
          </p:cNvSpPr>
          <p:nvPr/>
        </p:nvSpPr>
        <p:spPr bwMode="auto">
          <a:xfrm>
            <a:off x="5199063" y="2655888"/>
            <a:ext cx="184150" cy="366712"/>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6089" name="Text Box 10"/>
          <p:cNvSpPr txBox="1">
            <a:spLocks noChangeArrowheads="1"/>
          </p:cNvSpPr>
          <p:nvPr/>
        </p:nvSpPr>
        <p:spPr bwMode="auto">
          <a:xfrm>
            <a:off x="4695825" y="2439988"/>
            <a:ext cx="184150" cy="366712"/>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6090" name="Text Box 11"/>
          <p:cNvSpPr txBox="1">
            <a:spLocks noChangeArrowheads="1"/>
          </p:cNvSpPr>
          <p:nvPr/>
        </p:nvSpPr>
        <p:spPr bwMode="auto">
          <a:xfrm>
            <a:off x="5127625" y="3089275"/>
            <a:ext cx="184150" cy="366713"/>
          </a:xfrm>
          <a:prstGeom prst="rect">
            <a:avLst/>
          </a:prstGeom>
          <a:noFill/>
          <a:ln w="9525">
            <a:noFill/>
            <a:miter lim="800000"/>
            <a:headEnd/>
            <a:tailEnd/>
          </a:ln>
        </p:spPr>
        <p:txBody>
          <a:bodyPr wrap="none">
            <a:spAutoFit/>
          </a:bodyPr>
          <a:lstStyle/>
          <a:p>
            <a:endParaRPr lang="es-ES_tradnl" sz="1800">
              <a:latin typeface="Arial" charset="0"/>
            </a:endParaRPr>
          </a:p>
        </p:txBody>
      </p:sp>
      <p:sp>
        <p:nvSpPr>
          <p:cNvPr id="40972" name="Text Box 12"/>
          <p:cNvSpPr txBox="1">
            <a:spLocks noChangeArrowheads="1"/>
          </p:cNvSpPr>
          <p:nvPr/>
        </p:nvSpPr>
        <p:spPr bwMode="auto">
          <a:xfrm>
            <a:off x="4500563" y="2492375"/>
            <a:ext cx="4140200" cy="4432300"/>
          </a:xfrm>
          <a:prstGeom prst="rect">
            <a:avLst/>
          </a:prstGeom>
          <a:noFill/>
          <a:ln w="9525">
            <a:noFill/>
            <a:miter lim="800000"/>
            <a:headEnd/>
            <a:tailEnd/>
          </a:ln>
          <a:effectLst/>
        </p:spPr>
        <p:txBody>
          <a:bodyPr>
            <a:spAutoFit/>
          </a:bodyPr>
          <a:lstStyle/>
          <a:p>
            <a:pPr>
              <a:spcBef>
                <a:spcPct val="30000"/>
              </a:spcBef>
              <a:defRPr/>
            </a:pPr>
            <a:r>
              <a:rPr lang="es-ES" sz="2400" dirty="0">
                <a:solidFill>
                  <a:srgbClr val="0066CC"/>
                </a:solidFill>
                <a:latin typeface="Arial" charset="0"/>
              </a:rPr>
              <a:t>-Deliciosa combinación de fresa y yogur. Un sabor que inundará todos tus sentidos. </a:t>
            </a:r>
          </a:p>
          <a:p>
            <a:pPr>
              <a:defRPr/>
            </a:pPr>
            <a:endParaRPr lang="es-ES" sz="2400" dirty="0">
              <a:solidFill>
                <a:srgbClr val="0066CC"/>
              </a:solidFill>
              <a:latin typeface="Arial" charset="0"/>
            </a:endParaRPr>
          </a:p>
          <a:p>
            <a:pPr>
              <a:defRPr/>
            </a:pPr>
            <a:r>
              <a:rPr lang="es-ES" sz="2400" b="1" dirty="0">
                <a:solidFill>
                  <a:srgbClr val="0066CC"/>
                </a:solidFill>
                <a:latin typeface="Arial" charset="0"/>
              </a:rPr>
              <a:t>-Precio: 1’60 euros</a:t>
            </a:r>
          </a:p>
          <a:p>
            <a:pPr>
              <a:defRPr/>
            </a:pPr>
            <a:endParaRPr lang="es-ES" sz="2400" b="1" dirty="0">
              <a:solidFill>
                <a:srgbClr val="0066CC"/>
              </a:solidFill>
              <a:latin typeface="Arial" charset="0"/>
            </a:endParaRPr>
          </a:p>
          <a:p>
            <a:pPr>
              <a:defRPr/>
            </a:pPr>
            <a:r>
              <a:rPr lang="es-ES" sz="2400" b="1" dirty="0">
                <a:solidFill>
                  <a:srgbClr val="0066CC"/>
                </a:solidFill>
                <a:latin typeface="Arial" charset="0"/>
              </a:rPr>
              <a:t>-PESO NETO:150G</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021</a:t>
            </a:r>
            <a:endParaRPr lang="es-ES" sz="2400" dirty="0">
              <a:solidFill>
                <a:srgbClr val="0066CC"/>
              </a:solidFill>
              <a:latin typeface="Arial" charset="0"/>
            </a:endParaRPr>
          </a:p>
          <a:p>
            <a:pPr>
              <a:defRPr/>
            </a:pPr>
            <a:endParaRPr lang="es-ES" sz="2400" dirty="0">
              <a:solidFill>
                <a:srgbClr val="0066CC"/>
              </a:solidFill>
              <a:latin typeface="Arial" charset="0"/>
            </a:endParaRPr>
          </a:p>
          <a:p>
            <a:pPr>
              <a:defRPr/>
            </a:pPr>
            <a:endParaRPr lang="es-ES" sz="2400" dirty="0">
              <a:solidFill>
                <a:srgbClr val="0066CC"/>
              </a:solidFill>
              <a:latin typeface="Arial" charset="0"/>
            </a:endParaRPr>
          </a:p>
          <a:p>
            <a:pPr>
              <a:defRPr/>
            </a:pPr>
            <a:endParaRPr lang="es-ES" sz="1800" dirty="0">
              <a:latin typeface="Arial" charset="0"/>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idx="4294967295"/>
          </p:nvPr>
        </p:nvSpPr>
        <p:spPr>
          <a:xfrm>
            <a:off x="468313" y="549275"/>
            <a:ext cx="8229600" cy="1143000"/>
          </a:xfrm>
        </p:spPr>
        <p:txBody>
          <a:bodyPr lIns="91440" rIns="91440" bIns="45720" anchor="ctr"/>
          <a:lstStyle/>
          <a:p>
            <a:r>
              <a:rPr lang="es-ES" sz="7500" smtClean="0"/>
              <a:t>Barrita de caramelo</a:t>
            </a:r>
          </a:p>
        </p:txBody>
      </p:sp>
      <p:pic>
        <p:nvPicPr>
          <p:cNvPr id="48130" name="3 Imagen" descr="b caramelo.png"/>
          <p:cNvPicPr>
            <a:picLocks noChangeAspect="1"/>
          </p:cNvPicPr>
          <p:nvPr/>
        </p:nvPicPr>
        <p:blipFill>
          <a:blip r:embed="rId2"/>
          <a:srcRect l="5302" r="9573" b="275"/>
          <a:stretch>
            <a:fillRect/>
          </a:stretch>
        </p:blipFill>
        <p:spPr bwMode="auto">
          <a:xfrm>
            <a:off x="179388" y="2133600"/>
            <a:ext cx="2879725" cy="2879725"/>
          </a:xfrm>
          <a:prstGeom prst="rect">
            <a:avLst/>
          </a:prstGeom>
          <a:noFill/>
          <a:ln w="9525">
            <a:noFill/>
            <a:miter lim="800000"/>
            <a:headEnd/>
            <a:tailEnd/>
          </a:ln>
        </p:spPr>
      </p:pic>
      <p:sp>
        <p:nvSpPr>
          <p:cNvPr id="48131" name="Text Box 4"/>
          <p:cNvSpPr txBox="1">
            <a:spLocks noChangeArrowheads="1"/>
          </p:cNvSpPr>
          <p:nvPr/>
        </p:nvSpPr>
        <p:spPr bwMode="auto">
          <a:xfrm>
            <a:off x="3429000" y="2143125"/>
            <a:ext cx="5294313" cy="2308225"/>
          </a:xfrm>
          <a:prstGeom prst="rect">
            <a:avLst/>
          </a:prstGeom>
          <a:noFill/>
          <a:ln w="9525">
            <a:noFill/>
            <a:miter lim="800000"/>
            <a:headEnd/>
            <a:tailEnd/>
          </a:ln>
        </p:spPr>
        <p:txBody>
          <a:bodyPr>
            <a:spAutoFit/>
          </a:bodyPr>
          <a:lstStyle/>
          <a:p>
            <a:r>
              <a:rPr lang="es-ES" sz="2400">
                <a:solidFill>
                  <a:srgbClr val="0066CC"/>
                </a:solidFill>
                <a:latin typeface="Arial" charset="0"/>
              </a:rPr>
              <a:t>-Hero Mr. Flakes Caramelo es la barrita con más buen rollo. Su deliciosa combinación de crujientes copos de cereales con dulce caramelo leche hace que sea la barrita más rompedora </a:t>
            </a:r>
          </a:p>
        </p:txBody>
      </p:sp>
      <p:sp>
        <p:nvSpPr>
          <p:cNvPr id="48132" name="Text Box 5"/>
          <p:cNvSpPr txBox="1">
            <a:spLocks noChangeArrowheads="1"/>
          </p:cNvSpPr>
          <p:nvPr/>
        </p:nvSpPr>
        <p:spPr bwMode="auto">
          <a:xfrm>
            <a:off x="3429000" y="5500688"/>
            <a:ext cx="3638550" cy="457200"/>
          </a:xfrm>
          <a:prstGeom prst="rect">
            <a:avLst/>
          </a:prstGeom>
          <a:noFill/>
          <a:ln w="9525">
            <a:noFill/>
            <a:miter lim="800000"/>
            <a:headEnd/>
            <a:tailEnd/>
          </a:ln>
        </p:spPr>
        <p:txBody>
          <a:bodyPr>
            <a:spAutoFit/>
          </a:bodyPr>
          <a:lstStyle/>
          <a:p>
            <a:r>
              <a:rPr lang="es-ES" sz="2400" b="1">
                <a:solidFill>
                  <a:srgbClr val="0066CC"/>
                </a:solidFill>
                <a:latin typeface="Arial" charset="0"/>
              </a:rPr>
              <a:t>-Precio: 1’70 euros</a:t>
            </a:r>
          </a:p>
        </p:txBody>
      </p:sp>
      <p:sp>
        <p:nvSpPr>
          <p:cNvPr id="48133" name="Text Box 6"/>
          <p:cNvSpPr txBox="1">
            <a:spLocks noChangeArrowheads="1"/>
          </p:cNvSpPr>
          <p:nvPr/>
        </p:nvSpPr>
        <p:spPr bwMode="auto">
          <a:xfrm>
            <a:off x="3429000" y="4929188"/>
            <a:ext cx="2932113" cy="461962"/>
          </a:xfrm>
          <a:prstGeom prst="rect">
            <a:avLst/>
          </a:prstGeom>
          <a:noFill/>
          <a:ln w="9525">
            <a:noFill/>
            <a:miter lim="800000"/>
            <a:headEnd/>
            <a:tailEnd/>
          </a:ln>
        </p:spPr>
        <p:txBody>
          <a:bodyPr wrap="none">
            <a:spAutoFit/>
          </a:bodyPr>
          <a:lstStyle/>
          <a:p>
            <a:r>
              <a:rPr lang="es-ES" sz="2400" b="1">
                <a:solidFill>
                  <a:srgbClr val="0066CC"/>
                </a:solidFill>
                <a:latin typeface="Arial" charset="0"/>
              </a:rPr>
              <a:t>-PESO NETO:100G</a:t>
            </a:r>
          </a:p>
        </p:txBody>
      </p:sp>
      <p:sp>
        <p:nvSpPr>
          <p:cNvPr id="7" name="6 CuadroTexto"/>
          <p:cNvSpPr txBox="1"/>
          <p:nvPr/>
        </p:nvSpPr>
        <p:spPr>
          <a:xfrm>
            <a:off x="3429000" y="6215063"/>
            <a:ext cx="2857500" cy="461962"/>
          </a:xfrm>
          <a:prstGeom prst="rect">
            <a:avLst/>
          </a:prstGeom>
          <a:noFill/>
        </p:spPr>
        <p:txBody>
          <a:bodyPr>
            <a:spAutoFit/>
          </a:bodyPr>
          <a:lstStyle/>
          <a:p>
            <a:pPr>
              <a:defRPr/>
            </a:pPr>
            <a:r>
              <a:rPr lang="es-ES_tradnl" sz="2400" b="1" dirty="0">
                <a:solidFill>
                  <a:srgbClr val="0066CC"/>
                </a:solidFill>
                <a:effectLst>
                  <a:outerShdw blurRad="38100" dist="38100" dir="2700000" algn="tl">
                    <a:srgbClr val="C0C0C0"/>
                  </a:outerShdw>
                </a:effectLst>
                <a:latin typeface="Arial" charset="0"/>
              </a:rPr>
              <a:t>-Referencia: 022</a:t>
            </a:r>
            <a:endParaRPr lang="es-ES" dirty="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850"/>
            <a:ext cx="8229600" cy="1500188"/>
          </a:xfrm>
        </p:spPr>
        <p:txBody>
          <a:bodyPr/>
          <a:lstStyle/>
          <a:p>
            <a:r>
              <a:rPr lang="es-ES" sz="5400" smtClean="0">
                <a:latin typeface="Arial" charset="0"/>
                <a:cs typeface="Arial" charset="0"/>
              </a:rPr>
              <a:t>Productos Pepejo El Labrador</a:t>
            </a:r>
          </a:p>
        </p:txBody>
      </p:sp>
      <p:sp>
        <p:nvSpPr>
          <p:cNvPr id="20482" name="2 Marcador de contenido"/>
          <p:cNvSpPr>
            <a:spLocks noGrp="1"/>
          </p:cNvSpPr>
          <p:nvPr>
            <p:ph idx="1"/>
          </p:nvPr>
        </p:nvSpPr>
        <p:spPr>
          <a:xfrm>
            <a:off x="539750" y="3573463"/>
            <a:ext cx="8229600" cy="2863850"/>
          </a:xfrm>
        </p:spPr>
        <p:txBody>
          <a:bodyPr/>
          <a:lstStyle/>
          <a:p>
            <a:pPr marL="0" indent="0">
              <a:buFont typeface="Wingdings 2" pitchFamily="18" charset="2"/>
              <a:buNone/>
            </a:pPr>
            <a:r>
              <a:rPr lang="es-ES" smtClean="0"/>
              <a:t> </a:t>
            </a:r>
          </a:p>
          <a:p>
            <a:pPr marL="0" indent="0">
              <a:buFont typeface="Wingdings 2" pitchFamily="18" charset="2"/>
              <a:buNone/>
            </a:pPr>
            <a:endParaRPr lang="es-ES" smtClean="0"/>
          </a:p>
          <a:p>
            <a:pPr marL="0" indent="0">
              <a:buFont typeface="Wingdings 2" pitchFamily="18" charset="2"/>
              <a:buNone/>
            </a:pPr>
            <a:r>
              <a:rPr lang="es-ES" sz="2800" smtClean="0">
                <a:solidFill>
                  <a:srgbClr val="0066CC"/>
                </a:solidFill>
                <a:latin typeface="Arial" charset="0"/>
                <a:cs typeface="Arial" charset="0"/>
              </a:rPr>
              <a:t>PISTO MURCIANO</a:t>
            </a:r>
            <a:endParaRPr lang="es-ES" sz="2800" b="1" smtClean="0">
              <a:solidFill>
                <a:srgbClr val="0066CC"/>
              </a:solidFill>
              <a:latin typeface="Arial" charset="0"/>
              <a:cs typeface="Arial" charset="0"/>
            </a:endParaRPr>
          </a:p>
          <a:p>
            <a:pPr marL="0" indent="0">
              <a:buFont typeface="Wingdings 2" pitchFamily="18" charset="2"/>
              <a:buNone/>
            </a:pPr>
            <a:endParaRPr lang="es-ES" sz="2800" b="1" smtClean="0">
              <a:solidFill>
                <a:srgbClr val="0066CC"/>
              </a:solidFill>
              <a:latin typeface="Arial" charset="0"/>
              <a:cs typeface="Arial" charset="0"/>
            </a:endParaRPr>
          </a:p>
          <a:p>
            <a:pPr marL="0" indent="0">
              <a:buFont typeface="Wingdings 2" pitchFamily="18" charset="2"/>
              <a:buNone/>
            </a:pPr>
            <a:r>
              <a:rPr lang="es-ES" sz="2800" smtClean="0">
                <a:solidFill>
                  <a:srgbClr val="0066CC"/>
                </a:solidFill>
                <a:latin typeface="Arial" charset="0"/>
                <a:cs typeface="Arial" charset="0"/>
              </a:rPr>
              <a:t>TOMATE RALLADO ASADO CON LEÑA</a:t>
            </a:r>
          </a:p>
          <a:p>
            <a:pPr marL="0" indent="0">
              <a:buFont typeface="Wingdings 2" pitchFamily="18" charset="2"/>
              <a:buNone/>
            </a:pPr>
            <a:endParaRPr lang="es-ES" sz="2800" smtClean="0">
              <a:solidFill>
                <a:srgbClr val="0066CC"/>
              </a:solidFill>
              <a:latin typeface="Arial" charset="0"/>
              <a:cs typeface="Arial" charset="0"/>
            </a:endParaRPr>
          </a:p>
          <a:p>
            <a:pPr marL="0" indent="0">
              <a:buFont typeface="Wingdings 2" pitchFamily="18" charset="2"/>
              <a:buNone/>
            </a:pPr>
            <a:endParaRPr lang="es-ES" smtClean="0"/>
          </a:p>
        </p:txBody>
      </p:sp>
      <p:pic>
        <p:nvPicPr>
          <p:cNvPr id="20483" name="Picture 2"/>
          <p:cNvPicPr>
            <a:picLocks noChangeAspect="1" noChangeArrowheads="1"/>
          </p:cNvPicPr>
          <p:nvPr/>
        </p:nvPicPr>
        <p:blipFill>
          <a:blip r:embed="rId2"/>
          <a:srcRect/>
          <a:stretch>
            <a:fillRect/>
          </a:stretch>
        </p:blipFill>
        <p:spPr bwMode="auto">
          <a:xfrm>
            <a:off x="5292725" y="2276475"/>
            <a:ext cx="2601913" cy="232092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idx="4294967295"/>
          </p:nvPr>
        </p:nvSpPr>
        <p:spPr>
          <a:xfrm>
            <a:off x="539750" y="0"/>
            <a:ext cx="8229600" cy="1143000"/>
          </a:xfrm>
        </p:spPr>
        <p:txBody>
          <a:bodyPr lIns="91440" rIns="91440" bIns="45720" anchor="ctr"/>
          <a:lstStyle/>
          <a:p>
            <a:r>
              <a:rPr lang="es-ES" sz="6900" smtClean="0"/>
              <a:t>Mermelada de Fresa</a:t>
            </a:r>
          </a:p>
        </p:txBody>
      </p:sp>
      <p:pic>
        <p:nvPicPr>
          <p:cNvPr id="49154" name="7 Imagen" descr="fresa_temporada_3d_1403.jpg"/>
          <p:cNvPicPr>
            <a:picLocks noChangeAspect="1"/>
          </p:cNvPicPr>
          <p:nvPr/>
        </p:nvPicPr>
        <p:blipFill>
          <a:blip r:embed="rId2"/>
          <a:srcRect/>
          <a:stretch>
            <a:fillRect/>
          </a:stretch>
        </p:blipFill>
        <p:spPr bwMode="auto">
          <a:xfrm>
            <a:off x="971550" y="1628775"/>
            <a:ext cx="2232025" cy="3455988"/>
          </a:xfrm>
          <a:prstGeom prst="rect">
            <a:avLst/>
          </a:prstGeom>
          <a:noFill/>
          <a:ln w="9525">
            <a:noFill/>
            <a:miter lim="800000"/>
            <a:headEnd/>
            <a:tailEnd/>
          </a:ln>
        </p:spPr>
      </p:pic>
      <p:sp>
        <p:nvSpPr>
          <p:cNvPr id="49155" name="Text Box 4"/>
          <p:cNvSpPr txBox="1">
            <a:spLocks noChangeArrowheads="1"/>
          </p:cNvSpPr>
          <p:nvPr/>
        </p:nvSpPr>
        <p:spPr bwMode="auto">
          <a:xfrm>
            <a:off x="250825" y="981075"/>
            <a:ext cx="8351838" cy="366713"/>
          </a:xfrm>
          <a:prstGeom prst="rect">
            <a:avLst/>
          </a:prstGeom>
          <a:noFill/>
          <a:ln w="9525">
            <a:noFill/>
            <a:miter lim="800000"/>
            <a:headEnd/>
            <a:tailEnd/>
          </a:ln>
        </p:spPr>
        <p:txBody>
          <a:bodyPr>
            <a:spAutoFit/>
          </a:bodyPr>
          <a:lstStyle/>
          <a:p>
            <a:endParaRPr lang="es-ES_tradnl" sz="1800">
              <a:latin typeface="Arial" charset="0"/>
            </a:endParaRPr>
          </a:p>
        </p:txBody>
      </p:sp>
      <p:sp>
        <p:nvSpPr>
          <p:cNvPr id="45061" name="Text Box 5"/>
          <p:cNvSpPr txBox="1">
            <a:spLocks noChangeArrowheads="1"/>
          </p:cNvSpPr>
          <p:nvPr/>
        </p:nvSpPr>
        <p:spPr bwMode="auto">
          <a:xfrm>
            <a:off x="4284663" y="1052513"/>
            <a:ext cx="3960812" cy="5632450"/>
          </a:xfrm>
          <a:prstGeom prst="rect">
            <a:avLst/>
          </a:prstGeom>
          <a:noFill/>
          <a:ln w="9525">
            <a:noFill/>
            <a:miter lim="800000"/>
            <a:headEnd/>
            <a:tailEnd/>
          </a:ln>
          <a:effectLst/>
        </p:spPr>
        <p:txBody>
          <a:bodyPr>
            <a:spAutoFit/>
          </a:bodyPr>
          <a:lstStyle/>
          <a:p>
            <a:pPr>
              <a:defRPr/>
            </a:pPr>
            <a:r>
              <a:rPr lang="es-ES" sz="2400" dirty="0">
                <a:solidFill>
                  <a:srgbClr val="0066CC"/>
                </a:solidFill>
                <a:latin typeface="Arial" charset="0"/>
              </a:rPr>
              <a:t>-A partir de mayo mermelada de fresa elaborada con fresas frescas de temporada. Se fabrica seleccionando las mejores y más dulces fresas y en cantidad limitada en función de la fruta </a:t>
            </a:r>
            <a:r>
              <a:rPr lang="es-ES" sz="2400" dirty="0" err="1">
                <a:solidFill>
                  <a:srgbClr val="0066CC"/>
                </a:solidFill>
                <a:latin typeface="Arial" charset="0"/>
              </a:rPr>
              <a:t>disponible.Sin</a:t>
            </a:r>
            <a:r>
              <a:rPr lang="es-ES" sz="2400" dirty="0">
                <a:solidFill>
                  <a:srgbClr val="0066CC"/>
                </a:solidFill>
                <a:latin typeface="Arial" charset="0"/>
              </a:rPr>
              <a:t> conservantes ni colorantes, tal y como tú lo harías en casa. </a:t>
            </a:r>
          </a:p>
          <a:p>
            <a:pPr>
              <a:defRPr/>
            </a:pPr>
            <a:r>
              <a:rPr lang="es-ES" sz="2400" b="1" dirty="0">
                <a:solidFill>
                  <a:srgbClr val="0066CC"/>
                </a:solidFill>
                <a:latin typeface="Arial" charset="0"/>
              </a:rPr>
              <a:t>-Precio: 1’70 euros.</a:t>
            </a:r>
          </a:p>
          <a:p>
            <a:pPr>
              <a:defRPr/>
            </a:pPr>
            <a:r>
              <a:rPr lang="es-ES" sz="2400" b="1" dirty="0">
                <a:solidFill>
                  <a:srgbClr val="0066CC"/>
                </a:solidFill>
                <a:latin typeface="Arial" charset="0"/>
              </a:rPr>
              <a:t>-PESO NETO:350G</a:t>
            </a:r>
          </a:p>
          <a:p>
            <a:pPr>
              <a:defRPr/>
            </a:pPr>
            <a:r>
              <a:rPr lang="es-ES_tradnl" sz="2400" b="1" dirty="0">
                <a:solidFill>
                  <a:srgbClr val="0066CC"/>
                </a:solidFill>
                <a:effectLst>
                  <a:outerShdw blurRad="38100" dist="38100" dir="2700000" algn="tl">
                    <a:srgbClr val="C0C0C0"/>
                  </a:outerShdw>
                </a:effectLst>
                <a:latin typeface="Arial" charset="0"/>
              </a:rPr>
              <a:t>-Referencia:023</a:t>
            </a:r>
            <a:endParaRPr lang="es-ES" sz="2400" dirty="0">
              <a:solidFill>
                <a:srgbClr val="0066CC"/>
              </a:solidFill>
              <a:latin typeface="Arial" charset="0"/>
            </a:endParaRP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title" idx="4294967295"/>
          </p:nvPr>
        </p:nvSpPr>
        <p:spPr/>
        <p:txBody>
          <a:bodyPr lIns="91440" rIns="91440" bIns="45720" anchor="ctr"/>
          <a:lstStyle/>
          <a:p>
            <a:r>
              <a:rPr lang="es-ES" sz="5400" smtClean="0"/>
              <a:t>Mermelada de Frutos Rojos</a:t>
            </a:r>
          </a:p>
        </p:txBody>
      </p:sp>
      <p:pic>
        <p:nvPicPr>
          <p:cNvPr id="50178" name="3 Imagen" descr="frutos_rojos_temporada_3d_1403.jpg"/>
          <p:cNvPicPr>
            <a:picLocks noChangeAspect="1"/>
          </p:cNvPicPr>
          <p:nvPr/>
        </p:nvPicPr>
        <p:blipFill>
          <a:blip r:embed="rId2"/>
          <a:srcRect/>
          <a:stretch>
            <a:fillRect/>
          </a:stretch>
        </p:blipFill>
        <p:spPr bwMode="auto">
          <a:xfrm>
            <a:off x="179388" y="1989138"/>
            <a:ext cx="3097212" cy="2871787"/>
          </a:xfrm>
          <a:prstGeom prst="rect">
            <a:avLst/>
          </a:prstGeom>
          <a:noFill/>
          <a:ln w="9525">
            <a:noFill/>
            <a:miter lim="800000"/>
            <a:headEnd/>
            <a:tailEnd/>
          </a:ln>
        </p:spPr>
      </p:pic>
      <p:sp>
        <p:nvSpPr>
          <p:cNvPr id="46084" name="Text Box 4"/>
          <p:cNvSpPr txBox="1">
            <a:spLocks noChangeArrowheads="1"/>
          </p:cNvSpPr>
          <p:nvPr/>
        </p:nvSpPr>
        <p:spPr bwMode="auto">
          <a:xfrm>
            <a:off x="3276600" y="1916113"/>
            <a:ext cx="5616575" cy="4894262"/>
          </a:xfrm>
          <a:prstGeom prst="rect">
            <a:avLst/>
          </a:prstGeom>
          <a:noFill/>
          <a:ln w="9525">
            <a:noFill/>
            <a:miter lim="800000"/>
            <a:headEnd/>
            <a:tailEnd/>
          </a:ln>
          <a:effectLst/>
        </p:spPr>
        <p:txBody>
          <a:bodyPr>
            <a:spAutoFit/>
          </a:bodyPr>
          <a:lstStyle/>
          <a:p>
            <a:pPr>
              <a:defRPr/>
            </a:pPr>
            <a:r>
              <a:rPr lang="es-ES" sz="2400" dirty="0">
                <a:solidFill>
                  <a:srgbClr val="0066CC"/>
                </a:solidFill>
                <a:latin typeface="Arial" charset="0"/>
              </a:rPr>
              <a:t>En septiembre mermelada de frutos rojos, elaborada con frutos rojos frescos de temporada. Se fabrica seleccionando los mejores frutos rojos de la temporada y en cantidad limitada en función de la fruta disponible. </a:t>
            </a:r>
          </a:p>
          <a:p>
            <a:pPr>
              <a:defRPr/>
            </a:pPr>
            <a:endParaRPr lang="es-ES" sz="2400" dirty="0">
              <a:solidFill>
                <a:srgbClr val="0066CC"/>
              </a:solidFill>
              <a:latin typeface="Arial" charset="0"/>
            </a:endParaRPr>
          </a:p>
          <a:p>
            <a:pPr>
              <a:defRPr/>
            </a:pPr>
            <a:r>
              <a:rPr lang="es-ES" sz="2400" b="1" dirty="0">
                <a:solidFill>
                  <a:srgbClr val="0066CC"/>
                </a:solidFill>
                <a:latin typeface="Arial" charset="0"/>
              </a:rPr>
              <a:t>-Precio: 1’85 euros.</a:t>
            </a:r>
          </a:p>
          <a:p>
            <a:pPr>
              <a:defRPr/>
            </a:pPr>
            <a:endParaRPr lang="es-ES" sz="2400" b="1" dirty="0">
              <a:solidFill>
                <a:srgbClr val="0066CC"/>
              </a:solidFill>
              <a:latin typeface="Arial" charset="0"/>
            </a:endParaRPr>
          </a:p>
          <a:p>
            <a:pPr>
              <a:defRPr/>
            </a:pPr>
            <a:r>
              <a:rPr lang="es-ES" sz="2400" b="1" dirty="0">
                <a:solidFill>
                  <a:srgbClr val="0066CC"/>
                </a:solidFill>
                <a:latin typeface="Arial" charset="0"/>
              </a:rPr>
              <a:t>-PESO NETO:350g</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024</a:t>
            </a:r>
            <a:endParaRPr lang="es-ES" sz="2400" dirty="0">
              <a:solidFill>
                <a:srgbClr val="0066CC"/>
              </a:solidFill>
              <a:latin typeface="Arial" charset="0"/>
            </a:endParaRPr>
          </a:p>
          <a:p>
            <a:pPr>
              <a:defRPr/>
            </a:pPr>
            <a:endParaRPr lang="es-ES" sz="2400" dirty="0">
              <a:solidFill>
                <a:srgbClr val="0066CC"/>
              </a:solidFill>
              <a:latin typeface="Arial" charset="0"/>
            </a:endParaRPr>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idx="4294967295"/>
          </p:nvPr>
        </p:nvSpPr>
        <p:spPr>
          <a:xfrm>
            <a:off x="684213" y="620713"/>
            <a:ext cx="8229600" cy="1143000"/>
          </a:xfrm>
        </p:spPr>
        <p:txBody>
          <a:bodyPr lIns="91440" rIns="91440" bIns="45720" anchor="ctr"/>
          <a:lstStyle/>
          <a:p>
            <a:r>
              <a:rPr lang="es-ES" sz="5400" smtClean="0"/>
              <a:t>Mermelada de Frambuesa</a:t>
            </a:r>
          </a:p>
        </p:txBody>
      </p:sp>
      <p:pic>
        <p:nvPicPr>
          <p:cNvPr id="51202" name="3 Imagen" descr="frambuesas.jpg"/>
          <p:cNvPicPr>
            <a:picLocks noChangeAspect="1"/>
          </p:cNvPicPr>
          <p:nvPr/>
        </p:nvPicPr>
        <p:blipFill>
          <a:blip r:embed="rId2"/>
          <a:srcRect/>
          <a:stretch>
            <a:fillRect/>
          </a:stretch>
        </p:blipFill>
        <p:spPr bwMode="auto">
          <a:xfrm>
            <a:off x="323850" y="1773238"/>
            <a:ext cx="3455988" cy="3124200"/>
          </a:xfrm>
          <a:prstGeom prst="rect">
            <a:avLst/>
          </a:prstGeom>
          <a:noFill/>
          <a:ln w="9525">
            <a:noFill/>
            <a:miter lim="800000"/>
            <a:headEnd/>
            <a:tailEnd/>
          </a:ln>
        </p:spPr>
      </p:pic>
      <p:sp>
        <p:nvSpPr>
          <p:cNvPr id="47108" name="Text Box 4"/>
          <p:cNvSpPr txBox="1">
            <a:spLocks noChangeArrowheads="1"/>
          </p:cNvSpPr>
          <p:nvPr/>
        </p:nvSpPr>
        <p:spPr bwMode="auto">
          <a:xfrm>
            <a:off x="3924300" y="1844675"/>
            <a:ext cx="4392613" cy="4894263"/>
          </a:xfrm>
          <a:prstGeom prst="rect">
            <a:avLst/>
          </a:prstGeom>
          <a:noFill/>
          <a:ln w="9525">
            <a:noFill/>
            <a:miter lim="800000"/>
            <a:headEnd/>
            <a:tailEnd/>
          </a:ln>
          <a:effectLst/>
        </p:spPr>
        <p:txBody>
          <a:bodyPr>
            <a:spAutoFit/>
          </a:bodyPr>
          <a:lstStyle/>
          <a:p>
            <a:pPr>
              <a:defRPr/>
            </a:pPr>
            <a:r>
              <a:rPr lang="es-ES" sz="2400" dirty="0">
                <a:solidFill>
                  <a:srgbClr val="0066CC"/>
                </a:solidFill>
                <a:latin typeface="Arial" charset="0"/>
              </a:rPr>
              <a:t>¡De buena a </a:t>
            </a:r>
            <a:r>
              <a:rPr lang="es-ES" sz="2400" dirty="0" err="1">
                <a:solidFill>
                  <a:srgbClr val="0066CC"/>
                </a:solidFill>
                <a:latin typeface="Arial" charset="0"/>
              </a:rPr>
              <a:t>buenísima!La</a:t>
            </a:r>
            <a:r>
              <a:rPr lang="es-ES" sz="2400" dirty="0">
                <a:solidFill>
                  <a:srgbClr val="0066CC"/>
                </a:solidFill>
                <a:latin typeface="Arial" charset="0"/>
              </a:rPr>
              <a:t> nueva confitura EXTRA de Frambuesa "mimada por el sol" está elaborada siguiendo nuestra receta original, con un proceso totalmente natural. </a:t>
            </a:r>
          </a:p>
          <a:p>
            <a:pPr>
              <a:defRPr/>
            </a:pPr>
            <a:endParaRPr lang="es-ES" sz="2400" dirty="0">
              <a:solidFill>
                <a:srgbClr val="0066CC"/>
              </a:solidFill>
              <a:latin typeface="Arial" charset="0"/>
            </a:endParaRPr>
          </a:p>
          <a:p>
            <a:pPr>
              <a:defRPr/>
            </a:pPr>
            <a:r>
              <a:rPr lang="es-ES" sz="2400" dirty="0">
                <a:solidFill>
                  <a:srgbClr val="0066CC"/>
                </a:solidFill>
                <a:latin typeface="Arial" charset="0"/>
              </a:rPr>
              <a:t> </a:t>
            </a:r>
            <a:r>
              <a:rPr lang="es-ES" sz="2400" b="1" dirty="0">
                <a:solidFill>
                  <a:srgbClr val="0066CC"/>
                </a:solidFill>
                <a:latin typeface="Arial" charset="0"/>
              </a:rPr>
              <a:t>-Precio: 1’75 euros.</a:t>
            </a:r>
          </a:p>
          <a:p>
            <a:pPr>
              <a:defRPr/>
            </a:pPr>
            <a:endParaRPr lang="es-ES" sz="2400" dirty="0">
              <a:solidFill>
                <a:srgbClr val="0066CC"/>
              </a:solidFill>
              <a:latin typeface="Arial" charset="0"/>
            </a:endParaRPr>
          </a:p>
          <a:p>
            <a:pPr>
              <a:defRPr/>
            </a:pPr>
            <a:r>
              <a:rPr lang="es-ES" sz="2400" b="1" dirty="0">
                <a:solidFill>
                  <a:srgbClr val="0066CC"/>
                </a:solidFill>
                <a:latin typeface="Arial" charset="0"/>
              </a:rPr>
              <a:t>-PESO NETO:345G</a:t>
            </a:r>
          </a:p>
          <a:p>
            <a:pPr>
              <a:defRPr/>
            </a:pPr>
            <a:endParaRPr lang="es-ES" sz="2400" b="1" dirty="0">
              <a:solidFill>
                <a:srgbClr val="0066CC"/>
              </a:solidFill>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025</a:t>
            </a:r>
            <a:endParaRPr lang="es-ES_tradnl" sz="2400" noProof="1">
              <a:solidFill>
                <a:srgbClr val="0066CC"/>
              </a:solidFill>
              <a:latin typeface="Arial" pitchFamily="34" charset="0"/>
              <a:cs typeface="Arial" pitchFamily="34" charset="0"/>
            </a:endParaRPr>
          </a:p>
          <a:p>
            <a:pPr>
              <a:defRPr/>
            </a:pPr>
            <a:endParaRPr lang="es-ES" sz="2400" dirty="0">
              <a:solidFill>
                <a:srgbClr val="0066CC"/>
              </a:solidFill>
              <a:latin typeface="Arial" charset="0"/>
            </a:endParaRP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es-ES" sz="6300" smtClean="0"/>
              <a:t>Barrita dulce y salado</a:t>
            </a:r>
          </a:p>
        </p:txBody>
      </p:sp>
      <p:pic>
        <p:nvPicPr>
          <p:cNvPr id="52226" name="Picture 3" descr="Barrita Hero Muesly Dulce y Salado Cacahuete"/>
          <p:cNvPicPr>
            <a:picLocks noChangeAspect="1" noChangeArrowheads="1"/>
          </p:cNvPicPr>
          <p:nvPr/>
        </p:nvPicPr>
        <p:blipFill>
          <a:blip r:embed="rId2"/>
          <a:srcRect/>
          <a:stretch>
            <a:fillRect/>
          </a:stretch>
        </p:blipFill>
        <p:spPr bwMode="auto">
          <a:xfrm>
            <a:off x="468313" y="1989138"/>
            <a:ext cx="3743325" cy="3195637"/>
          </a:xfrm>
          <a:prstGeom prst="rect">
            <a:avLst/>
          </a:prstGeom>
          <a:noFill/>
          <a:ln w="9525">
            <a:noFill/>
            <a:miter lim="800000"/>
            <a:headEnd/>
            <a:tailEnd/>
          </a:ln>
        </p:spPr>
      </p:pic>
      <p:sp>
        <p:nvSpPr>
          <p:cNvPr id="48132" name="Text Box 4"/>
          <p:cNvSpPr txBox="1">
            <a:spLocks noChangeArrowheads="1"/>
          </p:cNvSpPr>
          <p:nvPr/>
        </p:nvSpPr>
        <p:spPr bwMode="auto">
          <a:xfrm>
            <a:off x="4356100" y="1989138"/>
            <a:ext cx="4464050" cy="4894262"/>
          </a:xfrm>
          <a:prstGeom prst="rect">
            <a:avLst/>
          </a:prstGeom>
          <a:noFill/>
          <a:ln w="9525">
            <a:noFill/>
            <a:miter lim="800000"/>
            <a:headEnd/>
            <a:tailEnd/>
          </a:ln>
          <a:effectLst/>
        </p:spPr>
        <p:txBody>
          <a:bodyPr>
            <a:spAutoFit/>
          </a:bodyPr>
          <a:lstStyle/>
          <a:p>
            <a:pPr>
              <a:defRPr/>
            </a:pPr>
            <a:r>
              <a:rPr lang="es-ES" sz="2400" dirty="0">
                <a:solidFill>
                  <a:srgbClr val="0066CC"/>
                </a:solidFill>
                <a:latin typeface="Arial" charset="0"/>
              </a:rPr>
              <a:t>La Barrita Hero </a:t>
            </a:r>
            <a:r>
              <a:rPr lang="es-ES" sz="2400" dirty="0" err="1">
                <a:solidFill>
                  <a:srgbClr val="0066CC"/>
                </a:solidFill>
                <a:latin typeface="Arial" charset="0"/>
              </a:rPr>
              <a:t>Muesly</a:t>
            </a:r>
            <a:r>
              <a:rPr lang="es-ES" sz="2400" dirty="0">
                <a:solidFill>
                  <a:srgbClr val="0066CC"/>
                </a:solidFill>
                <a:latin typeface="Arial" charset="0"/>
              </a:rPr>
              <a:t> Dulce y Salado con crujientes cacahuetes es la primera barrita del mercado que es dulce y también salada al mismo tiempo. </a:t>
            </a:r>
          </a:p>
          <a:p>
            <a:pPr>
              <a:defRPr/>
            </a:pPr>
            <a:endParaRPr lang="es-ES" sz="2400" dirty="0">
              <a:solidFill>
                <a:srgbClr val="0066CC"/>
              </a:solidFill>
              <a:latin typeface="Arial" charset="0"/>
            </a:endParaRPr>
          </a:p>
          <a:p>
            <a:pPr>
              <a:defRPr/>
            </a:pPr>
            <a:r>
              <a:rPr lang="es-ES" sz="2400" b="1" dirty="0">
                <a:solidFill>
                  <a:srgbClr val="0066CC"/>
                </a:solidFill>
                <a:latin typeface="Arial" charset="0"/>
              </a:rPr>
              <a:t>-Precio: 1’65 euros.</a:t>
            </a:r>
          </a:p>
          <a:p>
            <a:pPr>
              <a:defRPr/>
            </a:pPr>
            <a:endParaRPr lang="es-ES" sz="2400" b="1" dirty="0">
              <a:solidFill>
                <a:srgbClr val="0066CC"/>
              </a:solidFill>
              <a:latin typeface="Arial" charset="0"/>
            </a:endParaRPr>
          </a:p>
          <a:p>
            <a:pPr>
              <a:defRPr/>
            </a:pPr>
            <a:r>
              <a:rPr lang="es-ES" sz="2400" b="1" dirty="0">
                <a:solidFill>
                  <a:srgbClr val="0066CC"/>
                </a:solidFill>
                <a:latin typeface="Arial" charset="0"/>
              </a:rPr>
              <a:t>-PESO NETO: 150G</a:t>
            </a:r>
          </a:p>
          <a:p>
            <a:pPr>
              <a:defRPr/>
            </a:pPr>
            <a:endParaRPr lang="es-ES" sz="2400" b="1" dirty="0">
              <a:solidFill>
                <a:srgbClr val="0066CC"/>
              </a:solidFill>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026</a:t>
            </a:r>
            <a:endParaRPr lang="es-ES" sz="2400" dirty="0">
              <a:solidFill>
                <a:srgbClr val="0066CC"/>
              </a:solidFill>
              <a:latin typeface="Arial" charset="0"/>
            </a:endParaRPr>
          </a:p>
          <a:p>
            <a:pPr>
              <a:defRPr/>
            </a:pPr>
            <a:endParaRPr lang="es-ES" sz="2400" dirty="0">
              <a:solidFill>
                <a:srgbClr val="0066CC"/>
              </a:solidFill>
              <a:latin typeface="Arial" charset="0"/>
            </a:endParaRPr>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981075"/>
            <a:ext cx="8229600" cy="1143000"/>
          </a:xfrm>
        </p:spPr>
        <p:txBody>
          <a:bodyPr/>
          <a:lstStyle/>
          <a:p>
            <a:pPr algn="ctr"/>
            <a:r>
              <a:rPr lang="es-ES" smtClean="0"/>
              <a:t>Cosas 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6 CuadroTexto"/>
          <p:cNvSpPr txBox="1">
            <a:spLocks noChangeArrowheads="1"/>
          </p:cNvSpPr>
          <p:nvPr/>
        </p:nvSpPr>
        <p:spPr bwMode="auto">
          <a:xfrm>
            <a:off x="4357688" y="1571625"/>
            <a:ext cx="184150" cy="369888"/>
          </a:xfrm>
          <a:prstGeom prst="rect">
            <a:avLst/>
          </a:prstGeom>
          <a:noFill/>
          <a:ln w="9525">
            <a:noFill/>
            <a:miter lim="800000"/>
            <a:headEnd/>
            <a:tailEnd/>
          </a:ln>
        </p:spPr>
        <p:txBody>
          <a:bodyPr wrap="none">
            <a:spAutoFit/>
          </a:bodyPr>
          <a:lstStyle/>
          <a:p>
            <a:endParaRPr lang="es-ES_tradnl">
              <a:solidFill>
                <a:srgbClr val="080808"/>
              </a:solidFill>
            </a:endParaRPr>
          </a:p>
        </p:txBody>
      </p:sp>
      <p:pic>
        <p:nvPicPr>
          <p:cNvPr id="54274" name="Picture 3" descr="D:\Sellwin coop\abanico-bambu-tela-lunares (1).jpg"/>
          <p:cNvPicPr>
            <a:picLocks noChangeAspect="1" noChangeArrowheads="1"/>
          </p:cNvPicPr>
          <p:nvPr/>
        </p:nvPicPr>
        <p:blipFill>
          <a:blip r:embed="rId2"/>
          <a:srcRect/>
          <a:stretch>
            <a:fillRect/>
          </a:stretch>
        </p:blipFill>
        <p:spPr bwMode="auto">
          <a:xfrm>
            <a:off x="285750" y="2143125"/>
            <a:ext cx="4210050" cy="3933825"/>
          </a:xfrm>
          <a:prstGeom prst="rect">
            <a:avLst/>
          </a:prstGeom>
          <a:noFill/>
          <a:ln w="9525">
            <a:noFill/>
            <a:miter lim="800000"/>
            <a:headEnd/>
            <a:tailEnd/>
          </a:ln>
        </p:spPr>
      </p:pic>
      <p:sp>
        <p:nvSpPr>
          <p:cNvPr id="13316" name="8 CuadroTexto"/>
          <p:cNvSpPr txBox="1">
            <a:spLocks noChangeArrowheads="1"/>
          </p:cNvSpPr>
          <p:nvPr/>
        </p:nvSpPr>
        <p:spPr bwMode="auto">
          <a:xfrm>
            <a:off x="4857750" y="1643063"/>
            <a:ext cx="3929063" cy="2492375"/>
          </a:xfrm>
          <a:prstGeom prst="rect">
            <a:avLst/>
          </a:prstGeom>
          <a:noFill/>
          <a:ln w="9525">
            <a:noFill/>
            <a:miter lim="800000"/>
            <a:headEnd/>
            <a:tailEnd/>
          </a:ln>
        </p:spPr>
        <p:txBody>
          <a:bodyPr>
            <a:spAutoFit/>
          </a:bodyPr>
          <a:lstStyle/>
          <a:p>
            <a:pPr>
              <a:defRPr/>
            </a:pPr>
            <a:endParaRPr lang="es-ES" sz="3600" dirty="0">
              <a:solidFill>
                <a:schemeClr val="accent6"/>
              </a:solidFill>
              <a:latin typeface="Arial" pitchFamily="34" charset="0"/>
              <a:cs typeface="Arial" pitchFamily="34" charset="0"/>
            </a:endParaRPr>
          </a:p>
          <a:p>
            <a:pPr>
              <a:defRPr/>
            </a:pPr>
            <a:r>
              <a:rPr lang="es-ES" sz="2400" dirty="0">
                <a:solidFill>
                  <a:srgbClr val="0066CC"/>
                </a:solidFill>
                <a:latin typeface="Arial" pitchFamily="34" charset="0"/>
                <a:cs typeface="Arial" pitchFamily="34" charset="0"/>
              </a:rPr>
              <a:t>-Medidas: 23cm</a:t>
            </a:r>
          </a:p>
          <a:p>
            <a:pPr>
              <a:defRPr/>
            </a:pPr>
            <a:endParaRPr lang="es-ES" sz="2400" b="1" dirty="0">
              <a:solidFill>
                <a:srgbClr val="0066CC"/>
              </a:solidFill>
              <a:latin typeface="Arial" pitchFamily="34" charset="0"/>
              <a:cs typeface="Arial" pitchFamily="34" charset="0"/>
            </a:endParaRPr>
          </a:p>
          <a:p>
            <a:pPr>
              <a:defRPr/>
            </a:pPr>
            <a:r>
              <a:rPr lang="es-ES" sz="2400" b="1" dirty="0">
                <a:solidFill>
                  <a:srgbClr val="0066CC"/>
                </a:solidFill>
                <a:latin typeface="Arial" pitchFamily="34" charset="0"/>
                <a:cs typeface="Arial" pitchFamily="34" charset="0"/>
              </a:rPr>
              <a:t>-Precio: 2’18 euros.</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027</a:t>
            </a:r>
            <a:endParaRPr lang="es-ES" sz="2400" dirty="0">
              <a:solidFill>
                <a:srgbClr val="0066CC"/>
              </a:solidFill>
              <a:latin typeface="Arial" pitchFamily="34" charset="0"/>
              <a:cs typeface="Arial" pitchFamily="34" charset="0"/>
            </a:endParaRPr>
          </a:p>
        </p:txBody>
      </p:sp>
      <p:sp>
        <p:nvSpPr>
          <p:cNvPr id="6" name="5 CuadroTexto"/>
          <p:cNvSpPr txBox="1"/>
          <p:nvPr/>
        </p:nvSpPr>
        <p:spPr>
          <a:xfrm>
            <a:off x="1071563" y="214313"/>
            <a:ext cx="7286625" cy="1754187"/>
          </a:xfrm>
          <a:prstGeom prst="rect">
            <a:avLst/>
          </a:prstGeom>
          <a:noFill/>
        </p:spPr>
        <p:txBody>
          <a:bodyPr>
            <a:spAutoFit/>
          </a:bodyPr>
          <a:lstStyle/>
          <a:p>
            <a:pPr>
              <a:defRPr/>
            </a:pPr>
            <a:r>
              <a:rPr lang="es-ES" sz="5400" dirty="0">
                <a:solidFill>
                  <a:schemeClr val="accent6"/>
                </a:solidFill>
                <a:latin typeface="Calibri" pitchFamily="34" charset="0"/>
                <a:cs typeface="Arial" pitchFamily="34" charset="0"/>
              </a:rPr>
              <a:t>Abanico bambú lunares en bolsa organdí:</a:t>
            </a:r>
            <a:endParaRPr lang="es-ES" sz="5400" dirty="0">
              <a:latin typeface="Calibri" pitchFamily="34" charset="0"/>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D:\Sellwin coop\atomizador-colonia-manzana-.jpg"/>
          <p:cNvPicPr>
            <a:picLocks noChangeAspect="1" noChangeArrowheads="1"/>
          </p:cNvPicPr>
          <p:nvPr/>
        </p:nvPicPr>
        <p:blipFill>
          <a:blip r:embed="rId2"/>
          <a:srcRect/>
          <a:stretch>
            <a:fillRect/>
          </a:stretch>
        </p:blipFill>
        <p:spPr bwMode="auto">
          <a:xfrm>
            <a:off x="357188" y="2071688"/>
            <a:ext cx="3929062" cy="4071937"/>
          </a:xfrm>
          <a:prstGeom prst="rect">
            <a:avLst/>
          </a:prstGeom>
          <a:noFill/>
          <a:ln w="9525">
            <a:noFill/>
            <a:miter lim="800000"/>
            <a:headEnd/>
            <a:tailEnd/>
          </a:ln>
        </p:spPr>
      </p:pic>
      <p:sp>
        <p:nvSpPr>
          <p:cNvPr id="14338" name="6 CuadroTexto"/>
          <p:cNvSpPr txBox="1">
            <a:spLocks noChangeArrowheads="1"/>
          </p:cNvSpPr>
          <p:nvPr/>
        </p:nvSpPr>
        <p:spPr bwMode="auto">
          <a:xfrm>
            <a:off x="4721225" y="903288"/>
            <a:ext cx="3279775" cy="3786187"/>
          </a:xfrm>
          <a:prstGeom prst="rect">
            <a:avLst/>
          </a:prstGeom>
          <a:noFill/>
          <a:ln w="9525">
            <a:noFill/>
            <a:miter lim="800000"/>
            <a:headEnd/>
            <a:tailEnd/>
          </a:ln>
        </p:spPr>
        <p:txBody>
          <a:bodyPr wrap="none">
            <a:spAutoFit/>
          </a:bodyPr>
          <a:lstStyle/>
          <a:p>
            <a:pPr>
              <a:defRPr/>
            </a:pPr>
            <a:endParaRPr lang="es-ES" sz="2400" dirty="0">
              <a:solidFill>
                <a:srgbClr val="080808"/>
              </a:solidFill>
            </a:endParaRPr>
          </a:p>
          <a:p>
            <a:pPr>
              <a:defRPr/>
            </a:pPr>
            <a:endParaRPr lang="es-ES" sz="2400" dirty="0">
              <a:solidFill>
                <a:srgbClr val="080808"/>
              </a:solidFill>
            </a:endParaRPr>
          </a:p>
          <a:p>
            <a:pPr>
              <a:defRPr/>
            </a:pPr>
            <a:endParaRPr lang="es-ES" sz="2400" dirty="0">
              <a:solidFill>
                <a:srgbClr val="080808"/>
              </a:solidFill>
            </a:endParaRPr>
          </a:p>
          <a:p>
            <a:pPr>
              <a:defRPr/>
            </a:pPr>
            <a:r>
              <a:rPr lang="es-ES" sz="2400" dirty="0">
                <a:solidFill>
                  <a:srgbClr val="0066CC"/>
                </a:solidFill>
                <a:latin typeface="Arial" pitchFamily="34" charset="0"/>
                <a:cs typeface="Arial" pitchFamily="34" charset="0"/>
              </a:rPr>
              <a:t>-Capacidad: 20 ml </a:t>
            </a:r>
          </a:p>
          <a:p>
            <a:pPr>
              <a:defRPr/>
            </a:pPr>
            <a:endParaRPr lang="es-ES" sz="2400" dirty="0">
              <a:solidFill>
                <a:srgbClr val="0066CC"/>
              </a:solidFill>
              <a:latin typeface="Arial" pitchFamily="34" charset="0"/>
              <a:cs typeface="Arial" pitchFamily="34" charset="0"/>
            </a:endParaRPr>
          </a:p>
          <a:p>
            <a:pPr>
              <a:defRPr/>
            </a:pPr>
            <a:r>
              <a:rPr lang="es-ES" sz="2400" dirty="0">
                <a:solidFill>
                  <a:srgbClr val="0066CC"/>
                </a:solidFill>
                <a:latin typeface="Arial" pitchFamily="34" charset="0"/>
                <a:cs typeface="Arial" pitchFamily="34" charset="0"/>
              </a:rPr>
              <a:t>-Medidas: 5 x 1 x 8 cm</a:t>
            </a:r>
          </a:p>
          <a:p>
            <a:pPr>
              <a:defRPr/>
            </a:pPr>
            <a:endParaRPr lang="es-ES" sz="2400" b="1" dirty="0">
              <a:solidFill>
                <a:srgbClr val="0066CC"/>
              </a:solidFill>
              <a:latin typeface="Arial" pitchFamily="34" charset="0"/>
              <a:cs typeface="Arial" pitchFamily="34" charset="0"/>
            </a:endParaRPr>
          </a:p>
          <a:p>
            <a:pPr>
              <a:defRPr/>
            </a:pPr>
            <a:r>
              <a:rPr lang="es-ES" sz="2400" b="1" dirty="0">
                <a:solidFill>
                  <a:srgbClr val="0066CC"/>
                </a:solidFill>
                <a:latin typeface="Arial" pitchFamily="34" charset="0"/>
                <a:cs typeface="Arial" pitchFamily="34" charset="0"/>
              </a:rPr>
              <a:t>-Precio:  1’57euros.</a:t>
            </a:r>
          </a:p>
          <a:p>
            <a:pPr>
              <a:defRPr/>
            </a:pPr>
            <a:endParaRPr lang="es-ES" sz="2400" b="1" dirty="0">
              <a:solidFill>
                <a:srgbClr val="0066CC"/>
              </a:solidFill>
              <a:latin typeface="Arial" pitchFamily="34" charset="0"/>
              <a:cs typeface="Arial" pitchFamily="34"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028</a:t>
            </a:r>
            <a:endParaRPr lang="es-ES" sz="2400" dirty="0">
              <a:solidFill>
                <a:srgbClr val="0066CC"/>
              </a:solidFill>
            </a:endParaRPr>
          </a:p>
        </p:txBody>
      </p:sp>
      <p:sp>
        <p:nvSpPr>
          <p:cNvPr id="4" name="3 CuadroTexto"/>
          <p:cNvSpPr txBox="1"/>
          <p:nvPr/>
        </p:nvSpPr>
        <p:spPr>
          <a:xfrm>
            <a:off x="785813" y="0"/>
            <a:ext cx="7215187" cy="1754188"/>
          </a:xfrm>
          <a:prstGeom prst="rect">
            <a:avLst/>
          </a:prstGeom>
          <a:noFill/>
        </p:spPr>
        <p:txBody>
          <a:bodyPr>
            <a:spAutoFit/>
          </a:bodyPr>
          <a:lstStyle/>
          <a:p>
            <a:pPr>
              <a:defRPr/>
            </a:pPr>
            <a:r>
              <a:rPr lang="es-ES" sz="5400" dirty="0">
                <a:solidFill>
                  <a:schemeClr val="accent6"/>
                </a:solidFill>
              </a:rPr>
              <a:t>-</a:t>
            </a:r>
            <a:r>
              <a:rPr lang="es-ES" sz="5400" dirty="0">
                <a:solidFill>
                  <a:schemeClr val="accent6"/>
                </a:solidFill>
                <a:latin typeface="Calibri" pitchFamily="34" charset="0"/>
              </a:rPr>
              <a:t>Atomizador</a:t>
            </a:r>
            <a:r>
              <a:rPr lang="es-ES" sz="5400" dirty="0">
                <a:solidFill>
                  <a:schemeClr val="accent6"/>
                </a:solidFill>
              </a:rPr>
              <a:t> con colonia Manzana:</a:t>
            </a:r>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D:\Sellwin coop\bloc-notas-bolso-con-goma.jpg"/>
          <p:cNvPicPr>
            <a:picLocks noChangeAspect="1" noChangeArrowheads="1"/>
          </p:cNvPicPr>
          <p:nvPr/>
        </p:nvPicPr>
        <p:blipFill>
          <a:blip r:embed="rId2"/>
          <a:srcRect/>
          <a:stretch>
            <a:fillRect/>
          </a:stretch>
        </p:blipFill>
        <p:spPr bwMode="auto">
          <a:xfrm>
            <a:off x="357188" y="2286000"/>
            <a:ext cx="4048125" cy="3914775"/>
          </a:xfrm>
          <a:prstGeom prst="rect">
            <a:avLst/>
          </a:prstGeom>
          <a:noFill/>
          <a:ln w="9525">
            <a:noFill/>
            <a:miter lim="800000"/>
            <a:headEnd/>
            <a:tailEnd/>
          </a:ln>
        </p:spPr>
      </p:pic>
      <p:sp>
        <p:nvSpPr>
          <p:cNvPr id="15362" name="6 CuadroTexto"/>
          <p:cNvSpPr txBox="1">
            <a:spLocks noChangeArrowheads="1"/>
          </p:cNvSpPr>
          <p:nvPr/>
        </p:nvSpPr>
        <p:spPr bwMode="auto">
          <a:xfrm>
            <a:off x="4929188" y="1500188"/>
            <a:ext cx="3468687" cy="3724275"/>
          </a:xfrm>
          <a:prstGeom prst="rect">
            <a:avLst/>
          </a:prstGeom>
          <a:noFill/>
          <a:ln w="9525">
            <a:noFill/>
            <a:miter lim="800000"/>
            <a:headEnd/>
            <a:tailEnd/>
          </a:ln>
        </p:spPr>
        <p:txBody>
          <a:bodyPr wrap="none">
            <a:spAutoFit/>
          </a:bodyPr>
          <a:lstStyle/>
          <a:p>
            <a:pPr>
              <a:defRPr/>
            </a:pPr>
            <a:endParaRPr lang="es-ES" dirty="0">
              <a:solidFill>
                <a:srgbClr val="080808"/>
              </a:solidFill>
            </a:endParaRPr>
          </a:p>
          <a:p>
            <a:pPr>
              <a:defRPr/>
            </a:pPr>
            <a:endParaRPr lang="es-ES" dirty="0">
              <a:solidFill>
                <a:srgbClr val="080808"/>
              </a:solidFill>
            </a:endParaRPr>
          </a:p>
          <a:p>
            <a:pPr>
              <a:defRPr/>
            </a:pPr>
            <a:r>
              <a:rPr lang="es-ES" sz="2400" dirty="0">
                <a:solidFill>
                  <a:srgbClr val="0066CC"/>
                </a:solidFill>
                <a:latin typeface="Arial" pitchFamily="34" charset="0"/>
                <a:cs typeface="Arial" pitchFamily="34" charset="0"/>
              </a:rPr>
              <a:t>-Medidas: 10,5 x 7,5 cm</a:t>
            </a:r>
          </a:p>
          <a:p>
            <a:pPr>
              <a:defRPr/>
            </a:pPr>
            <a:endParaRPr lang="es-ES" sz="2400" dirty="0">
              <a:solidFill>
                <a:srgbClr val="0066CC"/>
              </a:solidFill>
              <a:latin typeface="Arial" pitchFamily="34" charset="0"/>
              <a:cs typeface="Arial" pitchFamily="34" charset="0"/>
            </a:endParaRPr>
          </a:p>
          <a:p>
            <a:pPr>
              <a:defRPr/>
            </a:pPr>
            <a:r>
              <a:rPr lang="es-ES" sz="2400" b="1" dirty="0">
                <a:solidFill>
                  <a:srgbClr val="0066CC"/>
                </a:solidFill>
                <a:latin typeface="Arial" pitchFamily="34" charset="0"/>
                <a:cs typeface="Arial" pitchFamily="34" charset="0"/>
              </a:rPr>
              <a:t>-Precio: 0’97 euros.</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029</a:t>
            </a:r>
            <a:endParaRPr lang="es-ES" sz="2400" dirty="0">
              <a:solidFill>
                <a:srgbClr val="0066CC"/>
              </a:solidFill>
              <a:latin typeface="Arial" pitchFamily="34" charset="0"/>
              <a:cs typeface="Arial" pitchFamily="34" charset="0"/>
            </a:endParaRPr>
          </a:p>
          <a:p>
            <a:pPr>
              <a:defRPr/>
            </a:pPr>
            <a:endParaRPr lang="es-ES" sz="2400" dirty="0">
              <a:solidFill>
                <a:srgbClr val="0066CC"/>
              </a:solidFill>
              <a:latin typeface="Arial" pitchFamily="34" charset="0"/>
              <a:cs typeface="Arial" pitchFamily="34" charset="0"/>
            </a:endParaRPr>
          </a:p>
          <a:p>
            <a:pPr>
              <a:defRPr/>
            </a:pPr>
            <a:endParaRPr lang="es-ES" sz="2400" dirty="0">
              <a:solidFill>
                <a:srgbClr val="0066CC"/>
              </a:solidFill>
              <a:latin typeface="Arial" pitchFamily="34" charset="0"/>
              <a:cs typeface="Arial" pitchFamily="34" charset="0"/>
            </a:endParaRPr>
          </a:p>
          <a:p>
            <a:pPr>
              <a:defRPr/>
            </a:pPr>
            <a:endParaRPr lang="es-ES" sz="2400" dirty="0">
              <a:solidFill>
                <a:srgbClr val="0066CC"/>
              </a:solidFill>
              <a:latin typeface="Arial" pitchFamily="34" charset="0"/>
              <a:cs typeface="Arial" pitchFamily="34" charset="0"/>
            </a:endParaRPr>
          </a:p>
        </p:txBody>
      </p:sp>
      <p:sp>
        <p:nvSpPr>
          <p:cNvPr id="4" name="3 CuadroTexto"/>
          <p:cNvSpPr txBox="1"/>
          <p:nvPr/>
        </p:nvSpPr>
        <p:spPr>
          <a:xfrm>
            <a:off x="642938" y="214313"/>
            <a:ext cx="6572250" cy="1754187"/>
          </a:xfrm>
          <a:prstGeom prst="rect">
            <a:avLst/>
          </a:prstGeom>
          <a:noFill/>
        </p:spPr>
        <p:txBody>
          <a:bodyPr>
            <a:spAutoFit/>
          </a:bodyPr>
          <a:lstStyle/>
          <a:p>
            <a:pPr>
              <a:defRPr/>
            </a:pPr>
            <a:r>
              <a:rPr lang="es-ES" sz="5400" dirty="0">
                <a:solidFill>
                  <a:schemeClr val="accent6"/>
                </a:solidFill>
                <a:latin typeface="Calibri" pitchFamily="34" charset="0"/>
              </a:rPr>
              <a:t>Libreta bloc de notas para bolso:</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D:\Sellwin coop\boligrafo-barra-labios-piedrecitas.jpg"/>
          <p:cNvPicPr>
            <a:picLocks noChangeAspect="1" noChangeArrowheads="1"/>
          </p:cNvPicPr>
          <p:nvPr/>
        </p:nvPicPr>
        <p:blipFill>
          <a:blip r:embed="rId2"/>
          <a:srcRect/>
          <a:stretch>
            <a:fillRect/>
          </a:stretch>
        </p:blipFill>
        <p:spPr bwMode="auto">
          <a:xfrm>
            <a:off x="250825" y="1844675"/>
            <a:ext cx="4238625" cy="4238625"/>
          </a:xfrm>
          <a:prstGeom prst="rect">
            <a:avLst/>
          </a:prstGeom>
          <a:noFill/>
          <a:ln w="9525">
            <a:noFill/>
            <a:miter lim="800000"/>
            <a:headEnd/>
            <a:tailEnd/>
          </a:ln>
        </p:spPr>
      </p:pic>
      <p:sp>
        <p:nvSpPr>
          <p:cNvPr id="16386" name="4 CuadroTexto"/>
          <p:cNvSpPr txBox="1">
            <a:spLocks noChangeArrowheads="1"/>
          </p:cNvSpPr>
          <p:nvPr/>
        </p:nvSpPr>
        <p:spPr bwMode="auto">
          <a:xfrm>
            <a:off x="4643438" y="1285875"/>
            <a:ext cx="4500562" cy="4462463"/>
          </a:xfrm>
          <a:prstGeom prst="rect">
            <a:avLst/>
          </a:prstGeom>
          <a:noFill/>
          <a:ln w="9525">
            <a:noFill/>
            <a:miter lim="800000"/>
            <a:headEnd/>
            <a:tailEnd/>
          </a:ln>
        </p:spPr>
        <p:txBody>
          <a:bodyPr>
            <a:spAutoFit/>
          </a:bodyPr>
          <a:lstStyle/>
          <a:p>
            <a:pPr>
              <a:defRPr/>
            </a:pPr>
            <a:endParaRPr lang="es-ES" dirty="0">
              <a:solidFill>
                <a:srgbClr val="080808"/>
              </a:solidFill>
            </a:endParaRPr>
          </a:p>
          <a:p>
            <a:pPr>
              <a:defRPr/>
            </a:pPr>
            <a:endParaRPr lang="es-ES" dirty="0">
              <a:solidFill>
                <a:srgbClr val="080808"/>
              </a:solidFill>
            </a:endParaRPr>
          </a:p>
          <a:p>
            <a:pPr>
              <a:defRPr/>
            </a:pPr>
            <a:r>
              <a:rPr lang="es-ES" sz="2400" dirty="0">
                <a:solidFill>
                  <a:srgbClr val="0066CC"/>
                </a:solidFill>
                <a:latin typeface="Arial" pitchFamily="34" charset="0"/>
                <a:cs typeface="Arial" pitchFamily="34" charset="0"/>
              </a:rPr>
              <a:t>-Bolígrafo con forma de barra labios,</a:t>
            </a:r>
          </a:p>
          <a:p>
            <a:pPr>
              <a:defRPr/>
            </a:pPr>
            <a:r>
              <a:rPr lang="es-ES" sz="2400" dirty="0">
                <a:solidFill>
                  <a:srgbClr val="0066CC"/>
                </a:solidFill>
                <a:latin typeface="Arial" pitchFamily="34" charset="0"/>
                <a:cs typeface="Arial" pitchFamily="34" charset="0"/>
              </a:rPr>
              <a:t>  con piedrecitas 3 colores surtidos </a:t>
            </a:r>
            <a:br>
              <a:rPr lang="es-ES" sz="2400" dirty="0">
                <a:solidFill>
                  <a:srgbClr val="0066CC"/>
                </a:solidFill>
                <a:latin typeface="Arial" pitchFamily="34" charset="0"/>
                <a:cs typeface="Arial" pitchFamily="34" charset="0"/>
              </a:rPr>
            </a:br>
            <a:r>
              <a:rPr lang="es-ES" sz="2400" dirty="0">
                <a:solidFill>
                  <a:srgbClr val="0066CC"/>
                </a:solidFill>
                <a:latin typeface="Arial" pitchFamily="34" charset="0"/>
                <a:cs typeface="Arial" pitchFamily="34" charset="0"/>
              </a:rPr>
              <a:t/>
            </a:r>
            <a:br>
              <a:rPr lang="es-ES" sz="2400" dirty="0">
                <a:solidFill>
                  <a:srgbClr val="0066CC"/>
                </a:solidFill>
                <a:latin typeface="Arial" pitchFamily="34" charset="0"/>
                <a:cs typeface="Arial" pitchFamily="34" charset="0"/>
              </a:rPr>
            </a:br>
            <a:r>
              <a:rPr lang="es-ES" sz="2400" dirty="0">
                <a:solidFill>
                  <a:srgbClr val="0066CC"/>
                </a:solidFill>
                <a:latin typeface="Arial" pitchFamily="34" charset="0"/>
                <a:cs typeface="Arial" pitchFamily="34" charset="0"/>
              </a:rPr>
              <a:t>-Medidas: 10 cm</a:t>
            </a:r>
          </a:p>
          <a:p>
            <a:pPr>
              <a:defRPr/>
            </a:pPr>
            <a:endParaRPr lang="es-ES" sz="2400" dirty="0">
              <a:solidFill>
                <a:srgbClr val="0066CC"/>
              </a:solidFill>
              <a:latin typeface="Arial" pitchFamily="34" charset="0"/>
              <a:cs typeface="Arial" pitchFamily="34" charset="0"/>
            </a:endParaRPr>
          </a:p>
          <a:p>
            <a:pPr>
              <a:defRPr/>
            </a:pPr>
            <a:r>
              <a:rPr lang="es-ES" sz="2400" b="1" dirty="0">
                <a:solidFill>
                  <a:srgbClr val="0066CC"/>
                </a:solidFill>
                <a:latin typeface="Arial" pitchFamily="34" charset="0"/>
                <a:cs typeface="Arial" pitchFamily="34" charset="0"/>
              </a:rPr>
              <a:t>-Precio: 0’67 euros.</a:t>
            </a:r>
          </a:p>
          <a:p>
            <a:pPr>
              <a:defRPr/>
            </a:pPr>
            <a:endParaRPr lang="es-ES" sz="2400" b="1" dirty="0">
              <a:solidFill>
                <a:srgbClr val="0066CC"/>
              </a:solidFill>
              <a:latin typeface="Arial" pitchFamily="34" charset="0"/>
              <a:cs typeface="Arial" pitchFamily="34"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030</a:t>
            </a:r>
            <a:endParaRPr lang="es-ES" sz="2400" b="1" dirty="0">
              <a:solidFill>
                <a:srgbClr val="0066CC"/>
              </a:solidFill>
              <a:latin typeface="Arial" pitchFamily="34" charset="0"/>
              <a:cs typeface="Arial" pitchFamily="34" charset="0"/>
            </a:endParaRPr>
          </a:p>
        </p:txBody>
      </p:sp>
      <p:sp>
        <p:nvSpPr>
          <p:cNvPr id="57347" name="1 CuadroTexto"/>
          <p:cNvSpPr txBox="1">
            <a:spLocks noChangeArrowheads="1"/>
          </p:cNvSpPr>
          <p:nvPr/>
        </p:nvSpPr>
        <p:spPr bwMode="auto">
          <a:xfrm>
            <a:off x="428625" y="-242888"/>
            <a:ext cx="8391525" cy="1754188"/>
          </a:xfrm>
          <a:prstGeom prst="rect">
            <a:avLst/>
          </a:prstGeom>
          <a:noFill/>
          <a:ln w="9525">
            <a:noFill/>
            <a:miter lim="800000"/>
            <a:headEnd/>
            <a:tailEnd/>
          </a:ln>
        </p:spPr>
        <p:txBody>
          <a:bodyPr>
            <a:spAutoFit/>
          </a:bodyPr>
          <a:lstStyle/>
          <a:p>
            <a:r>
              <a:rPr lang="es-ES" sz="5400">
                <a:solidFill>
                  <a:srgbClr val="FFFFFF"/>
                </a:solidFill>
              </a:rPr>
              <a:t>Bolígrafo barra de labios</a:t>
            </a:r>
          </a:p>
          <a:p>
            <a:r>
              <a:rPr lang="es-ES" sz="5400">
                <a:solidFill>
                  <a:srgbClr val="FFFFFF"/>
                </a:solidFill>
              </a:rPr>
              <a:t> piedrecitas:</a:t>
            </a:r>
          </a:p>
        </p:txBody>
      </p:sp>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D:\Sellwin coop\bolsa-compra-plegada-manzana.jpg"/>
          <p:cNvPicPr>
            <a:picLocks noChangeAspect="1" noChangeArrowheads="1"/>
          </p:cNvPicPr>
          <p:nvPr/>
        </p:nvPicPr>
        <p:blipFill>
          <a:blip r:embed="rId2"/>
          <a:srcRect/>
          <a:stretch>
            <a:fillRect/>
          </a:stretch>
        </p:blipFill>
        <p:spPr bwMode="auto">
          <a:xfrm>
            <a:off x="179388" y="1628775"/>
            <a:ext cx="4286250" cy="4286250"/>
          </a:xfrm>
          <a:prstGeom prst="rect">
            <a:avLst/>
          </a:prstGeom>
          <a:noFill/>
          <a:ln w="9525">
            <a:noFill/>
            <a:miter lim="800000"/>
            <a:headEnd/>
            <a:tailEnd/>
          </a:ln>
        </p:spPr>
      </p:pic>
      <p:sp>
        <p:nvSpPr>
          <p:cNvPr id="17410" name="4 CuadroTexto"/>
          <p:cNvSpPr txBox="1">
            <a:spLocks noChangeArrowheads="1"/>
          </p:cNvSpPr>
          <p:nvPr/>
        </p:nvSpPr>
        <p:spPr bwMode="auto">
          <a:xfrm>
            <a:off x="4786313" y="1500188"/>
            <a:ext cx="4156075" cy="2986087"/>
          </a:xfrm>
          <a:prstGeom prst="rect">
            <a:avLst/>
          </a:prstGeom>
          <a:noFill/>
          <a:ln w="9525">
            <a:noFill/>
            <a:miter lim="800000"/>
            <a:headEnd/>
            <a:tailEnd/>
          </a:ln>
        </p:spPr>
        <p:txBody>
          <a:bodyPr wrap="none">
            <a:spAutoFit/>
          </a:bodyPr>
          <a:lstStyle/>
          <a:p>
            <a:pPr>
              <a:defRPr/>
            </a:pPr>
            <a:r>
              <a:rPr lang="es-ES" sz="2400" dirty="0">
                <a:solidFill>
                  <a:srgbClr val="0066CC"/>
                </a:solidFill>
                <a:latin typeface="Arial" panose="020B0604020202020204" pitchFamily="34" charset="0"/>
                <a:cs typeface="Arial" panose="020B0604020202020204" pitchFamily="34" charset="0"/>
              </a:rPr>
              <a:t>-Medidas abierta: 34 x 40 cm</a:t>
            </a:r>
          </a:p>
          <a:p>
            <a:pPr>
              <a:defRPr/>
            </a:pPr>
            <a:endParaRPr lang="es-ES" sz="2400" dirty="0">
              <a:solidFill>
                <a:srgbClr val="0066CC"/>
              </a:solidFill>
              <a:latin typeface="Arial" panose="020B0604020202020204" pitchFamily="34" charset="0"/>
              <a:cs typeface="Arial" panose="020B0604020202020204" pitchFamily="34" charset="0"/>
            </a:endParaRPr>
          </a:p>
          <a:p>
            <a:pPr>
              <a:defRPr/>
            </a:pPr>
            <a:r>
              <a:rPr lang="es-ES" sz="2400" b="1" dirty="0">
                <a:solidFill>
                  <a:srgbClr val="0066CC"/>
                </a:solidFill>
                <a:latin typeface="Arial" panose="020B0604020202020204" pitchFamily="34" charset="0"/>
                <a:cs typeface="Arial" panose="020B0604020202020204" pitchFamily="34" charset="0"/>
              </a:rPr>
              <a:t>-Precio: 1’21 euros.</a:t>
            </a:r>
          </a:p>
          <a:p>
            <a:pPr>
              <a:defRPr/>
            </a:pPr>
            <a:endParaRPr lang="es-ES"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031</a:t>
            </a:r>
            <a:endParaRPr lang="es-ES" sz="2400" b="1" dirty="0">
              <a:solidFill>
                <a:srgbClr val="0066CC"/>
              </a:solidFill>
              <a:latin typeface="Arial" pitchFamily="34" charset="0"/>
              <a:cs typeface="Arial" pitchFamily="34" charset="0"/>
            </a:endParaRPr>
          </a:p>
          <a:p>
            <a:pPr>
              <a:defRPr/>
            </a:pPr>
            <a:endParaRPr lang="es-ES" sz="2400" dirty="0">
              <a:solidFill>
                <a:srgbClr val="0066CC"/>
              </a:solidFill>
              <a:latin typeface="Arial" panose="020B0604020202020204" pitchFamily="34" charset="0"/>
              <a:cs typeface="Arial" panose="020B0604020202020204" pitchFamily="34" charset="0"/>
            </a:endParaRPr>
          </a:p>
          <a:p>
            <a:pPr>
              <a:defRPr/>
            </a:pPr>
            <a:endParaRPr lang="es-ES" dirty="0">
              <a:solidFill>
                <a:srgbClr val="080808"/>
              </a:solidFill>
            </a:endParaRPr>
          </a:p>
          <a:p>
            <a:pPr>
              <a:defRPr/>
            </a:pPr>
            <a:endParaRPr lang="es-ES" dirty="0">
              <a:solidFill>
                <a:srgbClr val="080808"/>
              </a:solidFill>
            </a:endParaRPr>
          </a:p>
        </p:txBody>
      </p:sp>
      <p:sp>
        <p:nvSpPr>
          <p:cNvPr id="58371" name="1 CuadroTexto"/>
          <p:cNvSpPr txBox="1">
            <a:spLocks noChangeArrowheads="1"/>
          </p:cNvSpPr>
          <p:nvPr/>
        </p:nvSpPr>
        <p:spPr bwMode="auto">
          <a:xfrm>
            <a:off x="468313" y="333375"/>
            <a:ext cx="8135937" cy="922338"/>
          </a:xfrm>
          <a:prstGeom prst="rect">
            <a:avLst/>
          </a:prstGeom>
          <a:noFill/>
          <a:ln w="9525">
            <a:noFill/>
            <a:miter lim="800000"/>
            <a:headEnd/>
            <a:tailEnd/>
          </a:ln>
        </p:spPr>
        <p:txBody>
          <a:bodyPr>
            <a:spAutoFit/>
          </a:bodyPr>
          <a:lstStyle/>
          <a:p>
            <a:r>
              <a:rPr lang="es-ES" sz="5400">
                <a:solidFill>
                  <a:schemeClr val="bg1"/>
                </a:solidFill>
              </a:rPr>
              <a:t>Bolsa plegable manzana</a:t>
            </a: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ctangle 4"/>
          <p:cNvPicPr>
            <a:picLocks noGrp="1" noChangeArrowheads="1"/>
          </p:cNvPicPr>
          <p:nvPr>
            <p:ph type="ctrTitle"/>
          </p:nvPr>
        </p:nvPicPr>
        <p:blipFill>
          <a:blip r:embed="rId2"/>
          <a:srcRect/>
          <a:stretch>
            <a:fillRect/>
          </a:stretch>
        </p:blipFill>
        <p:spPr>
          <a:xfrm>
            <a:off x="749300" y="5151438"/>
            <a:ext cx="7785100" cy="1481137"/>
          </a:xfrm>
        </p:spPr>
      </p:pic>
      <p:pic>
        <p:nvPicPr>
          <p:cNvPr id="21506" name="Picture 5" descr="conservas-aretsanas-pepejolabrador-1434023672"/>
          <p:cNvPicPr>
            <a:picLocks noChangeAspect="1" noChangeArrowheads="1"/>
          </p:cNvPicPr>
          <p:nvPr/>
        </p:nvPicPr>
        <p:blipFill>
          <a:blip r:embed="rId3"/>
          <a:srcRect/>
          <a:stretch>
            <a:fillRect/>
          </a:stretch>
        </p:blipFill>
        <p:spPr bwMode="auto">
          <a:xfrm>
            <a:off x="1619250" y="2492375"/>
            <a:ext cx="2182813" cy="2808288"/>
          </a:xfrm>
          <a:prstGeom prst="rect">
            <a:avLst/>
          </a:prstGeom>
          <a:noFill/>
          <a:ln w="9525">
            <a:noFill/>
            <a:miter lim="800000"/>
            <a:headEnd/>
            <a:tailEnd/>
          </a:ln>
        </p:spPr>
      </p:pic>
      <p:sp>
        <p:nvSpPr>
          <p:cNvPr id="2054" name="Text Box 6"/>
          <p:cNvSpPr txBox="1">
            <a:spLocks noChangeArrowheads="1"/>
          </p:cNvSpPr>
          <p:nvPr/>
        </p:nvSpPr>
        <p:spPr bwMode="auto">
          <a:xfrm>
            <a:off x="827088" y="460375"/>
            <a:ext cx="4076700" cy="156845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s-ES_tradnl"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PISTO MURCIANO</a:t>
            </a:r>
          </a:p>
        </p:txBody>
      </p:sp>
      <p:sp>
        <p:nvSpPr>
          <p:cNvPr id="2055" name="Text Box 7"/>
          <p:cNvSpPr txBox="1">
            <a:spLocks noChangeArrowheads="1"/>
          </p:cNvSpPr>
          <p:nvPr/>
        </p:nvSpPr>
        <p:spPr bwMode="auto">
          <a:xfrm>
            <a:off x="4792663" y="1341438"/>
            <a:ext cx="3600450" cy="4892675"/>
          </a:xfrm>
          <a:prstGeom prst="rect">
            <a:avLst/>
          </a:prstGeom>
          <a:noFill/>
          <a:ln w="9525">
            <a:noFill/>
            <a:miter lim="800000"/>
            <a:headEnd/>
            <a:tailEnd/>
          </a:ln>
          <a:effectLst/>
        </p:spPr>
        <p:txBody>
          <a:bodyPr>
            <a:spAutoFit/>
          </a:bodyPr>
          <a:lstStyle/>
          <a:p>
            <a:pPr>
              <a:defRPr/>
            </a:pPr>
            <a:r>
              <a:rPr lang="es-ES_tradnl" sz="2400" dirty="0">
                <a:solidFill>
                  <a:srgbClr val="0066CC"/>
                </a:solidFill>
                <a:effectLst>
                  <a:outerShdw blurRad="38100" dist="38100" dir="2700000" algn="tl">
                    <a:srgbClr val="C0C0C0"/>
                  </a:outerShdw>
                </a:effectLst>
                <a:latin typeface="Arial" charset="0"/>
              </a:rPr>
              <a:t>-Ingredientes: </a:t>
            </a:r>
          </a:p>
          <a:p>
            <a:pPr>
              <a:defRPr/>
            </a:pPr>
            <a:r>
              <a:rPr lang="es-ES_tradnl" sz="2400" dirty="0">
                <a:solidFill>
                  <a:srgbClr val="0066CC"/>
                </a:solidFill>
                <a:effectLst>
                  <a:outerShdw blurRad="38100" dist="38100" dir="2700000" algn="tl">
                    <a:srgbClr val="C0C0C0"/>
                  </a:outerShdw>
                </a:effectLst>
                <a:latin typeface="Arial" charset="0"/>
              </a:rPr>
              <a:t>Tomate, Pimiento, Berenjena, Cebolla, Sal, Azúcar y Aceite de Oliva Virgen Extra.</a:t>
            </a:r>
            <a:br>
              <a:rPr lang="es-ES_tradnl" sz="2400" dirty="0">
                <a:solidFill>
                  <a:srgbClr val="0066CC"/>
                </a:solidFill>
                <a:effectLst>
                  <a:outerShdw blurRad="38100" dist="38100" dir="2700000" algn="tl">
                    <a:srgbClr val="C0C0C0"/>
                  </a:outerShdw>
                </a:effectLst>
                <a:latin typeface="Arial" charset="0"/>
              </a:rPr>
            </a:br>
            <a:r>
              <a:rPr lang="es-ES_tradnl" sz="2400" dirty="0">
                <a:solidFill>
                  <a:srgbClr val="0066CC"/>
                </a:solidFill>
                <a:effectLst>
                  <a:outerShdw blurRad="38100" dist="38100" dir="2700000" algn="tl">
                    <a:srgbClr val="C0C0C0"/>
                  </a:outerShdw>
                </a:effectLst>
                <a:latin typeface="Arial" charset="0"/>
              </a:rPr>
              <a:t>Sin Conservantes ni Aditivos.</a:t>
            </a:r>
            <a:r>
              <a:rPr lang="es-ES_tradnl" sz="2400" b="1" dirty="0">
                <a:solidFill>
                  <a:srgbClr val="0066CC"/>
                </a:solidFill>
                <a:effectLst>
                  <a:outerShdw blurRad="38100" dist="38100" dir="2700000" algn="tl">
                    <a:srgbClr val="C0C0C0"/>
                  </a:outerShdw>
                </a:effectLst>
                <a:latin typeface="Arial" charset="0"/>
              </a:rPr>
              <a:t/>
            </a:r>
            <a:br>
              <a:rPr lang="es-ES_tradnl" sz="2400" b="1" dirty="0">
                <a:solidFill>
                  <a:srgbClr val="0066CC"/>
                </a:solidFill>
                <a:effectLst>
                  <a:outerShdw blurRad="38100" dist="38100" dir="2700000" algn="tl">
                    <a:srgbClr val="C0C0C0"/>
                  </a:outerShdw>
                </a:effectLst>
                <a:latin typeface="Arial" charset="0"/>
              </a:rPr>
            </a:br>
            <a:r>
              <a:rPr lang="es-ES_tradnl" sz="2400" b="1" dirty="0">
                <a:solidFill>
                  <a:srgbClr val="0066CC"/>
                </a:solidFill>
                <a:effectLst>
                  <a:outerShdw blurRad="38100" dist="38100" dir="2700000" algn="tl">
                    <a:srgbClr val="C0C0C0"/>
                  </a:outerShdw>
                </a:effectLst>
                <a:latin typeface="Arial" charset="0"/>
              </a:rPr>
              <a:t/>
            </a:r>
            <a:br>
              <a:rPr lang="es-ES_tradnl" sz="2400" b="1" dirty="0">
                <a:solidFill>
                  <a:srgbClr val="0066CC"/>
                </a:solidFill>
                <a:effectLst>
                  <a:outerShdw blurRad="38100" dist="38100" dir="2700000" algn="tl">
                    <a:srgbClr val="C0C0C0"/>
                  </a:outerShdw>
                </a:effectLst>
                <a:latin typeface="Arial" charset="0"/>
              </a:rPr>
            </a:br>
            <a:r>
              <a:rPr lang="es-ES_tradnl" sz="2400" b="1" dirty="0">
                <a:solidFill>
                  <a:srgbClr val="0066CC"/>
                </a:solidFill>
                <a:effectLst>
                  <a:outerShdw blurRad="38100" dist="38100" dir="2700000" algn="tl">
                    <a:srgbClr val="C0C0C0"/>
                  </a:outerShdw>
                </a:effectLst>
                <a:latin typeface="Arial" charset="0"/>
              </a:rPr>
              <a:t>-Peso Neto: 385 g.</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-Precio: 2 euros</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001</a:t>
            </a:r>
          </a:p>
        </p:txBody>
      </p:sp>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Sellwin coop\bolsa-compra-plegada-naranja.jpg"/>
          <p:cNvPicPr>
            <a:picLocks noChangeAspect="1" noChangeArrowheads="1"/>
          </p:cNvPicPr>
          <p:nvPr/>
        </p:nvPicPr>
        <p:blipFill>
          <a:blip r:embed="rId2"/>
          <a:srcRect/>
          <a:stretch>
            <a:fillRect/>
          </a:stretch>
        </p:blipFill>
        <p:spPr bwMode="auto">
          <a:xfrm>
            <a:off x="285750" y="1628775"/>
            <a:ext cx="4619625" cy="4619625"/>
          </a:xfrm>
          <a:prstGeom prst="rect">
            <a:avLst/>
          </a:prstGeom>
          <a:noFill/>
          <a:ln w="9525">
            <a:noFill/>
            <a:miter lim="800000"/>
            <a:headEnd/>
            <a:tailEnd/>
          </a:ln>
        </p:spPr>
      </p:pic>
      <p:sp>
        <p:nvSpPr>
          <p:cNvPr id="18434" name="4 CuadroTexto"/>
          <p:cNvSpPr txBox="1">
            <a:spLocks noChangeArrowheads="1"/>
          </p:cNvSpPr>
          <p:nvPr/>
        </p:nvSpPr>
        <p:spPr bwMode="auto">
          <a:xfrm>
            <a:off x="4987925" y="1773238"/>
            <a:ext cx="4156075" cy="2276475"/>
          </a:xfrm>
          <a:prstGeom prst="rect">
            <a:avLst/>
          </a:prstGeom>
          <a:noFill/>
          <a:ln w="9525">
            <a:noFill/>
            <a:miter lim="800000"/>
            <a:headEnd/>
            <a:tailEnd/>
          </a:ln>
        </p:spPr>
        <p:txBody>
          <a:bodyPr wrap="none">
            <a:spAutoFit/>
          </a:bodyPr>
          <a:lstStyle/>
          <a:p>
            <a:pPr>
              <a:defRPr/>
            </a:pPr>
            <a:r>
              <a:rPr lang="es-ES" sz="2400" dirty="0">
                <a:solidFill>
                  <a:srgbClr val="0066CC"/>
                </a:solidFill>
                <a:latin typeface="Arial" panose="020B0604020202020204" pitchFamily="34" charset="0"/>
                <a:cs typeface="Arial" panose="020B0604020202020204" pitchFamily="34" charset="0"/>
              </a:rPr>
              <a:t>-Medidas abierta: 34 x 40 cm</a:t>
            </a:r>
            <a:endParaRPr lang="es-ES" sz="2400" dirty="0">
              <a:solidFill>
                <a:srgbClr val="080808"/>
              </a:solidFill>
              <a:latin typeface="Arial" panose="020B0604020202020204" pitchFamily="34" charset="0"/>
              <a:cs typeface="Arial" panose="020B0604020202020204" pitchFamily="34" charset="0"/>
            </a:endParaRPr>
          </a:p>
          <a:p>
            <a:pPr>
              <a:defRPr/>
            </a:pPr>
            <a:endParaRPr lang="es-ES" sz="2400" dirty="0">
              <a:solidFill>
                <a:srgbClr val="080808"/>
              </a:solidFill>
              <a:latin typeface="Arial" panose="020B0604020202020204" pitchFamily="34" charset="0"/>
              <a:cs typeface="Arial" panose="020B0604020202020204" pitchFamily="34" charset="0"/>
            </a:endParaRPr>
          </a:p>
          <a:p>
            <a:pPr>
              <a:defRPr/>
            </a:pPr>
            <a:r>
              <a:rPr lang="es-ES" sz="2400" b="1" dirty="0">
                <a:solidFill>
                  <a:srgbClr val="0066CC"/>
                </a:solidFill>
                <a:latin typeface="Arial" panose="020B0604020202020204" pitchFamily="34" charset="0"/>
                <a:cs typeface="Arial" panose="020B0604020202020204" pitchFamily="34" charset="0"/>
              </a:rPr>
              <a:t>-Precio: 1’03 euros.</a:t>
            </a:r>
          </a:p>
          <a:p>
            <a:pPr>
              <a:defRPr/>
            </a:pPr>
            <a:endParaRPr lang="es-ES" sz="2400" dirty="0">
              <a:solidFill>
                <a:srgbClr val="080808"/>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032</a:t>
            </a:r>
            <a:endParaRPr lang="es-ES" sz="2400" b="1" dirty="0">
              <a:solidFill>
                <a:srgbClr val="0066CC"/>
              </a:solidFill>
              <a:latin typeface="Arial" pitchFamily="34" charset="0"/>
              <a:cs typeface="Arial" pitchFamily="34" charset="0"/>
            </a:endParaRPr>
          </a:p>
          <a:p>
            <a:pPr>
              <a:defRPr/>
            </a:pPr>
            <a:endParaRPr lang="es-ES" dirty="0">
              <a:solidFill>
                <a:srgbClr val="080808"/>
              </a:solidFill>
            </a:endParaRPr>
          </a:p>
        </p:txBody>
      </p:sp>
      <p:sp>
        <p:nvSpPr>
          <p:cNvPr id="59395" name="1 CuadroTexto"/>
          <p:cNvSpPr txBox="1">
            <a:spLocks noChangeArrowheads="1"/>
          </p:cNvSpPr>
          <p:nvPr/>
        </p:nvSpPr>
        <p:spPr bwMode="auto">
          <a:xfrm>
            <a:off x="1476375" y="260350"/>
            <a:ext cx="6840538" cy="923925"/>
          </a:xfrm>
          <a:prstGeom prst="rect">
            <a:avLst/>
          </a:prstGeom>
          <a:noFill/>
          <a:ln w="9525">
            <a:noFill/>
            <a:miter lim="800000"/>
            <a:headEnd/>
            <a:tailEnd/>
          </a:ln>
        </p:spPr>
        <p:txBody>
          <a:bodyPr>
            <a:spAutoFit/>
          </a:bodyPr>
          <a:lstStyle/>
          <a:p>
            <a:r>
              <a:rPr lang="es-ES" sz="5400"/>
              <a:t>Bolsa plegable naranja</a:t>
            </a:r>
          </a:p>
        </p:txBody>
      </p:sp>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D:\Sellwin coop\06-30531.jpg"/>
          <p:cNvPicPr>
            <a:picLocks noChangeAspect="1" noChangeArrowheads="1"/>
          </p:cNvPicPr>
          <p:nvPr/>
        </p:nvPicPr>
        <p:blipFill>
          <a:blip r:embed="rId2"/>
          <a:srcRect/>
          <a:stretch>
            <a:fillRect/>
          </a:stretch>
        </p:blipFill>
        <p:spPr bwMode="auto">
          <a:xfrm>
            <a:off x="366713" y="1196975"/>
            <a:ext cx="3321050" cy="5300663"/>
          </a:xfrm>
          <a:prstGeom prst="rect">
            <a:avLst/>
          </a:prstGeom>
          <a:noFill/>
          <a:ln w="9525">
            <a:noFill/>
            <a:miter lim="800000"/>
            <a:headEnd/>
            <a:tailEnd/>
          </a:ln>
        </p:spPr>
      </p:pic>
      <p:sp>
        <p:nvSpPr>
          <p:cNvPr id="19459" name="Text Box 3"/>
          <p:cNvSpPr txBox="1">
            <a:spLocks noChangeArrowheads="1"/>
          </p:cNvSpPr>
          <p:nvPr/>
        </p:nvSpPr>
        <p:spPr bwMode="auto">
          <a:xfrm>
            <a:off x="4149725" y="1168400"/>
            <a:ext cx="4240213" cy="2278063"/>
          </a:xfrm>
          <a:prstGeom prst="rect">
            <a:avLst/>
          </a:prstGeom>
          <a:noFill/>
          <a:ln w="9525">
            <a:noFill/>
            <a:miter lim="800000"/>
            <a:headEnd/>
            <a:tailEnd/>
          </a:ln>
          <a:effectLst/>
        </p:spPr>
        <p:txBody>
          <a:bodyPr wrap="none">
            <a:spAutoFit/>
          </a:bodyPr>
          <a:lstStyle/>
          <a:p>
            <a:pPr>
              <a:defRPr/>
            </a:pPr>
            <a:r>
              <a:rPr lang="es-ES_tradnl" sz="2400" dirty="0">
                <a:solidFill>
                  <a:srgbClr val="0066CC"/>
                </a:solidFill>
                <a:latin typeface="Arial" panose="020B0604020202020204" pitchFamily="34" charset="0"/>
                <a:cs typeface="Arial" panose="020B0604020202020204" pitchFamily="34" charset="0"/>
              </a:rPr>
              <a:t>-Medidas abierta: 41 x 33 cm </a:t>
            </a: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1’15 euros</a:t>
            </a:r>
          </a:p>
          <a:p>
            <a:pPr>
              <a:defRPr/>
            </a:pPr>
            <a:endPar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033</a:t>
            </a:r>
            <a:endParaRPr lang="es-ES" sz="2400" b="1" dirty="0">
              <a:solidFill>
                <a:srgbClr val="0066CC"/>
              </a:solidFill>
              <a:latin typeface="Arial" pitchFamily="34" charset="0"/>
              <a:cs typeface="Arial" pitchFamily="34" charset="0"/>
            </a:endParaRPr>
          </a:p>
          <a:p>
            <a:pPr>
              <a:defRPr/>
            </a:pPr>
            <a:endParaRPr lang="es-ES_tradnl" dirty="0">
              <a:solidFill>
                <a:srgbClr val="0066CC"/>
              </a:solidFill>
            </a:endParaRPr>
          </a:p>
        </p:txBody>
      </p:sp>
      <p:sp>
        <p:nvSpPr>
          <p:cNvPr id="60419" name="1 CuadroTexto"/>
          <p:cNvSpPr txBox="1">
            <a:spLocks noChangeArrowheads="1"/>
          </p:cNvSpPr>
          <p:nvPr/>
        </p:nvSpPr>
        <p:spPr bwMode="auto">
          <a:xfrm>
            <a:off x="827088" y="115888"/>
            <a:ext cx="6697662" cy="923925"/>
          </a:xfrm>
          <a:prstGeom prst="rect">
            <a:avLst/>
          </a:prstGeom>
          <a:noFill/>
          <a:ln w="9525">
            <a:noFill/>
            <a:miter lim="800000"/>
            <a:headEnd/>
            <a:tailEnd/>
          </a:ln>
        </p:spPr>
        <p:txBody>
          <a:bodyPr>
            <a:spAutoFit/>
          </a:bodyPr>
          <a:lstStyle/>
          <a:p>
            <a:r>
              <a:rPr lang="es-ES" sz="5400">
                <a:solidFill>
                  <a:schemeClr val="bg1"/>
                </a:solidFill>
              </a:rPr>
              <a:t>Bolsa plegable uva</a:t>
            </a:r>
          </a:p>
        </p:txBody>
      </p:sp>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D:\Sellwin coop\brillo-labial-buho.jpg"/>
          <p:cNvPicPr>
            <a:picLocks noChangeAspect="1" noChangeArrowheads="1"/>
          </p:cNvPicPr>
          <p:nvPr/>
        </p:nvPicPr>
        <p:blipFill>
          <a:blip r:embed="rId2"/>
          <a:srcRect/>
          <a:stretch>
            <a:fillRect/>
          </a:stretch>
        </p:blipFill>
        <p:spPr bwMode="auto">
          <a:xfrm>
            <a:off x="211138" y="2454275"/>
            <a:ext cx="4824412" cy="3533775"/>
          </a:xfrm>
          <a:prstGeom prst="rect">
            <a:avLst/>
          </a:prstGeom>
          <a:noFill/>
          <a:ln w="9525">
            <a:noFill/>
            <a:miter lim="800000"/>
            <a:headEnd/>
            <a:tailEnd/>
          </a:ln>
        </p:spPr>
      </p:pic>
      <p:sp>
        <p:nvSpPr>
          <p:cNvPr id="61442" name="Text Box 3"/>
          <p:cNvSpPr txBox="1">
            <a:spLocks noChangeArrowheads="1"/>
          </p:cNvSpPr>
          <p:nvPr/>
        </p:nvSpPr>
        <p:spPr bwMode="auto">
          <a:xfrm>
            <a:off x="5200650" y="1576388"/>
            <a:ext cx="184150" cy="366712"/>
          </a:xfrm>
          <a:prstGeom prst="rect">
            <a:avLst/>
          </a:prstGeom>
          <a:noFill/>
          <a:ln w="9525">
            <a:noFill/>
            <a:miter lim="800000"/>
            <a:headEnd/>
            <a:tailEnd/>
          </a:ln>
        </p:spPr>
        <p:txBody>
          <a:bodyPr wrap="none">
            <a:spAutoFit/>
          </a:bodyPr>
          <a:lstStyle/>
          <a:p>
            <a:endParaRPr lang="es-ES_tradnl">
              <a:latin typeface="Arial" charset="0"/>
            </a:endParaRPr>
          </a:p>
        </p:txBody>
      </p:sp>
      <p:sp>
        <p:nvSpPr>
          <p:cNvPr id="20484" name="Text Box 4"/>
          <p:cNvSpPr txBox="1">
            <a:spLocks noChangeArrowheads="1"/>
          </p:cNvSpPr>
          <p:nvPr/>
        </p:nvSpPr>
        <p:spPr bwMode="auto">
          <a:xfrm>
            <a:off x="5081588" y="2781300"/>
            <a:ext cx="4257675" cy="2276475"/>
          </a:xfrm>
          <a:prstGeom prst="rect">
            <a:avLst/>
          </a:prstGeom>
          <a:noFill/>
          <a:ln w="9525">
            <a:noFill/>
            <a:miter lim="800000"/>
            <a:headEnd/>
            <a:tailEnd/>
          </a:ln>
          <a:effectLst/>
        </p:spPr>
        <p:txBody>
          <a:bodyPr wrap="none">
            <a:spAutoFit/>
          </a:bodyPr>
          <a:lstStyle/>
          <a:p>
            <a:pPr>
              <a:defRPr/>
            </a:pPr>
            <a:r>
              <a:rPr lang="es-ES_tradnl" sz="2400" dirty="0">
                <a:solidFill>
                  <a:srgbClr val="0066CC"/>
                </a:solidFill>
                <a:latin typeface="Arial" panose="020B0604020202020204" pitchFamily="34" charset="0"/>
                <a:cs typeface="Arial" panose="020B0604020202020204" pitchFamily="34" charset="0"/>
              </a:rPr>
              <a:t>-Medida: 4 x 3,5 cm diámetro </a:t>
            </a: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1’69 euros.</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034</a:t>
            </a:r>
            <a:endParaRPr lang="es-ES" sz="2400" b="1" dirty="0">
              <a:solidFill>
                <a:srgbClr val="0066CC"/>
              </a:solidFill>
              <a:latin typeface="Arial" pitchFamily="34" charset="0"/>
              <a:cs typeface="Arial" pitchFamily="34" charset="0"/>
            </a:endParaRPr>
          </a:p>
          <a:p>
            <a:pPr>
              <a:defRPr/>
            </a:pPr>
            <a:endParaRPr lang="es-ES_tradnl" b="1" dirty="0">
              <a:solidFill>
                <a:srgbClr val="0066CC"/>
              </a:solidFill>
            </a:endParaRPr>
          </a:p>
        </p:txBody>
      </p:sp>
      <p:sp>
        <p:nvSpPr>
          <p:cNvPr id="61444" name="1 CuadroTexto"/>
          <p:cNvSpPr txBox="1">
            <a:spLocks noChangeArrowheads="1"/>
          </p:cNvSpPr>
          <p:nvPr/>
        </p:nvSpPr>
        <p:spPr bwMode="auto">
          <a:xfrm>
            <a:off x="211138" y="404813"/>
            <a:ext cx="9144000" cy="1754187"/>
          </a:xfrm>
          <a:prstGeom prst="rect">
            <a:avLst/>
          </a:prstGeom>
          <a:noFill/>
          <a:ln w="9525">
            <a:noFill/>
            <a:miter lim="800000"/>
            <a:headEnd/>
            <a:tailEnd/>
          </a:ln>
        </p:spPr>
        <p:txBody>
          <a:bodyPr>
            <a:spAutoFit/>
          </a:bodyPr>
          <a:lstStyle/>
          <a:p>
            <a:r>
              <a:rPr lang="es-ES" sz="5400">
                <a:solidFill>
                  <a:schemeClr val="bg1"/>
                </a:solidFill>
              </a:rPr>
              <a:t>Brillo labial cajita forma de búho</a:t>
            </a:r>
          </a:p>
        </p:txBody>
      </p:sp>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D:\Sellwin coop\detalles_para_invitados_arbol_porta_joyas.jpg"/>
          <p:cNvPicPr>
            <a:picLocks noChangeAspect="1" noChangeArrowheads="1"/>
          </p:cNvPicPr>
          <p:nvPr/>
        </p:nvPicPr>
        <p:blipFill>
          <a:blip r:embed="rId2"/>
          <a:srcRect/>
          <a:stretch>
            <a:fillRect/>
          </a:stretch>
        </p:blipFill>
        <p:spPr bwMode="auto">
          <a:xfrm>
            <a:off x="395288" y="2078038"/>
            <a:ext cx="3384550" cy="4087812"/>
          </a:xfrm>
          <a:prstGeom prst="rect">
            <a:avLst/>
          </a:prstGeom>
          <a:noFill/>
          <a:ln w="9525">
            <a:noFill/>
            <a:miter lim="800000"/>
            <a:headEnd/>
            <a:tailEnd/>
          </a:ln>
        </p:spPr>
      </p:pic>
      <p:sp>
        <p:nvSpPr>
          <p:cNvPr id="62466" name="Text Box 3"/>
          <p:cNvSpPr txBox="1">
            <a:spLocks noChangeArrowheads="1"/>
          </p:cNvSpPr>
          <p:nvPr/>
        </p:nvSpPr>
        <p:spPr bwMode="auto">
          <a:xfrm>
            <a:off x="5127625" y="925513"/>
            <a:ext cx="184150" cy="366712"/>
          </a:xfrm>
          <a:prstGeom prst="rect">
            <a:avLst/>
          </a:prstGeom>
          <a:noFill/>
          <a:ln w="9525">
            <a:noFill/>
            <a:miter lim="800000"/>
            <a:headEnd/>
            <a:tailEnd/>
          </a:ln>
        </p:spPr>
        <p:txBody>
          <a:bodyPr wrap="none">
            <a:spAutoFit/>
          </a:bodyPr>
          <a:lstStyle/>
          <a:p>
            <a:endParaRPr lang="es-ES_tradnl"/>
          </a:p>
        </p:txBody>
      </p:sp>
      <p:sp>
        <p:nvSpPr>
          <p:cNvPr id="21508" name="Text Box 4"/>
          <p:cNvSpPr txBox="1">
            <a:spLocks noChangeArrowheads="1"/>
          </p:cNvSpPr>
          <p:nvPr/>
        </p:nvSpPr>
        <p:spPr bwMode="auto">
          <a:xfrm>
            <a:off x="5280025" y="2708275"/>
            <a:ext cx="3024188" cy="2308225"/>
          </a:xfrm>
          <a:prstGeom prst="rect">
            <a:avLst/>
          </a:prstGeom>
          <a:noFill/>
          <a:ln w="9525">
            <a:noFill/>
            <a:miter lim="800000"/>
            <a:headEnd/>
            <a:tailEnd/>
          </a:ln>
          <a:effectLst/>
        </p:spPr>
        <p:txBody>
          <a:bodyPr wrap="none">
            <a:spAutoFit/>
          </a:bodyPr>
          <a:lstStyle/>
          <a:p>
            <a:pPr>
              <a:defRPr/>
            </a:pPr>
            <a:r>
              <a:rPr lang="es-ES_tradnl" sz="2400" dirty="0">
                <a:solidFill>
                  <a:srgbClr val="0066CC"/>
                </a:solidFill>
                <a:latin typeface="Arial" panose="020B0604020202020204" pitchFamily="34" charset="0"/>
                <a:cs typeface="Arial" panose="020B0604020202020204" pitchFamily="34" charset="0"/>
              </a:rPr>
              <a:t>-Medida:17 cm.</a:t>
            </a: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3’51 euros</a:t>
            </a:r>
            <a:r>
              <a:rPr lang="es-ES_tradnl" sz="2400" b="1" dirty="0">
                <a:solidFill>
                  <a:srgbClr val="080808"/>
                </a:solidFill>
                <a:latin typeface="Arial" panose="020B0604020202020204" pitchFamily="34" charset="0"/>
                <a:cs typeface="Arial" panose="020B0604020202020204" pitchFamily="34" charset="0"/>
              </a:rPr>
              <a:t>.</a:t>
            </a:r>
          </a:p>
          <a:p>
            <a:pPr>
              <a:defRPr/>
            </a:pPr>
            <a:endParaRPr lang="es-ES_tradnl" sz="2400" dirty="0">
              <a:solidFill>
                <a:srgbClr val="080808"/>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035</a:t>
            </a:r>
            <a:endParaRPr lang="es-ES" sz="2400" b="1" dirty="0">
              <a:solidFill>
                <a:srgbClr val="0066CC"/>
              </a:solidFill>
              <a:latin typeface="Arial" pitchFamily="34" charset="0"/>
              <a:cs typeface="Arial" pitchFamily="34" charset="0"/>
            </a:endParaRPr>
          </a:p>
          <a:p>
            <a:pPr>
              <a:defRPr/>
            </a:pPr>
            <a:endParaRPr lang="es-ES_tradnl" sz="2400" dirty="0">
              <a:latin typeface="Arial" panose="020B0604020202020204" pitchFamily="34" charset="0"/>
              <a:cs typeface="Arial" panose="020B0604020202020204" pitchFamily="34" charset="0"/>
            </a:endParaRPr>
          </a:p>
        </p:txBody>
      </p:sp>
      <p:sp>
        <p:nvSpPr>
          <p:cNvPr id="62468" name="1 CuadroTexto"/>
          <p:cNvSpPr txBox="1">
            <a:spLocks noChangeArrowheads="1"/>
          </p:cNvSpPr>
          <p:nvPr/>
        </p:nvSpPr>
        <p:spPr bwMode="auto">
          <a:xfrm>
            <a:off x="611188" y="260350"/>
            <a:ext cx="8137525" cy="1736725"/>
          </a:xfrm>
          <a:prstGeom prst="rect">
            <a:avLst/>
          </a:prstGeom>
          <a:noFill/>
          <a:ln w="9525">
            <a:noFill/>
            <a:miter lim="800000"/>
            <a:headEnd/>
            <a:tailEnd/>
          </a:ln>
        </p:spPr>
        <p:txBody>
          <a:bodyPr>
            <a:spAutoFit/>
          </a:bodyPr>
          <a:lstStyle/>
          <a:p>
            <a:r>
              <a:rPr lang="es-ES" sz="5400">
                <a:latin typeface="Arial" charset="0"/>
                <a:cs typeface="Arial" charset="0"/>
              </a:rPr>
              <a:t>Árbol porta joyas en caja de lazo a tono y tarjeta</a:t>
            </a:r>
          </a:p>
        </p:txBody>
      </p:sp>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Pulsera LOVE en caja arpillera con caramelos"/>
          <p:cNvPicPr>
            <a:picLocks noChangeAspect="1" noChangeArrowheads="1"/>
          </p:cNvPicPr>
          <p:nvPr/>
        </p:nvPicPr>
        <p:blipFill>
          <a:blip r:embed="rId2"/>
          <a:srcRect/>
          <a:stretch>
            <a:fillRect/>
          </a:stretch>
        </p:blipFill>
        <p:spPr bwMode="auto">
          <a:xfrm>
            <a:off x="671513" y="2205038"/>
            <a:ext cx="3457575" cy="4103687"/>
          </a:xfrm>
          <a:prstGeom prst="rect">
            <a:avLst/>
          </a:prstGeom>
          <a:noFill/>
          <a:ln w="9525">
            <a:noFill/>
            <a:miter lim="800000"/>
            <a:headEnd/>
            <a:tailEnd/>
          </a:ln>
        </p:spPr>
      </p:pic>
      <p:sp>
        <p:nvSpPr>
          <p:cNvPr id="34823" name="Text Box 7"/>
          <p:cNvSpPr txBox="1">
            <a:spLocks noChangeArrowheads="1"/>
          </p:cNvSpPr>
          <p:nvPr/>
        </p:nvSpPr>
        <p:spPr bwMode="auto">
          <a:xfrm>
            <a:off x="4679950" y="2667000"/>
            <a:ext cx="3054350" cy="2276475"/>
          </a:xfrm>
          <a:prstGeom prst="rect">
            <a:avLst/>
          </a:prstGeom>
          <a:noFill/>
          <a:ln w="9525">
            <a:noFill/>
            <a:miter lim="800000"/>
            <a:headEnd/>
            <a:tailEnd/>
          </a:ln>
          <a:effectLst/>
        </p:spPr>
        <p:txBody>
          <a:bodyPr wrap="none">
            <a:spAutoFit/>
          </a:bodyPr>
          <a:lstStyle/>
          <a:p>
            <a:pPr>
              <a:defRPr/>
            </a:pPr>
            <a:endParaRPr lang="es-ES_tradnl" dirty="0">
              <a:solidFill>
                <a:srgbClr val="080808"/>
              </a:solidFill>
            </a:endParaRPr>
          </a:p>
          <a:p>
            <a:pPr>
              <a:defRPr/>
            </a:pPr>
            <a:r>
              <a:rPr lang="es-ES_tradnl" sz="2400" dirty="0">
                <a:solidFill>
                  <a:srgbClr val="0066CC"/>
                </a:solidFill>
                <a:latin typeface="Arial" panose="020B0604020202020204" pitchFamily="34" charset="0"/>
                <a:cs typeface="Arial" panose="020B0604020202020204" pitchFamily="34" charset="0"/>
              </a:rPr>
              <a:t>-Medida: Regulable </a:t>
            </a: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2’99 euros</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-Referencia:036</a:t>
            </a:r>
            <a:endParaRPr lang="es-ES_tradnl" sz="2400" b="1" dirty="0">
              <a:solidFill>
                <a:srgbClr val="0066CC"/>
              </a:solidFill>
              <a:latin typeface="Arial" panose="020B0604020202020204" pitchFamily="34" charset="0"/>
              <a:cs typeface="Arial" panose="020B0604020202020204" pitchFamily="34" charset="0"/>
            </a:endParaRPr>
          </a:p>
        </p:txBody>
      </p:sp>
      <p:sp>
        <p:nvSpPr>
          <p:cNvPr id="63491" name="1 CuadroTexto"/>
          <p:cNvSpPr txBox="1">
            <a:spLocks noChangeArrowheads="1"/>
          </p:cNvSpPr>
          <p:nvPr/>
        </p:nvSpPr>
        <p:spPr bwMode="auto">
          <a:xfrm>
            <a:off x="827088" y="260350"/>
            <a:ext cx="7705725" cy="1754188"/>
          </a:xfrm>
          <a:prstGeom prst="rect">
            <a:avLst/>
          </a:prstGeom>
          <a:noFill/>
          <a:ln w="9525">
            <a:noFill/>
            <a:miter lim="800000"/>
            <a:headEnd/>
            <a:tailEnd/>
          </a:ln>
        </p:spPr>
        <p:txBody>
          <a:bodyPr>
            <a:spAutoFit/>
          </a:bodyPr>
          <a:lstStyle/>
          <a:p>
            <a:r>
              <a:rPr lang="es-ES" sz="5400">
                <a:solidFill>
                  <a:schemeClr val="bg1"/>
                </a:solidFill>
                <a:latin typeface="Arial" charset="0"/>
                <a:cs typeface="Arial" charset="0"/>
              </a:rPr>
              <a:t>Pulsera LOVE en caja arpillera con caramelos</a:t>
            </a:r>
          </a:p>
        </p:txBody>
      </p:sp>
    </p:spTree>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detalles_para_invitados_pulsera_perlas_blancas"/>
          <p:cNvPicPr>
            <a:picLocks noChangeAspect="1" noChangeArrowheads="1"/>
          </p:cNvPicPr>
          <p:nvPr/>
        </p:nvPicPr>
        <p:blipFill>
          <a:blip r:embed="rId2"/>
          <a:srcRect/>
          <a:stretch>
            <a:fillRect/>
          </a:stretch>
        </p:blipFill>
        <p:spPr bwMode="auto">
          <a:xfrm>
            <a:off x="293688" y="2420938"/>
            <a:ext cx="4248150" cy="3341687"/>
          </a:xfrm>
          <a:prstGeom prst="rect">
            <a:avLst/>
          </a:prstGeom>
          <a:noFill/>
          <a:ln w="9525">
            <a:noFill/>
            <a:miter lim="800000"/>
            <a:headEnd/>
            <a:tailEnd/>
          </a:ln>
        </p:spPr>
      </p:pic>
      <p:sp>
        <p:nvSpPr>
          <p:cNvPr id="24581" name="Text Box 5"/>
          <p:cNvSpPr txBox="1">
            <a:spLocks noChangeArrowheads="1"/>
          </p:cNvSpPr>
          <p:nvPr/>
        </p:nvSpPr>
        <p:spPr bwMode="auto">
          <a:xfrm>
            <a:off x="4703763" y="1703388"/>
            <a:ext cx="4926012" cy="2678112"/>
          </a:xfrm>
          <a:prstGeom prst="rect">
            <a:avLst/>
          </a:prstGeom>
          <a:noFill/>
          <a:ln w="9525">
            <a:noFill/>
            <a:miter lim="800000"/>
            <a:headEnd/>
            <a:tailEnd/>
          </a:ln>
          <a:effectLst/>
        </p:spPr>
        <p:txBody>
          <a:bodyPr wrap="none">
            <a:spAutoFit/>
          </a:bodyPr>
          <a:lstStyle/>
          <a:p>
            <a:pPr>
              <a:defRPr/>
            </a:pPr>
            <a:r>
              <a:rPr lang="es-ES_tradnl" sz="2400" dirty="0">
                <a:solidFill>
                  <a:srgbClr val="0066CC"/>
                </a:solidFill>
                <a:latin typeface="Arial" panose="020B0604020202020204" pitchFamily="34" charset="0"/>
                <a:cs typeface="Arial" panose="020B0604020202020204" pitchFamily="34" charset="0"/>
              </a:rPr>
              <a:t>-Medidas pulsera: 18 cm diámetro </a:t>
            </a:r>
            <a:br>
              <a:rPr lang="es-ES_tradnl" sz="2400" dirty="0">
                <a:solidFill>
                  <a:srgbClr val="0066CC"/>
                </a:solidFill>
                <a:latin typeface="Arial" panose="020B0604020202020204" pitchFamily="34" charset="0"/>
                <a:cs typeface="Arial" panose="020B0604020202020204" pitchFamily="34" charset="0"/>
              </a:rPr>
            </a:br>
            <a:r>
              <a:rPr lang="es-ES_tradnl" sz="2400" dirty="0">
                <a:solidFill>
                  <a:srgbClr val="0066CC"/>
                </a:solidFill>
                <a:latin typeface="Arial" panose="020B0604020202020204" pitchFamily="34" charset="0"/>
                <a:cs typeface="Arial" panose="020B0604020202020204" pitchFamily="34" charset="0"/>
              </a:rPr>
              <a:t> </a:t>
            </a:r>
          </a:p>
          <a:p>
            <a:pPr>
              <a:defRPr/>
            </a:pPr>
            <a:r>
              <a:rPr lang="es-ES_tradnl" sz="2400" dirty="0">
                <a:solidFill>
                  <a:srgbClr val="0066CC"/>
                </a:solidFill>
                <a:latin typeface="Arial" panose="020B0604020202020204" pitchFamily="34" charset="0"/>
                <a:cs typeface="Arial" panose="020B0604020202020204" pitchFamily="34" charset="0"/>
              </a:rPr>
              <a:t>-Medidas perla: 7 - 8 mm </a:t>
            </a: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2’48 euros.</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037</a:t>
            </a:r>
            <a:endParaRPr lang="es-ES_tradnl" sz="2400" b="1" dirty="0">
              <a:solidFill>
                <a:srgbClr val="0066CC"/>
              </a:solidFill>
              <a:latin typeface="Arial" panose="020B0604020202020204" pitchFamily="34" charset="0"/>
              <a:cs typeface="Arial" panose="020B0604020202020204" pitchFamily="34" charset="0"/>
            </a:endParaRPr>
          </a:p>
        </p:txBody>
      </p:sp>
      <p:sp>
        <p:nvSpPr>
          <p:cNvPr id="64515" name="1 CuadroTexto"/>
          <p:cNvSpPr txBox="1">
            <a:spLocks noChangeArrowheads="1"/>
          </p:cNvSpPr>
          <p:nvPr/>
        </p:nvSpPr>
        <p:spPr bwMode="auto">
          <a:xfrm>
            <a:off x="295275" y="260350"/>
            <a:ext cx="8748713" cy="1754188"/>
          </a:xfrm>
          <a:prstGeom prst="rect">
            <a:avLst/>
          </a:prstGeom>
          <a:noFill/>
          <a:ln w="9525">
            <a:noFill/>
            <a:miter lim="800000"/>
            <a:headEnd/>
            <a:tailEnd/>
          </a:ln>
        </p:spPr>
        <p:txBody>
          <a:bodyPr>
            <a:spAutoFit/>
          </a:bodyPr>
          <a:lstStyle/>
          <a:p>
            <a:r>
              <a:rPr lang="es-ES" sz="5400">
                <a:solidFill>
                  <a:schemeClr val="bg1"/>
                </a:solidFill>
                <a:latin typeface="Arial" charset="0"/>
                <a:cs typeface="Arial" charset="0"/>
              </a:rPr>
              <a:t>Pulsera perlas en bolsa organdí</a:t>
            </a:r>
          </a:p>
        </p:txBody>
      </p:sp>
    </p:spTree>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espejo--doble-mariposas"/>
          <p:cNvPicPr>
            <a:picLocks noChangeAspect="1" noChangeArrowheads="1"/>
          </p:cNvPicPr>
          <p:nvPr/>
        </p:nvPicPr>
        <p:blipFill>
          <a:blip r:embed="rId2"/>
          <a:srcRect/>
          <a:stretch>
            <a:fillRect/>
          </a:stretch>
        </p:blipFill>
        <p:spPr bwMode="auto">
          <a:xfrm>
            <a:off x="611188" y="2997200"/>
            <a:ext cx="3744912" cy="2879725"/>
          </a:xfrm>
          <a:prstGeom prst="rect">
            <a:avLst/>
          </a:prstGeom>
          <a:noFill/>
          <a:ln w="9525">
            <a:noFill/>
            <a:miter lim="800000"/>
            <a:headEnd/>
            <a:tailEnd/>
          </a:ln>
        </p:spPr>
      </p:pic>
      <p:sp>
        <p:nvSpPr>
          <p:cNvPr id="25605" name="Text Box 5"/>
          <p:cNvSpPr txBox="1">
            <a:spLocks noChangeArrowheads="1"/>
          </p:cNvSpPr>
          <p:nvPr/>
        </p:nvSpPr>
        <p:spPr bwMode="auto">
          <a:xfrm>
            <a:off x="5292725" y="2563813"/>
            <a:ext cx="3297238" cy="1938337"/>
          </a:xfrm>
          <a:prstGeom prst="rect">
            <a:avLst/>
          </a:prstGeom>
          <a:noFill/>
          <a:ln w="9525">
            <a:noFill/>
            <a:miter lim="800000"/>
            <a:headEnd/>
            <a:tailEnd/>
          </a:ln>
          <a:effectLst/>
        </p:spPr>
        <p:txBody>
          <a:bodyPr wrap="none">
            <a:spAutoFit/>
          </a:bodyPr>
          <a:lstStyle/>
          <a:p>
            <a:pPr>
              <a:defRPr/>
            </a:pPr>
            <a:r>
              <a:rPr lang="es-ES_tradnl" sz="2400" dirty="0">
                <a:solidFill>
                  <a:srgbClr val="0066CC"/>
                </a:solidFill>
                <a:latin typeface="Arial" panose="020B0604020202020204" pitchFamily="34" charset="0"/>
                <a:cs typeface="Arial" panose="020B0604020202020204" pitchFamily="34" charset="0"/>
              </a:rPr>
              <a:t>-Medidas: 5,7 x 5,7</a:t>
            </a:r>
            <a:r>
              <a:rPr lang="es-ES_tradnl" sz="2400" b="1" dirty="0">
                <a:solidFill>
                  <a:srgbClr val="0066CC"/>
                </a:solidFill>
                <a:latin typeface="Arial" panose="020B0604020202020204" pitchFamily="34" charset="0"/>
                <a:cs typeface="Arial" panose="020B0604020202020204" pitchFamily="34" charset="0"/>
              </a:rPr>
              <a:t> </a:t>
            </a:r>
            <a:r>
              <a:rPr lang="es-ES_tradnl" sz="2400" dirty="0">
                <a:solidFill>
                  <a:srgbClr val="0066CC"/>
                </a:solidFill>
                <a:latin typeface="Arial" panose="020B0604020202020204" pitchFamily="34" charset="0"/>
                <a:cs typeface="Arial" panose="020B0604020202020204" pitchFamily="34" charset="0"/>
              </a:rPr>
              <a:t>cm</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3’33 euros</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038</a:t>
            </a:r>
            <a:endParaRPr lang="es-ES_tradnl" sz="2400" b="1" dirty="0">
              <a:solidFill>
                <a:srgbClr val="0066CC"/>
              </a:solidFill>
              <a:latin typeface="Arial" panose="020B0604020202020204" pitchFamily="34" charset="0"/>
              <a:cs typeface="Arial" panose="020B0604020202020204" pitchFamily="34" charset="0"/>
            </a:endParaRPr>
          </a:p>
        </p:txBody>
      </p:sp>
      <p:sp>
        <p:nvSpPr>
          <p:cNvPr id="65539" name="1 CuadroTexto"/>
          <p:cNvSpPr txBox="1">
            <a:spLocks noChangeArrowheads="1"/>
          </p:cNvSpPr>
          <p:nvPr/>
        </p:nvSpPr>
        <p:spPr bwMode="auto">
          <a:xfrm>
            <a:off x="395288" y="131763"/>
            <a:ext cx="8461375" cy="1754187"/>
          </a:xfrm>
          <a:prstGeom prst="rect">
            <a:avLst/>
          </a:prstGeom>
          <a:noFill/>
          <a:ln w="9525">
            <a:noFill/>
            <a:miter lim="800000"/>
            <a:headEnd/>
            <a:tailEnd/>
          </a:ln>
        </p:spPr>
        <p:txBody>
          <a:bodyPr>
            <a:spAutoFit/>
          </a:bodyPr>
          <a:lstStyle/>
          <a:p>
            <a:r>
              <a:rPr lang="es-ES" sz="5400">
                <a:solidFill>
                  <a:schemeClr val="bg1"/>
                </a:solidFill>
                <a:latin typeface="Arial" charset="0"/>
                <a:cs typeface="Arial" charset="0"/>
              </a:rPr>
              <a:t>Espejo doble metal forrado diseño mariposas</a:t>
            </a:r>
          </a:p>
        </p:txBody>
      </p:sp>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 descr="foulard-animal-beig-marron-en-caja"/>
          <p:cNvPicPr>
            <a:picLocks noChangeAspect="1" noChangeArrowheads="1"/>
          </p:cNvPicPr>
          <p:nvPr/>
        </p:nvPicPr>
        <p:blipFill>
          <a:blip r:embed="rId2"/>
          <a:srcRect/>
          <a:stretch>
            <a:fillRect/>
          </a:stretch>
        </p:blipFill>
        <p:spPr bwMode="auto">
          <a:xfrm>
            <a:off x="327025" y="3354388"/>
            <a:ext cx="3311525" cy="3311525"/>
          </a:xfrm>
          <a:prstGeom prst="rect">
            <a:avLst/>
          </a:prstGeom>
          <a:noFill/>
          <a:ln w="9525">
            <a:noFill/>
            <a:miter lim="800000"/>
            <a:headEnd/>
            <a:tailEnd/>
          </a:ln>
        </p:spPr>
      </p:pic>
      <p:pic>
        <p:nvPicPr>
          <p:cNvPr id="66562" name="Picture 5" descr="foulard-animal-gris-negro-en-caja"/>
          <p:cNvPicPr>
            <a:picLocks noChangeAspect="1" noChangeArrowheads="1"/>
          </p:cNvPicPr>
          <p:nvPr/>
        </p:nvPicPr>
        <p:blipFill>
          <a:blip r:embed="rId3"/>
          <a:srcRect/>
          <a:stretch>
            <a:fillRect/>
          </a:stretch>
        </p:blipFill>
        <p:spPr bwMode="auto">
          <a:xfrm>
            <a:off x="4364038" y="3373438"/>
            <a:ext cx="3889375" cy="2949575"/>
          </a:xfrm>
          <a:prstGeom prst="rect">
            <a:avLst/>
          </a:prstGeom>
          <a:noFill/>
          <a:ln w="9525">
            <a:noFill/>
            <a:miter lim="800000"/>
            <a:headEnd/>
            <a:tailEnd/>
          </a:ln>
        </p:spPr>
      </p:pic>
      <p:sp>
        <p:nvSpPr>
          <p:cNvPr id="26630" name="Text Box 6"/>
          <p:cNvSpPr txBox="1">
            <a:spLocks noChangeArrowheads="1"/>
          </p:cNvSpPr>
          <p:nvPr/>
        </p:nvSpPr>
        <p:spPr bwMode="auto">
          <a:xfrm>
            <a:off x="0" y="2106613"/>
            <a:ext cx="9334500" cy="1200150"/>
          </a:xfrm>
          <a:prstGeom prst="rect">
            <a:avLst/>
          </a:prstGeom>
          <a:noFill/>
          <a:ln w="9525">
            <a:noFill/>
            <a:miter lim="800000"/>
            <a:headEnd/>
            <a:tailEnd/>
          </a:ln>
          <a:effectLst/>
        </p:spPr>
        <p:txBody>
          <a:bodyPr>
            <a:spAutoFit/>
          </a:bodyPr>
          <a:lstStyle/>
          <a:p>
            <a:pPr>
              <a:defRPr/>
            </a:pPr>
            <a:r>
              <a:rPr lang="es-ES_tradnl" sz="2400" dirty="0">
                <a:solidFill>
                  <a:srgbClr val="0066CC"/>
                </a:solidFill>
                <a:latin typeface="Arial" panose="020B0604020202020204" pitchFamily="34" charset="0"/>
                <a:cs typeface="Arial" panose="020B0604020202020204" pitchFamily="34" charset="0"/>
              </a:rPr>
              <a:t>-Medidas: 160 x 50 cm </a:t>
            </a:r>
          </a:p>
          <a:p>
            <a:pPr>
              <a:defRPr/>
            </a:pPr>
            <a:r>
              <a:rPr lang="es-ES_tradnl" sz="2400" b="1" dirty="0">
                <a:solidFill>
                  <a:srgbClr val="0066CC"/>
                </a:solidFill>
                <a:latin typeface="Arial" panose="020B0604020202020204" pitchFamily="34" charset="0"/>
                <a:cs typeface="Arial" panose="020B0604020202020204" pitchFamily="34" charset="0"/>
              </a:rPr>
              <a:t>-Precio: 6’11 euros.</a:t>
            </a: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039</a:t>
            </a:r>
            <a:endParaRPr lang="es-ES_tradnl" sz="2400" dirty="0">
              <a:solidFill>
                <a:srgbClr val="0066CC"/>
              </a:solidFill>
              <a:latin typeface="Arial" panose="020B0604020202020204" pitchFamily="34" charset="0"/>
              <a:cs typeface="Arial" panose="020B0604020202020204" pitchFamily="34" charset="0"/>
            </a:endParaRPr>
          </a:p>
        </p:txBody>
      </p:sp>
      <p:sp>
        <p:nvSpPr>
          <p:cNvPr id="66564" name="1 CuadroTexto"/>
          <p:cNvSpPr txBox="1">
            <a:spLocks noChangeArrowheads="1"/>
          </p:cNvSpPr>
          <p:nvPr/>
        </p:nvSpPr>
        <p:spPr bwMode="auto">
          <a:xfrm>
            <a:off x="323850" y="333375"/>
            <a:ext cx="8640763" cy="1754188"/>
          </a:xfrm>
          <a:prstGeom prst="rect">
            <a:avLst/>
          </a:prstGeom>
          <a:noFill/>
          <a:ln w="9525">
            <a:noFill/>
            <a:miter lim="800000"/>
            <a:headEnd/>
            <a:tailEnd/>
          </a:ln>
        </p:spPr>
        <p:txBody>
          <a:bodyPr>
            <a:spAutoFit/>
          </a:bodyPr>
          <a:lstStyle/>
          <a:p>
            <a:r>
              <a:rPr lang="es-ES" sz="5400" b="1">
                <a:latin typeface="Arial" charset="0"/>
                <a:cs typeface="Arial" charset="0"/>
              </a:rPr>
              <a:t>Foulard tonos gris y negro animales, en caja:</a:t>
            </a:r>
          </a:p>
        </p:txBody>
      </p:sp>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descr="hucha-tigre-regalos-infantiles"/>
          <p:cNvPicPr>
            <a:picLocks noChangeAspect="1" noChangeArrowheads="1"/>
          </p:cNvPicPr>
          <p:nvPr/>
        </p:nvPicPr>
        <p:blipFill>
          <a:blip r:embed="rId2"/>
          <a:srcRect/>
          <a:stretch>
            <a:fillRect/>
          </a:stretch>
        </p:blipFill>
        <p:spPr bwMode="auto">
          <a:xfrm>
            <a:off x="107950" y="1543050"/>
            <a:ext cx="4464050" cy="5040313"/>
          </a:xfrm>
          <a:prstGeom prst="rect">
            <a:avLst/>
          </a:prstGeom>
          <a:noFill/>
          <a:ln w="9525">
            <a:noFill/>
            <a:miter lim="800000"/>
            <a:headEnd/>
            <a:tailEnd/>
          </a:ln>
        </p:spPr>
      </p:pic>
      <p:sp>
        <p:nvSpPr>
          <p:cNvPr id="28677" name="Text Box 5"/>
          <p:cNvSpPr txBox="1">
            <a:spLocks noChangeArrowheads="1"/>
          </p:cNvSpPr>
          <p:nvPr/>
        </p:nvSpPr>
        <p:spPr bwMode="auto">
          <a:xfrm>
            <a:off x="5003800" y="2420938"/>
            <a:ext cx="3467100" cy="2678112"/>
          </a:xfrm>
          <a:prstGeom prst="rect">
            <a:avLst/>
          </a:prstGeom>
          <a:noFill/>
          <a:ln w="9525">
            <a:noFill/>
            <a:miter lim="800000"/>
            <a:headEnd/>
            <a:tailEnd/>
          </a:ln>
          <a:effectLst/>
        </p:spPr>
        <p:txBody>
          <a:bodyPr wrap="none">
            <a:spAutoFit/>
          </a:bodyPr>
          <a:lstStyle/>
          <a:p>
            <a:pPr>
              <a:defRPr/>
            </a:pPr>
            <a:r>
              <a:rPr lang="es-ES_tradnl" sz="2400" dirty="0">
                <a:solidFill>
                  <a:srgbClr val="0066CC"/>
                </a:solidFill>
                <a:latin typeface="Arial" panose="020B0604020202020204" pitchFamily="34" charset="0"/>
                <a:cs typeface="Arial" panose="020B0604020202020204" pitchFamily="34" charset="0"/>
              </a:rPr>
              <a:t>-Medida: 9 x 9,5 x 9 cm </a:t>
            </a: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2’66 euros.</a:t>
            </a:r>
          </a:p>
          <a:p>
            <a:pPr>
              <a:defRPr/>
            </a:pPr>
            <a:endPar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endParaRPr>
          </a:p>
          <a:p>
            <a:pPr>
              <a:defRPr/>
            </a:pPr>
            <a:endPar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040</a:t>
            </a:r>
            <a:endParaRPr lang="es-ES_tradnl" sz="2400" dirty="0">
              <a:solidFill>
                <a:srgbClr val="0066CC"/>
              </a:solidFill>
              <a:latin typeface="Arial" panose="020B0604020202020204" pitchFamily="34" charset="0"/>
              <a:cs typeface="Arial" panose="020B0604020202020204" pitchFamily="34" charset="0"/>
            </a:endParaRPr>
          </a:p>
        </p:txBody>
      </p:sp>
      <p:sp>
        <p:nvSpPr>
          <p:cNvPr id="67587" name="1 CuadroTexto"/>
          <p:cNvSpPr txBox="1">
            <a:spLocks noChangeArrowheads="1"/>
          </p:cNvSpPr>
          <p:nvPr/>
        </p:nvSpPr>
        <p:spPr bwMode="auto">
          <a:xfrm>
            <a:off x="395288" y="414338"/>
            <a:ext cx="6697662" cy="923925"/>
          </a:xfrm>
          <a:prstGeom prst="rect">
            <a:avLst/>
          </a:prstGeom>
          <a:noFill/>
          <a:ln w="9525">
            <a:noFill/>
            <a:miter lim="800000"/>
            <a:headEnd/>
            <a:tailEnd/>
          </a:ln>
        </p:spPr>
        <p:txBody>
          <a:bodyPr>
            <a:spAutoFit/>
          </a:bodyPr>
          <a:lstStyle/>
          <a:p>
            <a:r>
              <a:rPr lang="es-ES" sz="5400">
                <a:solidFill>
                  <a:schemeClr val="bg1"/>
                </a:solidFill>
                <a:latin typeface="Arial" charset="0"/>
                <a:cs typeface="Arial" charset="0"/>
              </a:rPr>
              <a:t>Hucha tigre</a:t>
            </a:r>
          </a:p>
        </p:txBody>
      </p:sp>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descr="llavero-buho-lima-en-caja-con-caramelos"/>
          <p:cNvPicPr>
            <a:picLocks noChangeAspect="1" noChangeArrowheads="1"/>
          </p:cNvPicPr>
          <p:nvPr/>
        </p:nvPicPr>
        <p:blipFill>
          <a:blip r:embed="rId2"/>
          <a:srcRect/>
          <a:stretch>
            <a:fillRect/>
          </a:stretch>
        </p:blipFill>
        <p:spPr bwMode="auto">
          <a:xfrm>
            <a:off x="395288" y="2041525"/>
            <a:ext cx="3971925" cy="4554538"/>
          </a:xfrm>
          <a:prstGeom prst="rect">
            <a:avLst/>
          </a:prstGeom>
          <a:noFill/>
          <a:ln w="9525">
            <a:noFill/>
            <a:miter lim="800000"/>
            <a:headEnd/>
            <a:tailEnd/>
          </a:ln>
        </p:spPr>
      </p:pic>
      <p:sp>
        <p:nvSpPr>
          <p:cNvPr id="68610" name="Text Box 5"/>
          <p:cNvSpPr txBox="1">
            <a:spLocks noChangeArrowheads="1"/>
          </p:cNvSpPr>
          <p:nvPr/>
        </p:nvSpPr>
        <p:spPr bwMode="auto">
          <a:xfrm>
            <a:off x="4840288" y="1141413"/>
            <a:ext cx="184150" cy="366712"/>
          </a:xfrm>
          <a:prstGeom prst="rect">
            <a:avLst/>
          </a:prstGeom>
          <a:noFill/>
          <a:ln w="9525">
            <a:noFill/>
            <a:miter lim="800000"/>
            <a:headEnd/>
            <a:tailEnd/>
          </a:ln>
        </p:spPr>
        <p:txBody>
          <a:bodyPr wrap="none">
            <a:spAutoFit/>
          </a:bodyPr>
          <a:lstStyle/>
          <a:p>
            <a:endParaRPr lang="es-ES_tradnl"/>
          </a:p>
        </p:txBody>
      </p:sp>
      <p:sp>
        <p:nvSpPr>
          <p:cNvPr id="29702" name="Text Box 6"/>
          <p:cNvSpPr txBox="1">
            <a:spLocks noChangeArrowheads="1"/>
          </p:cNvSpPr>
          <p:nvPr/>
        </p:nvSpPr>
        <p:spPr bwMode="auto">
          <a:xfrm>
            <a:off x="4464050" y="2486025"/>
            <a:ext cx="4584700" cy="2678113"/>
          </a:xfrm>
          <a:prstGeom prst="rect">
            <a:avLst/>
          </a:prstGeom>
          <a:noFill/>
          <a:ln w="9525">
            <a:noFill/>
            <a:miter lim="800000"/>
            <a:headEnd/>
            <a:tailEnd/>
          </a:ln>
          <a:effectLst/>
        </p:spPr>
        <p:txBody>
          <a:bodyPr>
            <a:spAutoFit/>
          </a:bodyPr>
          <a:lstStyle/>
          <a:p>
            <a:pPr>
              <a:defRPr/>
            </a:pPr>
            <a:r>
              <a:rPr lang="es-ES_tradnl" sz="2400" b="1" dirty="0">
                <a:solidFill>
                  <a:srgbClr val="0066CC"/>
                </a:solidFill>
                <a:latin typeface="Arial" panose="020B0604020202020204" pitchFamily="34" charset="0"/>
                <a:cs typeface="Arial" panose="020B0604020202020204" pitchFamily="34" charset="0"/>
              </a:rPr>
              <a:t>-Precio para la unidad. Se sirven los</a:t>
            </a:r>
          </a:p>
          <a:p>
            <a:pPr>
              <a:defRPr/>
            </a:pPr>
            <a:r>
              <a:rPr lang="es-ES_tradnl" sz="2400" b="1" dirty="0">
                <a:solidFill>
                  <a:srgbClr val="0066CC"/>
                </a:solidFill>
                <a:latin typeface="Arial" panose="020B0604020202020204" pitchFamily="34" charset="0"/>
                <a:cs typeface="Arial" panose="020B0604020202020204" pitchFamily="34" charset="0"/>
              </a:rPr>
              <a:t> 4 modelos surtidos. </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3’93 euros.</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-Referencia:041</a:t>
            </a:r>
            <a:endParaRPr lang="es-ES_tradnl" sz="2400" b="1" dirty="0">
              <a:solidFill>
                <a:srgbClr val="0066CC"/>
              </a:solidFill>
              <a:latin typeface="Arial" panose="020B0604020202020204" pitchFamily="34" charset="0"/>
              <a:cs typeface="Arial" panose="020B0604020202020204" pitchFamily="34" charset="0"/>
            </a:endParaRPr>
          </a:p>
        </p:txBody>
      </p:sp>
      <p:sp>
        <p:nvSpPr>
          <p:cNvPr id="68612" name="1 CuadroTexto"/>
          <p:cNvSpPr txBox="1">
            <a:spLocks noChangeArrowheads="1"/>
          </p:cNvSpPr>
          <p:nvPr/>
        </p:nvSpPr>
        <p:spPr bwMode="auto">
          <a:xfrm>
            <a:off x="395288" y="333375"/>
            <a:ext cx="8137525" cy="1754188"/>
          </a:xfrm>
          <a:prstGeom prst="rect">
            <a:avLst/>
          </a:prstGeom>
          <a:noFill/>
          <a:ln w="9525">
            <a:noFill/>
            <a:miter lim="800000"/>
            <a:headEnd/>
            <a:tailEnd/>
          </a:ln>
        </p:spPr>
        <p:txBody>
          <a:bodyPr>
            <a:spAutoFit/>
          </a:bodyPr>
          <a:lstStyle/>
          <a:p>
            <a:r>
              <a:rPr lang="es-ES" sz="5400">
                <a:solidFill>
                  <a:schemeClr val="bg1"/>
                </a:solidFill>
                <a:latin typeface="Arial" charset="0"/>
                <a:cs typeface="Arial" charset="0"/>
              </a:rPr>
              <a:t>Llavero búho lima en caja con caramelos</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Rectangle 4"/>
          <p:cNvPicPr>
            <a:picLocks noGrp="1" noChangeArrowheads="1"/>
          </p:cNvPicPr>
          <p:nvPr>
            <p:ph type="title"/>
          </p:nvPr>
        </p:nvPicPr>
        <p:blipFill>
          <a:blip r:embed="rId2"/>
          <a:srcRect/>
          <a:stretch>
            <a:fillRect/>
          </a:stretch>
        </p:blipFill>
        <p:spPr>
          <a:xfrm>
            <a:off x="762000" y="-12700"/>
            <a:ext cx="6559550" cy="1933575"/>
          </a:xfrm>
        </p:spPr>
      </p:pic>
      <p:pic>
        <p:nvPicPr>
          <p:cNvPr id="22530" name="Picture 5" descr="conservas-aretsanas-pepejolabrador-1434023981"/>
          <p:cNvPicPr>
            <a:picLocks noChangeAspect="1" noChangeArrowheads="1"/>
          </p:cNvPicPr>
          <p:nvPr/>
        </p:nvPicPr>
        <p:blipFill>
          <a:blip r:embed="rId3"/>
          <a:srcRect/>
          <a:stretch>
            <a:fillRect/>
          </a:stretch>
        </p:blipFill>
        <p:spPr bwMode="auto">
          <a:xfrm>
            <a:off x="2339975" y="2492375"/>
            <a:ext cx="1614488" cy="3384550"/>
          </a:xfrm>
          <a:prstGeom prst="rect">
            <a:avLst/>
          </a:prstGeom>
          <a:noFill/>
          <a:ln w="9525">
            <a:noFill/>
            <a:miter lim="800000"/>
            <a:headEnd/>
            <a:tailEnd/>
          </a:ln>
        </p:spPr>
      </p:pic>
      <p:sp>
        <p:nvSpPr>
          <p:cNvPr id="17414" name="Text Box 6"/>
          <p:cNvSpPr txBox="1">
            <a:spLocks noChangeArrowheads="1"/>
          </p:cNvSpPr>
          <p:nvPr/>
        </p:nvSpPr>
        <p:spPr bwMode="auto">
          <a:xfrm>
            <a:off x="5003800" y="1916113"/>
            <a:ext cx="3311525" cy="3786187"/>
          </a:xfrm>
          <a:prstGeom prst="rect">
            <a:avLst/>
          </a:prstGeom>
          <a:noFill/>
          <a:ln w="9525">
            <a:noFill/>
            <a:miter lim="800000"/>
            <a:headEnd/>
            <a:tailEnd/>
          </a:ln>
          <a:effectLst/>
        </p:spPr>
        <p:txBody>
          <a:bodyPr>
            <a:spAutoFit/>
          </a:bodyPr>
          <a:lstStyle/>
          <a:p>
            <a:pPr>
              <a:defRPr/>
            </a:pPr>
            <a:r>
              <a:rPr lang="es-ES_tradnl" sz="2400" dirty="0">
                <a:solidFill>
                  <a:srgbClr val="0066CC"/>
                </a:solidFill>
                <a:effectLst>
                  <a:outerShdw blurRad="38100" dist="38100" dir="2700000" algn="tl">
                    <a:srgbClr val="C0C0C0"/>
                  </a:outerShdw>
                </a:effectLst>
                <a:latin typeface="Arial" charset="0"/>
              </a:rPr>
              <a:t>-Ingredientes:</a:t>
            </a:r>
          </a:p>
          <a:p>
            <a:pPr>
              <a:defRPr/>
            </a:pPr>
            <a:r>
              <a:rPr lang="es-ES_tradnl" sz="2400" dirty="0">
                <a:solidFill>
                  <a:srgbClr val="0066CC"/>
                </a:solidFill>
                <a:effectLst>
                  <a:outerShdw blurRad="38100" dist="38100" dir="2700000" algn="tl">
                    <a:srgbClr val="C0C0C0"/>
                  </a:outerShdw>
                </a:effectLst>
                <a:latin typeface="Arial" charset="0"/>
              </a:rPr>
              <a:t>Tomates y </a:t>
            </a:r>
            <a:r>
              <a:rPr lang="es-ES_tradnl" sz="2400" dirty="0" err="1">
                <a:solidFill>
                  <a:srgbClr val="0066CC"/>
                </a:solidFill>
                <a:effectLst>
                  <a:outerShdw blurRad="38100" dist="38100" dir="2700000" algn="tl">
                    <a:srgbClr val="C0C0C0"/>
                  </a:outerShdw>
                </a:effectLst>
                <a:latin typeface="Arial" charset="0"/>
              </a:rPr>
              <a:t>Sal.</a:t>
            </a:r>
            <a:endParaRPr lang="es-ES_tradnl" sz="2400" dirty="0">
              <a:solidFill>
                <a:srgbClr val="0066CC"/>
              </a:solidFill>
              <a:effectLst>
                <a:outerShdw blurRad="38100" dist="38100" dir="2700000" algn="tl">
                  <a:srgbClr val="C0C0C0"/>
                </a:outerShdw>
              </a:effectLst>
              <a:latin typeface="Arial" charset="0"/>
            </a:endParaRPr>
          </a:p>
          <a:p>
            <a:pPr>
              <a:defRPr/>
            </a:pPr>
            <a:r>
              <a:rPr lang="es-ES_tradnl" sz="2400" dirty="0">
                <a:solidFill>
                  <a:srgbClr val="0066CC"/>
                </a:solidFill>
                <a:effectLst>
                  <a:outerShdw blurRad="38100" dist="38100" dir="2700000" algn="tl">
                    <a:srgbClr val="C0C0C0"/>
                  </a:outerShdw>
                </a:effectLst>
                <a:latin typeface="Arial" charset="0"/>
              </a:rPr>
              <a:t>Sin Conservantes ni Aditivos.</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-Peso neto: 680 g.</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-Precio: 2 euros</a:t>
            </a:r>
          </a:p>
          <a:p>
            <a:pPr>
              <a:defRPr/>
            </a:pPr>
            <a:endParaRPr lang="es-ES_tradnl" sz="2400" b="1" dirty="0">
              <a:solidFill>
                <a:srgbClr val="0066CC"/>
              </a:solidFill>
              <a:effectLst>
                <a:outerShdw blurRad="38100" dist="38100" dir="2700000" algn="tl">
                  <a:srgbClr val="C0C0C0"/>
                </a:outerShdw>
              </a:effectLst>
              <a:latin typeface="Arial" charset="0"/>
            </a:endParaRPr>
          </a:p>
          <a:p>
            <a:pPr>
              <a:defRPr/>
            </a:pPr>
            <a:r>
              <a:rPr lang="es-ES_tradnl" sz="2400" b="1" dirty="0">
                <a:solidFill>
                  <a:srgbClr val="0066CC"/>
                </a:solidFill>
                <a:effectLst>
                  <a:outerShdw blurRad="38100" dist="38100" dir="2700000" algn="tl">
                    <a:srgbClr val="C0C0C0"/>
                  </a:outerShdw>
                </a:effectLst>
                <a:latin typeface="Arial" charset="0"/>
              </a:rPr>
              <a:t>-Referencia: 002</a:t>
            </a:r>
          </a:p>
        </p:txBody>
      </p:sp>
    </p:spTree>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descr="monedero-piel-avestruz"/>
          <p:cNvPicPr>
            <a:picLocks noChangeAspect="1" noChangeArrowheads="1"/>
          </p:cNvPicPr>
          <p:nvPr/>
        </p:nvPicPr>
        <p:blipFill>
          <a:blip r:embed="rId2"/>
          <a:srcRect/>
          <a:stretch>
            <a:fillRect/>
          </a:stretch>
        </p:blipFill>
        <p:spPr bwMode="auto">
          <a:xfrm>
            <a:off x="363538" y="1628775"/>
            <a:ext cx="3611562" cy="4581525"/>
          </a:xfrm>
          <a:prstGeom prst="rect">
            <a:avLst/>
          </a:prstGeom>
          <a:noFill/>
          <a:ln w="9525">
            <a:noFill/>
            <a:miter lim="800000"/>
            <a:headEnd/>
            <a:tailEnd/>
          </a:ln>
        </p:spPr>
      </p:pic>
      <p:sp>
        <p:nvSpPr>
          <p:cNvPr id="30725" name="Text Box 5"/>
          <p:cNvSpPr txBox="1">
            <a:spLocks noChangeArrowheads="1"/>
          </p:cNvSpPr>
          <p:nvPr/>
        </p:nvSpPr>
        <p:spPr bwMode="auto">
          <a:xfrm>
            <a:off x="4289425" y="2133600"/>
            <a:ext cx="3105150" cy="1846263"/>
          </a:xfrm>
          <a:prstGeom prst="rect">
            <a:avLst/>
          </a:prstGeom>
          <a:noFill/>
          <a:ln w="9525">
            <a:noFill/>
            <a:miter lim="800000"/>
            <a:headEnd/>
            <a:tailEnd/>
          </a:ln>
          <a:effectLst/>
        </p:spPr>
        <p:txBody>
          <a:bodyPr wrap="none">
            <a:spAutoFit/>
          </a:bodyPr>
          <a:lstStyle/>
          <a:p>
            <a:pPr>
              <a:defRPr/>
            </a:pPr>
            <a:r>
              <a:rPr lang="es-ES_tradnl" dirty="0">
                <a:solidFill>
                  <a:srgbClr val="0066CC"/>
                </a:solidFill>
                <a:latin typeface="Arial" panose="020B0604020202020204" pitchFamily="34" charset="0"/>
                <a:cs typeface="Arial" panose="020B0604020202020204" pitchFamily="34" charset="0"/>
              </a:rPr>
              <a:t>-Medidas: 6 x 4 x 4 cm </a:t>
            </a:r>
          </a:p>
          <a:p>
            <a:pPr>
              <a:defRPr/>
            </a:pPr>
            <a:endParaRPr lang="es-ES_tradnl"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1’88 euros.</a:t>
            </a:r>
          </a:p>
          <a:p>
            <a:pPr>
              <a:defRPr/>
            </a:pPr>
            <a:endParaRPr lang="es-ES_tradnl"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042</a:t>
            </a:r>
            <a:endParaRPr lang="es-ES_tradnl" sz="2400" dirty="0">
              <a:solidFill>
                <a:srgbClr val="0066CC"/>
              </a:solidFill>
              <a:latin typeface="Arial" panose="020B0604020202020204" pitchFamily="34" charset="0"/>
              <a:cs typeface="Arial" panose="020B0604020202020204" pitchFamily="34" charset="0"/>
            </a:endParaRPr>
          </a:p>
        </p:txBody>
      </p:sp>
      <p:sp>
        <p:nvSpPr>
          <p:cNvPr id="69635" name="1 CuadroTexto"/>
          <p:cNvSpPr txBox="1">
            <a:spLocks noChangeArrowheads="1"/>
          </p:cNvSpPr>
          <p:nvPr/>
        </p:nvSpPr>
        <p:spPr bwMode="auto">
          <a:xfrm>
            <a:off x="701675" y="476250"/>
            <a:ext cx="7561263" cy="923925"/>
          </a:xfrm>
          <a:prstGeom prst="rect">
            <a:avLst/>
          </a:prstGeom>
          <a:noFill/>
          <a:ln w="9525">
            <a:noFill/>
            <a:miter lim="800000"/>
            <a:headEnd/>
            <a:tailEnd/>
          </a:ln>
        </p:spPr>
        <p:txBody>
          <a:bodyPr>
            <a:spAutoFit/>
          </a:bodyPr>
          <a:lstStyle/>
          <a:p>
            <a:r>
              <a:rPr lang="es-ES" sz="5400">
                <a:solidFill>
                  <a:schemeClr val="bg1"/>
                </a:solidFill>
                <a:latin typeface="Arial" charset="0"/>
                <a:cs typeface="Arial" charset="0"/>
              </a:rPr>
              <a:t>Monedero piel avestruz:</a:t>
            </a:r>
          </a:p>
        </p:txBody>
      </p:sp>
    </p:spTree>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monedero-silicona-regalos-boda"/>
          <p:cNvPicPr>
            <a:picLocks noChangeAspect="1" noChangeArrowheads="1"/>
          </p:cNvPicPr>
          <p:nvPr/>
        </p:nvPicPr>
        <p:blipFill>
          <a:blip r:embed="rId2"/>
          <a:srcRect/>
          <a:stretch>
            <a:fillRect/>
          </a:stretch>
        </p:blipFill>
        <p:spPr bwMode="auto">
          <a:xfrm>
            <a:off x="179388" y="1989138"/>
            <a:ext cx="4752975" cy="4476750"/>
          </a:xfrm>
          <a:prstGeom prst="rect">
            <a:avLst/>
          </a:prstGeom>
          <a:noFill/>
          <a:ln w="9525">
            <a:noFill/>
            <a:miter lim="800000"/>
            <a:headEnd/>
            <a:tailEnd/>
          </a:ln>
        </p:spPr>
      </p:pic>
      <p:sp>
        <p:nvSpPr>
          <p:cNvPr id="31749" name="Text Box 5"/>
          <p:cNvSpPr txBox="1">
            <a:spLocks noChangeArrowheads="1"/>
          </p:cNvSpPr>
          <p:nvPr/>
        </p:nvSpPr>
        <p:spPr bwMode="auto">
          <a:xfrm>
            <a:off x="5200650" y="1844675"/>
            <a:ext cx="3646488" cy="1939925"/>
          </a:xfrm>
          <a:prstGeom prst="rect">
            <a:avLst/>
          </a:prstGeom>
          <a:noFill/>
          <a:ln w="9525">
            <a:noFill/>
            <a:miter lim="800000"/>
            <a:headEnd/>
            <a:tailEnd/>
          </a:ln>
          <a:effectLst/>
        </p:spPr>
        <p:txBody>
          <a:bodyPr wrap="none">
            <a:spAutoFit/>
          </a:bodyPr>
          <a:lstStyle/>
          <a:p>
            <a:pPr>
              <a:defRPr/>
            </a:pPr>
            <a:r>
              <a:rPr lang="es-ES_tradnl" sz="2400" dirty="0">
                <a:solidFill>
                  <a:srgbClr val="0066CC"/>
                </a:solidFill>
              </a:rPr>
              <a:t>-</a:t>
            </a:r>
            <a:r>
              <a:rPr lang="es-ES_tradnl" sz="2400" dirty="0">
                <a:solidFill>
                  <a:srgbClr val="0066CC"/>
                </a:solidFill>
                <a:latin typeface="Arial" panose="020B0604020202020204" pitchFamily="34" charset="0"/>
                <a:cs typeface="Arial" panose="020B0604020202020204" pitchFamily="34" charset="0"/>
              </a:rPr>
              <a:t>Medida: 10 x 3,5 x 9 cm </a:t>
            </a:r>
          </a:p>
          <a:p>
            <a:pP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1’63 euros</a:t>
            </a:r>
            <a:r>
              <a:rPr lang="es-ES_tradnl" sz="2400" b="1" dirty="0">
                <a:solidFill>
                  <a:srgbClr val="0066CC"/>
                </a:solidFill>
              </a:rPr>
              <a:t>.</a:t>
            </a:r>
          </a:p>
          <a:p>
            <a:pPr>
              <a:defRPr/>
            </a:pPr>
            <a:endParaRPr lang="es-ES_tradnl" sz="2400" b="1" dirty="0">
              <a:solidFill>
                <a:srgbClr val="0066CC"/>
              </a:solidFill>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043</a:t>
            </a:r>
            <a:endParaRPr lang="es-ES_tradnl" sz="2400" b="1" dirty="0">
              <a:solidFill>
                <a:srgbClr val="0066CC"/>
              </a:solidFill>
            </a:endParaRPr>
          </a:p>
        </p:txBody>
      </p:sp>
      <p:sp>
        <p:nvSpPr>
          <p:cNvPr id="70659" name="1 CuadroTexto"/>
          <p:cNvSpPr txBox="1">
            <a:spLocks noChangeArrowheads="1"/>
          </p:cNvSpPr>
          <p:nvPr/>
        </p:nvSpPr>
        <p:spPr bwMode="auto">
          <a:xfrm>
            <a:off x="971550" y="536575"/>
            <a:ext cx="7488238" cy="923925"/>
          </a:xfrm>
          <a:prstGeom prst="rect">
            <a:avLst/>
          </a:prstGeom>
          <a:noFill/>
          <a:ln w="9525">
            <a:noFill/>
            <a:miter lim="800000"/>
            <a:headEnd/>
            <a:tailEnd/>
          </a:ln>
        </p:spPr>
        <p:txBody>
          <a:bodyPr>
            <a:spAutoFit/>
          </a:bodyPr>
          <a:lstStyle/>
          <a:p>
            <a:r>
              <a:rPr lang="es-ES" sz="5400">
                <a:latin typeface="Arial" charset="0"/>
                <a:cs typeface="Arial" charset="0"/>
              </a:rPr>
              <a:t>Monedero silicona</a:t>
            </a:r>
          </a:p>
        </p:txBody>
      </p:sp>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pulsera-buho-strass-en-caja-regalo"/>
          <p:cNvPicPr>
            <a:picLocks noChangeAspect="1" noChangeArrowheads="1"/>
          </p:cNvPicPr>
          <p:nvPr/>
        </p:nvPicPr>
        <p:blipFill>
          <a:blip r:embed="rId2"/>
          <a:srcRect/>
          <a:stretch>
            <a:fillRect/>
          </a:stretch>
        </p:blipFill>
        <p:spPr bwMode="auto">
          <a:xfrm>
            <a:off x="250825" y="2133600"/>
            <a:ext cx="4033838" cy="3997325"/>
          </a:xfrm>
          <a:prstGeom prst="rect">
            <a:avLst/>
          </a:prstGeom>
          <a:noFill/>
          <a:ln w="9525">
            <a:noFill/>
            <a:miter lim="800000"/>
            <a:headEnd/>
            <a:tailEnd/>
          </a:ln>
        </p:spPr>
      </p:pic>
      <p:sp>
        <p:nvSpPr>
          <p:cNvPr id="32773" name="Text Box 5"/>
          <p:cNvSpPr txBox="1">
            <a:spLocks noChangeArrowheads="1"/>
          </p:cNvSpPr>
          <p:nvPr/>
        </p:nvSpPr>
        <p:spPr bwMode="auto">
          <a:xfrm>
            <a:off x="4427538" y="1916113"/>
            <a:ext cx="3384550" cy="2678112"/>
          </a:xfrm>
          <a:prstGeom prst="rect">
            <a:avLst/>
          </a:prstGeom>
          <a:noFill/>
          <a:ln w="9525">
            <a:noFill/>
            <a:miter lim="800000"/>
            <a:headEnd/>
            <a:tailEnd/>
          </a:ln>
          <a:effectLst/>
        </p:spPr>
        <p:txBody>
          <a:bodyPr>
            <a:spAutoFit/>
          </a:bodyPr>
          <a:lstStyle/>
          <a:p>
            <a:pPr>
              <a:defRPr/>
            </a:pPr>
            <a:endParaRPr lang="es-ES_tradnl" sz="2400" dirty="0">
              <a:solidFill>
                <a:srgbClr val="0066CC"/>
              </a:solidFill>
              <a:latin typeface="Arial" panose="020B0604020202020204" pitchFamily="34" charset="0"/>
              <a:cs typeface="Arial" panose="020B0604020202020204" pitchFamily="34" charset="0"/>
            </a:endParaRPr>
          </a:p>
          <a:p>
            <a:pPr>
              <a:buFontTx/>
              <a:buChar char="-"/>
              <a:defRPr/>
            </a:pPr>
            <a:r>
              <a:rPr lang="es-ES_tradnl" sz="2400" dirty="0">
                <a:solidFill>
                  <a:srgbClr val="0066CC"/>
                </a:solidFill>
                <a:latin typeface="Arial" panose="020B0604020202020204" pitchFamily="34" charset="0"/>
                <a:cs typeface="Arial" panose="020B0604020202020204" pitchFamily="34" charset="0"/>
              </a:rPr>
              <a:t>Medida: Regulable</a:t>
            </a:r>
          </a:p>
          <a:p>
            <a:pPr>
              <a:defRPr/>
            </a:pPr>
            <a:endParaRPr lang="es-ES_tradnl" sz="2400" dirty="0">
              <a:solidFill>
                <a:srgbClr val="0066CC"/>
              </a:solidFill>
              <a:latin typeface="Arial" panose="020B0604020202020204" pitchFamily="34" charset="0"/>
              <a:cs typeface="Arial" panose="020B0604020202020204" pitchFamily="34" charset="0"/>
            </a:endParaRPr>
          </a:p>
          <a:p>
            <a:pPr>
              <a:buFontTx/>
              <a:buChar char="-"/>
              <a:defRPr/>
            </a:pPr>
            <a:endParaRPr lang="es-ES_tradnl" sz="2400" dirty="0">
              <a:solidFill>
                <a:srgbClr val="0066CC"/>
              </a:solidFill>
              <a:latin typeface="Arial" panose="020B0604020202020204" pitchFamily="34" charset="0"/>
              <a:cs typeface="Arial" panose="020B0604020202020204" pitchFamily="34" charset="0"/>
            </a:endParaRPr>
          </a:p>
          <a:p>
            <a:pPr>
              <a:buFontTx/>
              <a:buChar char="-"/>
              <a:defRPr/>
            </a:pPr>
            <a:r>
              <a:rPr lang="es-ES_tradnl" sz="2400" b="1" dirty="0">
                <a:solidFill>
                  <a:srgbClr val="0066CC"/>
                </a:solidFill>
                <a:latin typeface="Arial" panose="020B0604020202020204" pitchFamily="34" charset="0"/>
                <a:cs typeface="Arial" panose="020B0604020202020204" pitchFamily="34" charset="0"/>
              </a:rPr>
              <a:t>Precio: 2’54 euros.</a:t>
            </a:r>
          </a:p>
          <a:p>
            <a:pPr>
              <a:buFontTx/>
              <a:buChar char="-"/>
              <a:defRPr/>
            </a:pPr>
            <a:endParaRPr lang="es-ES_tradnl" sz="2400"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044</a:t>
            </a:r>
            <a:endParaRPr lang="es-ES_tradnl" sz="2400" dirty="0">
              <a:solidFill>
                <a:srgbClr val="0066CC"/>
              </a:solidFill>
              <a:latin typeface="Arial" panose="020B0604020202020204" pitchFamily="34" charset="0"/>
              <a:cs typeface="Arial" panose="020B0604020202020204" pitchFamily="34" charset="0"/>
            </a:endParaRPr>
          </a:p>
        </p:txBody>
      </p:sp>
      <p:sp>
        <p:nvSpPr>
          <p:cNvPr id="71683" name="1 CuadroTexto"/>
          <p:cNvSpPr txBox="1">
            <a:spLocks noChangeArrowheads="1"/>
          </p:cNvSpPr>
          <p:nvPr/>
        </p:nvSpPr>
        <p:spPr bwMode="auto">
          <a:xfrm>
            <a:off x="107950" y="161925"/>
            <a:ext cx="9217025" cy="1754188"/>
          </a:xfrm>
          <a:prstGeom prst="rect">
            <a:avLst/>
          </a:prstGeom>
          <a:noFill/>
          <a:ln w="9525">
            <a:noFill/>
            <a:miter lim="800000"/>
            <a:headEnd/>
            <a:tailEnd/>
          </a:ln>
        </p:spPr>
        <p:txBody>
          <a:bodyPr>
            <a:spAutoFit/>
          </a:bodyPr>
          <a:lstStyle/>
          <a:p>
            <a:r>
              <a:rPr lang="es-ES" sz="5400">
                <a:latin typeface="Arial" charset="0"/>
                <a:cs typeface="Arial" charset="0"/>
              </a:rPr>
              <a:t>Pulsera búho strass en caja regalo:</a:t>
            </a:r>
          </a:p>
        </p:txBody>
      </p:sp>
    </p:spTree>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regalos_para_invitados_toalla_forma_caramelo"/>
          <p:cNvPicPr>
            <a:picLocks noChangeAspect="1" noChangeArrowheads="1"/>
          </p:cNvPicPr>
          <p:nvPr/>
        </p:nvPicPr>
        <p:blipFill>
          <a:blip r:embed="rId2"/>
          <a:srcRect/>
          <a:stretch>
            <a:fillRect/>
          </a:stretch>
        </p:blipFill>
        <p:spPr bwMode="auto">
          <a:xfrm>
            <a:off x="539750" y="2060575"/>
            <a:ext cx="4464050" cy="4449763"/>
          </a:xfrm>
          <a:prstGeom prst="rect">
            <a:avLst/>
          </a:prstGeom>
          <a:noFill/>
          <a:ln w="9525">
            <a:noFill/>
            <a:miter lim="800000"/>
            <a:headEnd/>
            <a:tailEnd/>
          </a:ln>
        </p:spPr>
      </p:pic>
      <p:sp>
        <p:nvSpPr>
          <p:cNvPr id="33797" name="Text Box 5"/>
          <p:cNvSpPr txBox="1">
            <a:spLocks noChangeArrowheads="1"/>
          </p:cNvSpPr>
          <p:nvPr/>
        </p:nvSpPr>
        <p:spPr bwMode="auto">
          <a:xfrm>
            <a:off x="5003800" y="2205038"/>
            <a:ext cx="4389438" cy="2678112"/>
          </a:xfrm>
          <a:prstGeom prst="rect">
            <a:avLst/>
          </a:prstGeom>
          <a:noFill/>
          <a:ln w="9525">
            <a:noFill/>
            <a:miter lim="800000"/>
            <a:headEnd/>
            <a:tailEnd/>
          </a:ln>
          <a:effectLst/>
        </p:spPr>
        <p:txBody>
          <a:bodyPr wrap="none">
            <a:spAutoFit/>
          </a:bodyPr>
          <a:lstStyle/>
          <a:p>
            <a:pPr>
              <a:defRPr/>
            </a:pPr>
            <a:r>
              <a:rPr lang="es-ES_tradnl" sz="2400" b="1" dirty="0">
                <a:solidFill>
                  <a:srgbClr val="0066CC"/>
                </a:solidFill>
                <a:latin typeface="Arial" panose="020B0604020202020204" pitchFamily="34" charset="0"/>
                <a:cs typeface="Arial" panose="020B0604020202020204" pitchFamily="34" charset="0"/>
              </a:rPr>
              <a:t>-Medida del caramelo toalla: </a:t>
            </a:r>
          </a:p>
          <a:p>
            <a:pPr>
              <a:defRPr/>
            </a:pPr>
            <a:r>
              <a:rPr lang="es-ES_tradnl" sz="2400" b="1" dirty="0">
                <a:solidFill>
                  <a:srgbClr val="0066CC"/>
                </a:solidFill>
                <a:latin typeface="Arial" panose="020B0604020202020204" pitchFamily="34" charset="0"/>
                <a:cs typeface="Arial" panose="020B0604020202020204" pitchFamily="34" charset="0"/>
              </a:rPr>
              <a:t>2 x 6 cm diámetro </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latin typeface="Arial" panose="020B0604020202020204" pitchFamily="34" charset="0"/>
                <a:cs typeface="Arial" panose="020B0604020202020204" pitchFamily="34" charset="0"/>
              </a:rPr>
              <a:t>-Precio: 1’45 euros.</a:t>
            </a:r>
          </a:p>
          <a:p>
            <a:pPr>
              <a:defRPr/>
            </a:pPr>
            <a:endParaRPr lang="es-ES_tradnl" sz="2400" b="1" dirty="0">
              <a:solidFill>
                <a:srgbClr val="0066CC"/>
              </a:solidFill>
              <a:latin typeface="Arial" panose="020B0604020202020204" pitchFamily="34" charset="0"/>
              <a:cs typeface="Arial" panose="020B0604020202020204" pitchFamily="34" charset="0"/>
            </a:endParaRPr>
          </a:p>
          <a:p>
            <a:pPr>
              <a:defRPr/>
            </a:pPr>
            <a:r>
              <a:rPr lang="es-ES_tradnl" sz="2400" b="1" dirty="0">
                <a:solidFill>
                  <a:srgbClr val="0066CC"/>
                </a:solidFill>
                <a:effectLst>
                  <a:outerShdw blurRad="38100" dist="38100" dir="2700000" algn="tl">
                    <a:srgbClr val="C0C0C0"/>
                  </a:outerShdw>
                </a:effectLst>
                <a:latin typeface="Arial" panose="020B0604020202020204" pitchFamily="34" charset="0"/>
                <a:cs typeface="Arial" panose="020B0604020202020204" pitchFamily="34" charset="0"/>
              </a:rPr>
              <a:t>-Referencia: 045</a:t>
            </a:r>
            <a:endParaRPr lang="es-ES_tradnl" sz="2400" b="1" dirty="0">
              <a:solidFill>
                <a:srgbClr val="0066CC"/>
              </a:solidFill>
              <a:latin typeface="Arial" panose="020B0604020202020204" pitchFamily="34" charset="0"/>
              <a:cs typeface="Arial" panose="020B0604020202020204" pitchFamily="34" charset="0"/>
            </a:endParaRPr>
          </a:p>
        </p:txBody>
      </p:sp>
      <p:sp>
        <p:nvSpPr>
          <p:cNvPr id="72707" name="1 CuadroTexto"/>
          <p:cNvSpPr txBox="1">
            <a:spLocks noChangeArrowheads="1"/>
          </p:cNvSpPr>
          <p:nvPr/>
        </p:nvSpPr>
        <p:spPr bwMode="auto">
          <a:xfrm>
            <a:off x="1187450" y="0"/>
            <a:ext cx="7327900" cy="1754188"/>
          </a:xfrm>
          <a:prstGeom prst="rect">
            <a:avLst/>
          </a:prstGeom>
          <a:noFill/>
          <a:ln w="9525">
            <a:noFill/>
            <a:miter lim="800000"/>
            <a:headEnd/>
            <a:tailEnd/>
          </a:ln>
        </p:spPr>
        <p:txBody>
          <a:bodyPr>
            <a:spAutoFit/>
          </a:bodyPr>
          <a:lstStyle/>
          <a:p>
            <a:r>
              <a:rPr lang="es-ES" sz="5400">
                <a:latin typeface="Arial" charset="0"/>
                <a:cs typeface="Arial" charset="0"/>
              </a:rPr>
              <a:t>Toalla con forma de caramelo:</a:t>
            </a:r>
          </a:p>
        </p:txBody>
      </p:sp>
    </p:spTree>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AutoShape 5"/>
          <p:cNvSpPr>
            <a:spLocks noGrp="1" noChangeArrowheads="1"/>
          </p:cNvSpPr>
          <p:nvPr>
            <p:ph type="title"/>
          </p:nvPr>
        </p:nvSpPr>
        <p:spPr/>
        <p:txBody>
          <a:bodyPr/>
          <a:lstStyle/>
          <a:p>
            <a:r>
              <a:rPr lang="es-ES" smtClean="0"/>
              <a:t>              ZUMOS: SUNVITAL</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9157"/>
                                        </p:tgtEl>
                                        <p:attrNameLst>
                                          <p:attrName>ppt_x</p:attrName>
                                          <p:attrName>ppt_y</p:attrName>
                                        </p:attrNameLst>
                                      </p:cBhvr>
                                    </p:animMotion>
                                    <p:animRot by="1500000">
                                      <p:cBhvr>
                                        <p:cTn id="7" dur="125" fill="hold">
                                          <p:stCondLst>
                                            <p:cond delay="0"/>
                                          </p:stCondLst>
                                        </p:cTn>
                                        <p:tgtEl>
                                          <p:spTgt spid="49157"/>
                                        </p:tgtEl>
                                        <p:attrNameLst>
                                          <p:attrName>r</p:attrName>
                                        </p:attrNameLst>
                                      </p:cBhvr>
                                    </p:animRot>
                                    <p:animRot by="-1500000">
                                      <p:cBhvr>
                                        <p:cTn id="8" dur="125" fill="hold">
                                          <p:stCondLst>
                                            <p:cond delay="125"/>
                                          </p:stCondLst>
                                        </p:cTn>
                                        <p:tgtEl>
                                          <p:spTgt spid="49157"/>
                                        </p:tgtEl>
                                        <p:attrNameLst>
                                          <p:attrName>r</p:attrName>
                                        </p:attrNameLst>
                                      </p:cBhvr>
                                    </p:animRot>
                                    <p:animRot by="-1500000">
                                      <p:cBhvr>
                                        <p:cTn id="9" dur="125" fill="hold">
                                          <p:stCondLst>
                                            <p:cond delay="250"/>
                                          </p:stCondLst>
                                        </p:cTn>
                                        <p:tgtEl>
                                          <p:spTgt spid="49157"/>
                                        </p:tgtEl>
                                        <p:attrNameLst>
                                          <p:attrName>r</p:attrName>
                                        </p:attrNameLst>
                                      </p:cBhvr>
                                    </p:animRot>
                                    <p:animRot by="1500000">
                                      <p:cBhvr>
                                        <p:cTn id="10" dur="125" fill="hold">
                                          <p:stCondLst>
                                            <p:cond delay="375"/>
                                          </p:stCondLst>
                                        </p:cTn>
                                        <p:tgtEl>
                                          <p:spTgt spid="491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Grp="1" noChangeArrowheads="1"/>
          </p:cNvSpPr>
          <p:nvPr>
            <p:ph type="title"/>
          </p:nvPr>
        </p:nvSpPr>
        <p:spPr/>
        <p:txBody>
          <a:bodyPr/>
          <a:lstStyle/>
          <a:p>
            <a:r>
              <a:rPr lang="es-ES" sz="3200" smtClean="0"/>
              <a:t/>
            </a:r>
            <a:br>
              <a:rPr lang="es-ES" sz="3200" smtClean="0"/>
            </a:br>
            <a:r>
              <a:rPr lang="es-ES" sz="3200" smtClean="0"/>
              <a:t>Zumo: sunvital</a:t>
            </a:r>
            <a:br>
              <a:rPr lang="es-ES" sz="3200" smtClean="0"/>
            </a:br>
            <a:endParaRPr lang="es-ES" sz="3200" smtClean="0"/>
          </a:p>
        </p:txBody>
      </p:sp>
      <p:sp>
        <p:nvSpPr>
          <p:cNvPr id="74754" name="Rectangle 4"/>
          <p:cNvSpPr>
            <a:spLocks noGrp="1" noChangeArrowheads="1"/>
          </p:cNvSpPr>
          <p:nvPr>
            <p:ph type="body" sz="half" idx="1"/>
          </p:nvPr>
        </p:nvSpPr>
        <p:spPr>
          <a:xfrm>
            <a:off x="838200" y="2362200"/>
            <a:ext cx="3775075" cy="3724275"/>
          </a:xfrm>
        </p:spPr>
        <p:txBody>
          <a:bodyPr/>
          <a:lstStyle/>
          <a:p>
            <a:pPr>
              <a:buFont typeface="Wingdings 2" pitchFamily="18" charset="2"/>
              <a:buNone/>
            </a:pPr>
            <a:r>
              <a:rPr lang="es-ES" sz="2400" smtClean="0">
                <a:solidFill>
                  <a:srgbClr val="0066CC"/>
                </a:solidFill>
                <a:latin typeface="Arial" charset="0"/>
                <a:cs typeface="Arial" charset="0"/>
              </a:rPr>
              <a:t>Contenido: zumo de piña a partir de concentrado de piña.</a:t>
            </a:r>
          </a:p>
          <a:p>
            <a:pPr>
              <a:buFont typeface="Wingdings 2" pitchFamily="18" charset="2"/>
              <a:buNone/>
            </a:pPr>
            <a:r>
              <a:rPr lang="es-ES" sz="2400" b="1" smtClean="0">
                <a:solidFill>
                  <a:srgbClr val="0066CC"/>
                </a:solidFill>
                <a:latin typeface="Arial" charset="0"/>
                <a:cs typeface="Arial" charset="0"/>
              </a:rPr>
              <a:t>Peso neto: 200ml </a:t>
            </a:r>
          </a:p>
          <a:p>
            <a:pPr>
              <a:buFont typeface="Wingdings 2" pitchFamily="18" charset="2"/>
              <a:buNone/>
            </a:pPr>
            <a:r>
              <a:rPr lang="es-ES" sz="2400" b="1" smtClean="0">
                <a:solidFill>
                  <a:srgbClr val="0066CC"/>
                </a:solidFill>
                <a:latin typeface="Arial" charset="0"/>
                <a:cs typeface="Arial" charset="0"/>
              </a:rPr>
              <a:t>Precio: 0’85 euros.</a:t>
            </a:r>
          </a:p>
          <a:p>
            <a:pPr>
              <a:buFont typeface="Wingdings" pitchFamily="2" charset="2"/>
              <a:buNone/>
            </a:pPr>
            <a:endParaRPr lang="es-ES" sz="2400" smtClean="0"/>
          </a:p>
        </p:txBody>
      </p:sp>
      <p:pic>
        <p:nvPicPr>
          <p:cNvPr id="74755" name="Picture 7" descr="descarga (1)"/>
          <p:cNvPicPr>
            <a:picLocks noChangeAspect="1" noChangeArrowheads="1"/>
          </p:cNvPicPr>
          <p:nvPr/>
        </p:nvPicPr>
        <p:blipFill>
          <a:blip r:embed="rId2"/>
          <a:srcRect/>
          <a:stretch>
            <a:fillRect/>
          </a:stretch>
        </p:blipFill>
        <p:spPr bwMode="auto">
          <a:xfrm>
            <a:off x="5364163" y="1341438"/>
            <a:ext cx="2913062" cy="51831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4"/>
          <p:cNvSpPr>
            <a:spLocks noGrp="1" noChangeArrowheads="1"/>
          </p:cNvSpPr>
          <p:nvPr>
            <p:ph type="title"/>
          </p:nvPr>
        </p:nvSpPr>
        <p:spPr/>
        <p:txBody>
          <a:bodyPr/>
          <a:lstStyle/>
          <a:p>
            <a:r>
              <a:rPr lang="es-ES" smtClean="0"/>
              <a:t>Zumo: Sunvital</a:t>
            </a:r>
          </a:p>
        </p:txBody>
      </p:sp>
      <p:sp>
        <p:nvSpPr>
          <p:cNvPr id="75778" name="Rectangle 5"/>
          <p:cNvSpPr>
            <a:spLocks noGrp="1" noChangeArrowheads="1"/>
          </p:cNvSpPr>
          <p:nvPr>
            <p:ph type="body" sz="half" idx="1"/>
          </p:nvPr>
        </p:nvSpPr>
        <p:spPr>
          <a:xfrm>
            <a:off x="838200" y="2362200"/>
            <a:ext cx="3775075" cy="3724275"/>
          </a:xfrm>
        </p:spPr>
        <p:txBody>
          <a:bodyPr/>
          <a:lstStyle/>
          <a:p>
            <a:pPr>
              <a:buFont typeface="Wingdings 2" pitchFamily="18" charset="2"/>
              <a:buNone/>
            </a:pPr>
            <a:r>
              <a:rPr lang="es-ES" sz="2400" smtClean="0">
                <a:solidFill>
                  <a:srgbClr val="0066CC"/>
                </a:solidFill>
                <a:latin typeface="Arial" charset="0"/>
                <a:cs typeface="Arial" charset="0"/>
              </a:rPr>
              <a:t>Contenido: zumo de manzana a partir de concentrado y cremogenado de manzana</a:t>
            </a:r>
          </a:p>
          <a:p>
            <a:pPr>
              <a:buFont typeface="Wingdings 2" pitchFamily="18" charset="2"/>
              <a:buNone/>
            </a:pPr>
            <a:r>
              <a:rPr lang="es-ES" sz="2400" b="1" smtClean="0">
                <a:solidFill>
                  <a:srgbClr val="0066CC"/>
                </a:solidFill>
                <a:latin typeface="Arial" charset="0"/>
                <a:cs typeface="Arial" charset="0"/>
              </a:rPr>
              <a:t>Precio: 0’85 euros.</a:t>
            </a:r>
          </a:p>
          <a:p>
            <a:pPr>
              <a:buFont typeface="Wingdings 2" pitchFamily="18" charset="2"/>
              <a:buNone/>
            </a:pPr>
            <a:r>
              <a:rPr lang="es-ES" sz="2400" b="1" smtClean="0">
                <a:solidFill>
                  <a:srgbClr val="0066CC"/>
                </a:solidFill>
                <a:latin typeface="Arial" charset="0"/>
                <a:cs typeface="Arial" charset="0"/>
              </a:rPr>
              <a:t>Peso neto:200ml                                                                                                                                                       </a:t>
            </a:r>
          </a:p>
        </p:txBody>
      </p:sp>
      <p:pic>
        <p:nvPicPr>
          <p:cNvPr id="75779" name="Picture 7" descr="descarga (2)"/>
          <p:cNvPicPr>
            <a:picLocks noChangeAspect="1" noChangeArrowheads="1"/>
          </p:cNvPicPr>
          <p:nvPr/>
        </p:nvPicPr>
        <p:blipFill>
          <a:blip r:embed="rId2"/>
          <a:srcRect/>
          <a:stretch>
            <a:fillRect/>
          </a:stretch>
        </p:blipFill>
        <p:spPr bwMode="auto">
          <a:xfrm>
            <a:off x="5435600" y="1268413"/>
            <a:ext cx="2809875" cy="500221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7"/>
          <p:cNvSpPr>
            <a:spLocks noGrp="1" noChangeArrowheads="1"/>
          </p:cNvSpPr>
          <p:nvPr>
            <p:ph type="title"/>
          </p:nvPr>
        </p:nvSpPr>
        <p:spPr/>
        <p:txBody>
          <a:bodyPr/>
          <a:lstStyle/>
          <a:p>
            <a:r>
              <a:rPr lang="es-ES" smtClean="0"/>
              <a:t>Zumo: Sunvital</a:t>
            </a:r>
          </a:p>
        </p:txBody>
      </p:sp>
      <p:sp>
        <p:nvSpPr>
          <p:cNvPr id="76802" name="Rectangle 8"/>
          <p:cNvSpPr>
            <a:spLocks noGrp="1" noChangeArrowheads="1"/>
          </p:cNvSpPr>
          <p:nvPr>
            <p:ph type="body" sz="half" idx="1"/>
          </p:nvPr>
        </p:nvSpPr>
        <p:spPr>
          <a:xfrm>
            <a:off x="838200" y="2362200"/>
            <a:ext cx="3775075" cy="3724275"/>
          </a:xfrm>
        </p:spPr>
        <p:txBody>
          <a:bodyPr/>
          <a:lstStyle/>
          <a:p>
            <a:pPr>
              <a:buFont typeface="Wingdings 2" pitchFamily="18" charset="2"/>
              <a:buNone/>
            </a:pPr>
            <a:r>
              <a:rPr lang="es-ES" sz="2400" smtClean="0">
                <a:solidFill>
                  <a:srgbClr val="0066CC"/>
                </a:solidFill>
                <a:latin typeface="Arial" charset="0"/>
                <a:cs typeface="Arial" charset="0"/>
              </a:rPr>
              <a:t>Contenido: zumo de mandarina a partir de concentrado de mandarina. </a:t>
            </a:r>
          </a:p>
          <a:p>
            <a:pPr>
              <a:buFont typeface="Wingdings 2" pitchFamily="18" charset="2"/>
              <a:buNone/>
            </a:pPr>
            <a:r>
              <a:rPr lang="es-ES" sz="2400" b="1" smtClean="0">
                <a:solidFill>
                  <a:srgbClr val="0066CC"/>
                </a:solidFill>
                <a:latin typeface="Arial" charset="0"/>
                <a:cs typeface="Arial" charset="0"/>
              </a:rPr>
              <a:t>Peso neto: 200ml</a:t>
            </a:r>
          </a:p>
          <a:p>
            <a:pPr>
              <a:buFont typeface="Wingdings 2" pitchFamily="18" charset="2"/>
              <a:buNone/>
            </a:pPr>
            <a:r>
              <a:rPr lang="es-ES" sz="2400" b="1" smtClean="0">
                <a:solidFill>
                  <a:srgbClr val="0066CC"/>
                </a:solidFill>
                <a:latin typeface="Arial" charset="0"/>
                <a:cs typeface="Arial" charset="0"/>
              </a:rPr>
              <a:t>Precio: 0’85 euros.</a:t>
            </a:r>
          </a:p>
          <a:p>
            <a:endParaRPr lang="es-ES" sz="2400" smtClean="0"/>
          </a:p>
          <a:p>
            <a:endParaRPr lang="es-ES" sz="2400" smtClean="0"/>
          </a:p>
        </p:txBody>
      </p:sp>
      <p:pic>
        <p:nvPicPr>
          <p:cNvPr id="76803" name="Picture 10" descr="descarga"/>
          <p:cNvPicPr>
            <a:picLocks noChangeAspect="1" noChangeArrowheads="1"/>
          </p:cNvPicPr>
          <p:nvPr/>
        </p:nvPicPr>
        <p:blipFill>
          <a:blip r:embed="rId2"/>
          <a:srcRect/>
          <a:stretch>
            <a:fillRect/>
          </a:stretch>
        </p:blipFill>
        <p:spPr bwMode="auto">
          <a:xfrm>
            <a:off x="5724525" y="1412875"/>
            <a:ext cx="2689225" cy="480218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4"/>
          <p:cNvSpPr>
            <a:spLocks noGrp="1" noChangeArrowheads="1"/>
          </p:cNvSpPr>
          <p:nvPr>
            <p:ph type="title"/>
          </p:nvPr>
        </p:nvSpPr>
        <p:spPr/>
        <p:txBody>
          <a:bodyPr/>
          <a:lstStyle/>
          <a:p>
            <a:r>
              <a:rPr lang="es-ES" smtClean="0"/>
              <a:t>Zumo: Sunvital</a:t>
            </a:r>
          </a:p>
        </p:txBody>
      </p:sp>
      <p:sp>
        <p:nvSpPr>
          <p:cNvPr id="77826" name="Rectangle 5"/>
          <p:cNvSpPr>
            <a:spLocks noGrp="1" noChangeArrowheads="1"/>
          </p:cNvSpPr>
          <p:nvPr>
            <p:ph type="body" sz="half" idx="1"/>
          </p:nvPr>
        </p:nvSpPr>
        <p:spPr>
          <a:xfrm>
            <a:off x="838200" y="2362200"/>
            <a:ext cx="3775075" cy="3724275"/>
          </a:xfrm>
        </p:spPr>
        <p:txBody>
          <a:bodyPr/>
          <a:lstStyle/>
          <a:p>
            <a:pPr>
              <a:buFont typeface="Wingdings 2" pitchFamily="18" charset="2"/>
              <a:buNone/>
            </a:pPr>
            <a:r>
              <a:rPr lang="es-ES" sz="2400" smtClean="0">
                <a:solidFill>
                  <a:srgbClr val="0066CC"/>
                </a:solidFill>
                <a:latin typeface="Arial" charset="0"/>
                <a:cs typeface="Arial" charset="0"/>
              </a:rPr>
              <a:t>Contenido: zumo de tomate a partir de puré y concentrado de tomate.</a:t>
            </a:r>
          </a:p>
          <a:p>
            <a:pPr>
              <a:buFont typeface="Wingdings 2" pitchFamily="18" charset="2"/>
              <a:buNone/>
            </a:pPr>
            <a:r>
              <a:rPr lang="es-ES" sz="2400" b="1" smtClean="0">
                <a:solidFill>
                  <a:srgbClr val="0066CC"/>
                </a:solidFill>
                <a:latin typeface="Arial" charset="0"/>
                <a:cs typeface="Arial" charset="0"/>
              </a:rPr>
              <a:t>Peso neto: 200ml</a:t>
            </a:r>
          </a:p>
          <a:p>
            <a:pPr>
              <a:buFont typeface="Wingdings 2" pitchFamily="18" charset="2"/>
              <a:buNone/>
            </a:pPr>
            <a:r>
              <a:rPr lang="es-ES" sz="2400" b="1" smtClean="0">
                <a:solidFill>
                  <a:srgbClr val="0066CC"/>
                </a:solidFill>
                <a:latin typeface="Arial" charset="0"/>
                <a:cs typeface="Arial" charset="0"/>
              </a:rPr>
              <a:t>Precio: 0’85 euros.</a:t>
            </a:r>
          </a:p>
          <a:p>
            <a:pPr>
              <a:buFont typeface="Wingdings 2" pitchFamily="18" charset="2"/>
              <a:buNone/>
            </a:pPr>
            <a:endParaRPr lang="es-ES" sz="2400" smtClean="0"/>
          </a:p>
          <a:p>
            <a:endParaRPr lang="es-ES" sz="2400" smtClean="0"/>
          </a:p>
        </p:txBody>
      </p:sp>
      <p:pic>
        <p:nvPicPr>
          <p:cNvPr id="77827" name="Picture 7" descr="tomate"/>
          <p:cNvPicPr>
            <a:picLocks noChangeAspect="1" noChangeArrowheads="1"/>
          </p:cNvPicPr>
          <p:nvPr/>
        </p:nvPicPr>
        <p:blipFill>
          <a:blip r:embed="rId2"/>
          <a:srcRect/>
          <a:stretch>
            <a:fillRect/>
          </a:stretch>
        </p:blipFill>
        <p:spPr bwMode="auto">
          <a:xfrm>
            <a:off x="6372225" y="1628775"/>
            <a:ext cx="1422400" cy="42481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s-ES" smtClean="0"/>
              <a:t>             ZUMOS: DELIZUM</a:t>
            </a:r>
          </a:p>
        </p:txBody>
      </p:sp>
      <p:sp>
        <p:nvSpPr>
          <p:cNvPr id="78850" name="AutoShape 5" descr="Resultado de imagen de DELIZUM zumo mediterraneo"/>
          <p:cNvSpPr>
            <a:spLocks noChangeAspect="1" noChangeArrowheads="1"/>
          </p:cNvSpPr>
          <p:nvPr/>
        </p:nvSpPr>
        <p:spPr bwMode="auto">
          <a:xfrm>
            <a:off x="7583488" y="2411413"/>
            <a:ext cx="304800" cy="304800"/>
          </a:xfrm>
          <a:prstGeom prst="rect">
            <a:avLst/>
          </a:prstGeom>
          <a:noFill/>
          <a:ln w="9525">
            <a:noFill/>
            <a:miter lim="800000"/>
            <a:headEnd/>
            <a:tailEnd/>
          </a:ln>
        </p:spPr>
        <p:txBody>
          <a:bodyPr/>
          <a:lstStyle/>
          <a:p>
            <a:endParaRPr lang="es-ES_tradnl"/>
          </a:p>
        </p:txBody>
      </p:sp>
      <p:sp>
        <p:nvSpPr>
          <p:cNvPr id="78851" name="AutoShape 7" descr="Resultado de imagen de delizum"/>
          <p:cNvSpPr>
            <a:spLocks noChangeAspect="1" noChangeArrowheads="1"/>
          </p:cNvSpPr>
          <p:nvPr/>
        </p:nvSpPr>
        <p:spPr bwMode="auto">
          <a:xfrm>
            <a:off x="7835900" y="3295650"/>
            <a:ext cx="304800" cy="304800"/>
          </a:xfrm>
          <a:prstGeom prst="rect">
            <a:avLst/>
          </a:prstGeom>
          <a:noFill/>
          <a:ln w="9525">
            <a:noFill/>
            <a:miter lim="800000"/>
            <a:headEnd/>
            <a:tailEnd/>
          </a:ln>
        </p:spPr>
        <p:txBody>
          <a:bodyPr/>
          <a:lstStyle/>
          <a:p>
            <a:endParaRPr lang="es-ES_tradnl"/>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266"/>
                                        </p:tgtEl>
                                        <p:attrNameLst>
                                          <p:attrName>ppt_x</p:attrName>
                                          <p:attrName>ppt_y</p:attrName>
                                        </p:attrNameLst>
                                      </p:cBhvr>
                                    </p:animMotion>
                                    <p:animRot by="1500000">
                                      <p:cBhvr>
                                        <p:cTn id="7" dur="125" fill="hold">
                                          <p:stCondLst>
                                            <p:cond delay="0"/>
                                          </p:stCondLst>
                                        </p:cTn>
                                        <p:tgtEl>
                                          <p:spTgt spid="11266"/>
                                        </p:tgtEl>
                                        <p:attrNameLst>
                                          <p:attrName>r</p:attrName>
                                        </p:attrNameLst>
                                      </p:cBhvr>
                                    </p:animRot>
                                    <p:animRot by="-1500000">
                                      <p:cBhvr>
                                        <p:cTn id="8" dur="125" fill="hold">
                                          <p:stCondLst>
                                            <p:cond delay="125"/>
                                          </p:stCondLst>
                                        </p:cTn>
                                        <p:tgtEl>
                                          <p:spTgt spid="11266"/>
                                        </p:tgtEl>
                                        <p:attrNameLst>
                                          <p:attrName>r</p:attrName>
                                        </p:attrNameLst>
                                      </p:cBhvr>
                                    </p:animRot>
                                    <p:animRot by="-1500000">
                                      <p:cBhvr>
                                        <p:cTn id="9" dur="125" fill="hold">
                                          <p:stCondLst>
                                            <p:cond delay="250"/>
                                          </p:stCondLst>
                                        </p:cTn>
                                        <p:tgtEl>
                                          <p:spTgt spid="11266"/>
                                        </p:tgtEl>
                                        <p:attrNameLst>
                                          <p:attrName>r</p:attrName>
                                        </p:attrNameLst>
                                      </p:cBhvr>
                                    </p:animRot>
                                    <p:animRot by="1500000">
                                      <p:cBhvr>
                                        <p:cTn id="10" dur="125" fill="hold">
                                          <p:stCondLst>
                                            <p:cond delay="375"/>
                                          </p:stCondLst>
                                        </p:cTn>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Rectangle 2"/>
          <p:cNvPicPr>
            <a:picLocks noGrp="1" noChangeArrowheads="1"/>
          </p:cNvPicPr>
          <p:nvPr>
            <p:ph type="ctrTitle"/>
          </p:nvPr>
        </p:nvPicPr>
        <p:blipFill>
          <a:blip r:embed="rId2"/>
          <a:srcRect/>
          <a:stretch>
            <a:fillRect/>
          </a:stretch>
        </p:blipFill>
        <p:spPr>
          <a:xfrm>
            <a:off x="676275" y="573088"/>
            <a:ext cx="4754563" cy="1066800"/>
          </a:xfrm>
        </p:spPr>
      </p:pic>
      <p:pic>
        <p:nvPicPr>
          <p:cNvPr id="23554" name="Picture 3" descr="HPIM8225.JPG - "/>
          <p:cNvPicPr>
            <a:picLocks noChangeAspect="1" noChangeArrowheads="1"/>
          </p:cNvPicPr>
          <p:nvPr/>
        </p:nvPicPr>
        <p:blipFill>
          <a:blip r:embed="rId3"/>
          <a:srcRect/>
          <a:stretch>
            <a:fillRect/>
          </a:stretch>
        </p:blipFill>
        <p:spPr bwMode="auto">
          <a:xfrm>
            <a:off x="1187450" y="2420938"/>
            <a:ext cx="3960813" cy="3956050"/>
          </a:xfrm>
          <a:prstGeom prst="rect">
            <a:avLst/>
          </a:prstGeom>
          <a:noFill/>
          <a:ln w="9525">
            <a:noFill/>
            <a:miter lim="800000"/>
            <a:headEnd/>
            <a:tailEnd/>
          </a:ln>
        </p:spPr>
      </p:pic>
      <p:sp>
        <p:nvSpPr>
          <p:cNvPr id="18435" name="Text Box 4"/>
          <p:cNvSpPr txBox="1">
            <a:spLocks noChangeArrowheads="1"/>
          </p:cNvSpPr>
          <p:nvPr/>
        </p:nvSpPr>
        <p:spPr bwMode="auto">
          <a:xfrm>
            <a:off x="5867400" y="2420938"/>
            <a:ext cx="2879725" cy="3170237"/>
          </a:xfrm>
          <a:prstGeom prst="rect">
            <a:avLst/>
          </a:prstGeom>
          <a:noFill/>
          <a:ln w="9525">
            <a:noFill/>
            <a:miter lim="800000"/>
            <a:headEnd/>
            <a:tailEnd/>
          </a:ln>
        </p:spPr>
        <p:txBody>
          <a:bodyPr>
            <a:spAutoFit/>
          </a:bodyPr>
          <a:lstStyle/>
          <a:p>
            <a:pPr>
              <a:spcBef>
                <a:spcPct val="50000"/>
              </a:spcBef>
              <a:defRPr/>
            </a:pPr>
            <a:r>
              <a:rPr lang="es-ES_tradnl" sz="2000" dirty="0">
                <a:solidFill>
                  <a:srgbClr val="0066CC"/>
                </a:solidFill>
                <a:latin typeface="Arial" charset="0"/>
              </a:rPr>
              <a:t>Rosquillas artesanales hechas a mano sin ningún tipo de aditivos artificiales.</a:t>
            </a:r>
          </a:p>
          <a:p>
            <a:pPr>
              <a:spcBef>
                <a:spcPct val="50000"/>
              </a:spcBef>
              <a:defRPr/>
            </a:pPr>
            <a:endParaRPr lang="es-ES_tradnl" sz="2000" b="1" dirty="0">
              <a:solidFill>
                <a:srgbClr val="0066CC"/>
              </a:solidFill>
              <a:latin typeface="Arial" charset="0"/>
            </a:endParaRPr>
          </a:p>
          <a:p>
            <a:pPr>
              <a:spcBef>
                <a:spcPct val="50000"/>
              </a:spcBef>
              <a:defRPr/>
            </a:pPr>
            <a:r>
              <a:rPr lang="es-ES_tradnl" sz="2000" b="1" dirty="0">
                <a:solidFill>
                  <a:srgbClr val="0066CC"/>
                </a:solidFill>
                <a:latin typeface="Arial" charset="0"/>
              </a:rPr>
              <a:t>PESO NETO: 250 g</a:t>
            </a:r>
          </a:p>
          <a:p>
            <a:pPr>
              <a:spcBef>
                <a:spcPct val="50000"/>
              </a:spcBef>
              <a:defRPr/>
            </a:pPr>
            <a:r>
              <a:rPr lang="es-ES_tradnl" sz="2000" b="1" dirty="0">
                <a:solidFill>
                  <a:srgbClr val="0066CC"/>
                </a:solidFill>
                <a:latin typeface="Arial" charset="0"/>
              </a:rPr>
              <a:t>PRECIO: 2 euros</a:t>
            </a:r>
          </a:p>
          <a:p>
            <a:pPr>
              <a:spcBef>
                <a:spcPct val="50000"/>
              </a:spcBef>
              <a:defRPr/>
            </a:pPr>
            <a:r>
              <a:rPr lang="es-ES_tradnl" sz="2000" b="1" dirty="0">
                <a:solidFill>
                  <a:srgbClr val="0066CC"/>
                </a:solidFill>
                <a:effectLst>
                  <a:outerShdw blurRad="38100" dist="38100" dir="2700000" algn="tl">
                    <a:srgbClr val="C0C0C0"/>
                  </a:outerShdw>
                </a:effectLst>
                <a:latin typeface="Arial" charset="0"/>
              </a:rPr>
              <a:t>-Referencia: 003</a:t>
            </a:r>
            <a:endParaRPr lang="es-ES_tradnl" sz="2000" b="1" dirty="0">
              <a:solidFill>
                <a:srgbClr val="0066CC"/>
              </a:solidFill>
              <a:latin typeface="Arial" charset="0"/>
            </a:endParaRPr>
          </a:p>
        </p:txBody>
      </p:sp>
    </p:spTree>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AutoShape 4"/>
          <p:cNvSpPr>
            <a:spLocks noGrp="1" noChangeArrowheads="1"/>
          </p:cNvSpPr>
          <p:nvPr>
            <p:ph type="title"/>
          </p:nvPr>
        </p:nvSpPr>
        <p:spPr/>
        <p:txBody>
          <a:bodyPr/>
          <a:lstStyle/>
          <a:p>
            <a:r>
              <a:rPr lang="es-ES" smtClean="0"/>
              <a:t>Zumo: delizum</a:t>
            </a:r>
          </a:p>
        </p:txBody>
      </p:sp>
      <p:sp>
        <p:nvSpPr>
          <p:cNvPr id="79874" name="Rectangle 5"/>
          <p:cNvSpPr>
            <a:spLocks noGrp="1" noChangeArrowheads="1"/>
          </p:cNvSpPr>
          <p:nvPr>
            <p:ph type="body" sz="half" idx="1"/>
          </p:nvPr>
        </p:nvSpPr>
        <p:spPr>
          <a:xfrm>
            <a:off x="838200" y="2362200"/>
            <a:ext cx="3949700" cy="3724275"/>
          </a:xfrm>
        </p:spPr>
        <p:txBody>
          <a:bodyPr/>
          <a:lstStyle/>
          <a:p>
            <a:pPr>
              <a:buFont typeface="Wingdings 2" pitchFamily="18" charset="2"/>
              <a:buNone/>
            </a:pPr>
            <a:r>
              <a:rPr lang="es-ES" sz="2400" smtClean="0">
                <a:solidFill>
                  <a:srgbClr val="0066CC"/>
                </a:solidFill>
                <a:latin typeface="Arial" charset="0"/>
                <a:cs typeface="Arial" charset="0"/>
              </a:rPr>
              <a:t>Contenido: zumo mediterráneo a partir de concentrado ecológico de naranja, manzana, zanahoria y limón</a:t>
            </a:r>
          </a:p>
          <a:p>
            <a:pPr>
              <a:buFont typeface="Wingdings 2" pitchFamily="18" charset="2"/>
              <a:buNone/>
            </a:pPr>
            <a:r>
              <a:rPr lang="es-ES" sz="2400" b="1" smtClean="0">
                <a:solidFill>
                  <a:srgbClr val="0066CC"/>
                </a:solidFill>
                <a:latin typeface="Arial" charset="0"/>
                <a:cs typeface="Arial" charset="0"/>
              </a:rPr>
              <a:t>Peso neto:200ml </a:t>
            </a:r>
          </a:p>
          <a:p>
            <a:pPr>
              <a:buFont typeface="Wingdings 2" pitchFamily="18" charset="2"/>
              <a:buNone/>
            </a:pPr>
            <a:r>
              <a:rPr lang="es-ES" sz="2400" b="1" smtClean="0">
                <a:solidFill>
                  <a:srgbClr val="0066CC"/>
                </a:solidFill>
                <a:latin typeface="Arial" charset="0"/>
                <a:cs typeface="Arial" charset="0"/>
              </a:rPr>
              <a:t>Precio:0’85 euros.</a:t>
            </a:r>
          </a:p>
          <a:p>
            <a:pPr>
              <a:buFont typeface="Wingdings 2" pitchFamily="18" charset="2"/>
              <a:buNone/>
            </a:pPr>
            <a:endParaRPr lang="es-ES" sz="2400" smtClean="0">
              <a:solidFill>
                <a:srgbClr val="0066CC"/>
              </a:solidFill>
            </a:endParaRPr>
          </a:p>
        </p:txBody>
      </p:sp>
      <p:pic>
        <p:nvPicPr>
          <p:cNvPr id="79875" name="Picture 7" descr="descarga"/>
          <p:cNvPicPr>
            <a:picLocks noChangeAspect="1" noChangeArrowheads="1"/>
          </p:cNvPicPr>
          <p:nvPr/>
        </p:nvPicPr>
        <p:blipFill>
          <a:blip r:embed="rId2"/>
          <a:srcRect/>
          <a:stretch>
            <a:fillRect/>
          </a:stretch>
        </p:blipFill>
        <p:spPr bwMode="auto">
          <a:xfrm>
            <a:off x="4859338" y="1700213"/>
            <a:ext cx="4048125" cy="37242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AutoShape 4"/>
          <p:cNvSpPr>
            <a:spLocks noGrp="1" noChangeArrowheads="1"/>
          </p:cNvSpPr>
          <p:nvPr>
            <p:ph type="title"/>
          </p:nvPr>
        </p:nvSpPr>
        <p:spPr/>
        <p:txBody>
          <a:bodyPr/>
          <a:lstStyle/>
          <a:p>
            <a:r>
              <a:rPr lang="es-ES" smtClean="0"/>
              <a:t>Zumo: delizum</a:t>
            </a:r>
          </a:p>
        </p:txBody>
      </p:sp>
      <p:sp>
        <p:nvSpPr>
          <p:cNvPr id="80898" name="Rectangle 5"/>
          <p:cNvSpPr>
            <a:spLocks noGrp="1" noChangeArrowheads="1"/>
          </p:cNvSpPr>
          <p:nvPr>
            <p:ph type="body" sz="half" idx="1"/>
          </p:nvPr>
        </p:nvSpPr>
        <p:spPr>
          <a:xfrm>
            <a:off x="838200" y="2362200"/>
            <a:ext cx="3775075" cy="3724275"/>
          </a:xfrm>
        </p:spPr>
        <p:txBody>
          <a:bodyPr/>
          <a:lstStyle/>
          <a:p>
            <a:pPr>
              <a:buFont typeface="Wingdings 2" pitchFamily="18" charset="2"/>
              <a:buNone/>
            </a:pPr>
            <a:r>
              <a:rPr lang="es-ES" sz="2400" smtClean="0">
                <a:solidFill>
                  <a:srgbClr val="0066CC"/>
                </a:solidFill>
                <a:latin typeface="Arial" charset="0"/>
                <a:cs typeface="Arial" charset="0"/>
              </a:rPr>
              <a:t>Zumo: zumo de naranja a partir de concentrado de naranja ecológico</a:t>
            </a:r>
          </a:p>
          <a:p>
            <a:pPr>
              <a:buFont typeface="Wingdings 2" pitchFamily="18" charset="2"/>
              <a:buNone/>
            </a:pPr>
            <a:r>
              <a:rPr lang="es-ES" sz="2400" b="1" smtClean="0">
                <a:solidFill>
                  <a:srgbClr val="0066CC"/>
                </a:solidFill>
                <a:latin typeface="Arial" charset="0"/>
                <a:cs typeface="Arial" charset="0"/>
              </a:rPr>
              <a:t>Peso neto:200ml </a:t>
            </a:r>
          </a:p>
          <a:p>
            <a:pPr>
              <a:buFont typeface="Wingdings 2" pitchFamily="18" charset="2"/>
              <a:buNone/>
            </a:pPr>
            <a:r>
              <a:rPr lang="es-ES" sz="2400" b="1" smtClean="0">
                <a:solidFill>
                  <a:srgbClr val="0066CC"/>
                </a:solidFill>
                <a:latin typeface="Arial" charset="0"/>
                <a:cs typeface="Arial" charset="0"/>
              </a:rPr>
              <a:t>Precio:0’85 euros.</a:t>
            </a:r>
          </a:p>
          <a:p>
            <a:pPr>
              <a:buFont typeface="Wingdings 2" pitchFamily="18" charset="2"/>
              <a:buNone/>
            </a:pPr>
            <a:endParaRPr lang="es-ES" sz="2400" smtClean="0">
              <a:solidFill>
                <a:srgbClr val="0066CC"/>
              </a:solidFill>
            </a:endParaRPr>
          </a:p>
          <a:p>
            <a:endParaRPr lang="es-ES" sz="2400" smtClean="0">
              <a:solidFill>
                <a:srgbClr val="0066CC"/>
              </a:solidFill>
            </a:endParaRPr>
          </a:p>
        </p:txBody>
      </p:sp>
      <p:pic>
        <p:nvPicPr>
          <p:cNvPr id="80899" name="Picture 10" descr="marama"/>
          <p:cNvPicPr>
            <a:picLocks noChangeAspect="1" noChangeArrowheads="1"/>
          </p:cNvPicPr>
          <p:nvPr/>
        </p:nvPicPr>
        <p:blipFill>
          <a:blip r:embed="rId2"/>
          <a:srcRect/>
          <a:stretch>
            <a:fillRect/>
          </a:stretch>
        </p:blipFill>
        <p:spPr bwMode="auto">
          <a:xfrm>
            <a:off x="6011863" y="1412875"/>
            <a:ext cx="1852612" cy="41941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AutoShape 4"/>
          <p:cNvSpPr>
            <a:spLocks noGrp="1" noChangeArrowheads="1"/>
          </p:cNvSpPr>
          <p:nvPr>
            <p:ph type="title"/>
          </p:nvPr>
        </p:nvSpPr>
        <p:spPr/>
        <p:txBody>
          <a:bodyPr/>
          <a:lstStyle/>
          <a:p>
            <a:r>
              <a:rPr lang="es-ES" smtClean="0"/>
              <a:t>Zumo: delizum</a:t>
            </a:r>
          </a:p>
        </p:txBody>
      </p:sp>
      <p:sp>
        <p:nvSpPr>
          <p:cNvPr id="81922" name="Rectangle 5"/>
          <p:cNvSpPr>
            <a:spLocks noGrp="1" noChangeArrowheads="1"/>
          </p:cNvSpPr>
          <p:nvPr>
            <p:ph type="body" sz="half" idx="1"/>
          </p:nvPr>
        </p:nvSpPr>
        <p:spPr>
          <a:xfrm>
            <a:off x="838200" y="2362200"/>
            <a:ext cx="3775075" cy="3724275"/>
          </a:xfrm>
        </p:spPr>
        <p:txBody>
          <a:bodyPr/>
          <a:lstStyle/>
          <a:p>
            <a:pPr>
              <a:buFont typeface="Wingdings" pitchFamily="2" charset="2"/>
              <a:buNone/>
            </a:pPr>
            <a:r>
              <a:rPr lang="es-ES" sz="2400" smtClean="0">
                <a:solidFill>
                  <a:srgbClr val="0066CC"/>
                </a:solidFill>
                <a:latin typeface="Arial" charset="0"/>
                <a:cs typeface="Arial" charset="0"/>
              </a:rPr>
              <a:t>   Contenido: zumo de manzana a partir de concentrado ecológico de manzana</a:t>
            </a:r>
          </a:p>
          <a:p>
            <a:pPr>
              <a:buFont typeface="Wingdings" pitchFamily="2" charset="2"/>
              <a:buNone/>
            </a:pPr>
            <a:r>
              <a:rPr lang="es-ES" sz="2400" smtClean="0">
                <a:solidFill>
                  <a:srgbClr val="0066CC"/>
                </a:solidFill>
                <a:latin typeface="Arial" charset="0"/>
                <a:cs typeface="Arial" charset="0"/>
              </a:rPr>
              <a:t>   </a:t>
            </a:r>
            <a:r>
              <a:rPr lang="es-ES" sz="2400" b="1" smtClean="0">
                <a:solidFill>
                  <a:srgbClr val="0066CC"/>
                </a:solidFill>
                <a:latin typeface="Arial" charset="0"/>
                <a:cs typeface="Arial" charset="0"/>
              </a:rPr>
              <a:t>Peso neto: 200ml</a:t>
            </a:r>
          </a:p>
          <a:p>
            <a:pPr>
              <a:buFont typeface="Wingdings" pitchFamily="2" charset="2"/>
              <a:buNone/>
            </a:pPr>
            <a:r>
              <a:rPr lang="es-ES" sz="2400" b="1" smtClean="0">
                <a:solidFill>
                  <a:srgbClr val="0066CC"/>
                </a:solidFill>
                <a:latin typeface="Arial" charset="0"/>
                <a:cs typeface="Arial" charset="0"/>
              </a:rPr>
              <a:t>   Precio:0’85 euros.</a:t>
            </a:r>
          </a:p>
          <a:p>
            <a:pPr>
              <a:buFont typeface="Wingdings" pitchFamily="2" charset="2"/>
              <a:buNone/>
            </a:pPr>
            <a:endParaRPr lang="es-ES" sz="2400" smtClean="0">
              <a:solidFill>
                <a:srgbClr val="0066CC"/>
              </a:solidFill>
            </a:endParaRPr>
          </a:p>
          <a:p>
            <a:pPr>
              <a:buFont typeface="Wingdings" pitchFamily="2" charset="2"/>
              <a:buNone/>
            </a:pPr>
            <a:r>
              <a:rPr lang="es-ES" sz="2400" smtClean="0">
                <a:solidFill>
                  <a:srgbClr val="0066CC"/>
                </a:solidFill>
              </a:rPr>
              <a:t>   </a:t>
            </a:r>
          </a:p>
        </p:txBody>
      </p:sp>
      <p:pic>
        <p:nvPicPr>
          <p:cNvPr id="81923" name="Picture 7" descr="ZUMO_ECOLOGICO_DELIZUM_MANZANA_01"/>
          <p:cNvPicPr>
            <a:picLocks noChangeAspect="1" noChangeArrowheads="1"/>
          </p:cNvPicPr>
          <p:nvPr/>
        </p:nvPicPr>
        <p:blipFill>
          <a:blip r:embed="rId2"/>
          <a:srcRect/>
          <a:stretch>
            <a:fillRect/>
          </a:stretch>
        </p:blipFill>
        <p:spPr bwMode="auto">
          <a:xfrm>
            <a:off x="6300788" y="1628775"/>
            <a:ext cx="1493837" cy="431958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7"/>
          <p:cNvSpPr>
            <a:spLocks noGrp="1" noChangeArrowheads="1"/>
          </p:cNvSpPr>
          <p:nvPr>
            <p:ph type="title"/>
          </p:nvPr>
        </p:nvSpPr>
        <p:spPr/>
        <p:txBody>
          <a:bodyPr/>
          <a:lstStyle/>
          <a:p>
            <a:r>
              <a:rPr lang="es-ES" smtClean="0"/>
              <a:t>Zumo: delizum</a:t>
            </a:r>
          </a:p>
        </p:txBody>
      </p:sp>
      <p:sp>
        <p:nvSpPr>
          <p:cNvPr id="82946" name="Rectangle 16"/>
          <p:cNvSpPr>
            <a:spLocks noGrp="1" noChangeArrowheads="1"/>
          </p:cNvSpPr>
          <p:nvPr>
            <p:ph type="body" sz="half" idx="1"/>
          </p:nvPr>
        </p:nvSpPr>
        <p:spPr>
          <a:xfrm>
            <a:off x="838200" y="2362200"/>
            <a:ext cx="3775075" cy="3724275"/>
          </a:xfrm>
        </p:spPr>
        <p:txBody>
          <a:bodyPr/>
          <a:lstStyle/>
          <a:p>
            <a:pPr>
              <a:buFont typeface="Wingdings 2" pitchFamily="18" charset="2"/>
              <a:buNone/>
            </a:pPr>
            <a:r>
              <a:rPr lang="es-ES" sz="2400" smtClean="0">
                <a:solidFill>
                  <a:srgbClr val="0066CC"/>
                </a:solidFill>
                <a:latin typeface="Arial" charset="0"/>
                <a:cs typeface="Arial" charset="0"/>
              </a:rPr>
              <a:t>Contenido: zumo de uva roja a partir de concentrado de uva roja ecológica.</a:t>
            </a:r>
          </a:p>
          <a:p>
            <a:pPr>
              <a:buFont typeface="Wingdings 2" pitchFamily="18" charset="2"/>
              <a:buNone/>
            </a:pPr>
            <a:r>
              <a:rPr lang="es-ES" sz="2400" b="1" smtClean="0">
                <a:solidFill>
                  <a:srgbClr val="0066CC"/>
                </a:solidFill>
                <a:latin typeface="Arial" charset="0"/>
                <a:cs typeface="Arial" charset="0"/>
              </a:rPr>
              <a:t>Peso neto: 200ml</a:t>
            </a:r>
          </a:p>
          <a:p>
            <a:pPr>
              <a:buFont typeface="Wingdings 2" pitchFamily="18" charset="2"/>
              <a:buNone/>
            </a:pPr>
            <a:r>
              <a:rPr lang="es-ES" sz="2400" b="1" smtClean="0">
                <a:solidFill>
                  <a:srgbClr val="0066CC"/>
                </a:solidFill>
                <a:latin typeface="Arial" charset="0"/>
                <a:cs typeface="Arial" charset="0"/>
              </a:rPr>
              <a:t>Precio:0’85 euros.</a:t>
            </a:r>
          </a:p>
          <a:p>
            <a:pPr>
              <a:buFont typeface="Wingdings 2" pitchFamily="18" charset="2"/>
              <a:buNone/>
            </a:pPr>
            <a:endParaRPr lang="es-ES" sz="2400" smtClean="0">
              <a:solidFill>
                <a:srgbClr val="0066CC"/>
              </a:solidFill>
            </a:endParaRPr>
          </a:p>
        </p:txBody>
      </p:sp>
      <p:sp>
        <p:nvSpPr>
          <p:cNvPr id="82947" name="AutoShape 12" descr="Resultado de imagen de delizum uva roja"/>
          <p:cNvSpPr>
            <a:spLocks noChangeAspect="1" noChangeArrowheads="1"/>
          </p:cNvSpPr>
          <p:nvPr/>
        </p:nvSpPr>
        <p:spPr bwMode="auto">
          <a:xfrm>
            <a:off x="6858000" y="3452813"/>
            <a:ext cx="304800" cy="304800"/>
          </a:xfrm>
          <a:prstGeom prst="rect">
            <a:avLst/>
          </a:prstGeom>
          <a:noFill/>
          <a:ln w="9525">
            <a:noFill/>
            <a:miter lim="800000"/>
            <a:headEnd/>
            <a:tailEnd/>
          </a:ln>
        </p:spPr>
        <p:txBody>
          <a:bodyPr/>
          <a:lstStyle/>
          <a:p>
            <a:endParaRPr lang="es-ES_tradnl"/>
          </a:p>
        </p:txBody>
      </p:sp>
      <p:pic>
        <p:nvPicPr>
          <p:cNvPr id="82948" name="Picture 18" descr="kkkk"/>
          <p:cNvPicPr>
            <a:picLocks noGrp="1" noChangeAspect="1" noChangeArrowheads="1"/>
          </p:cNvPicPr>
          <p:nvPr>
            <p:ph sz="half" idx="2"/>
          </p:nvPr>
        </p:nvPicPr>
        <p:blipFill>
          <a:blip r:embed="rId2"/>
          <a:srcRect/>
          <a:stretch>
            <a:fillRect/>
          </a:stretch>
        </p:blipFill>
        <p:spPr>
          <a:xfrm>
            <a:off x="4500563" y="2349500"/>
            <a:ext cx="4495800" cy="3098800"/>
          </a:xfrm>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7" name="Rectangle 2"/>
          <p:cNvPicPr>
            <a:picLocks noGrp="1" noChangeArrowheads="1"/>
          </p:cNvPicPr>
          <p:nvPr>
            <p:ph type="ctrTitle"/>
          </p:nvPr>
        </p:nvPicPr>
        <p:blipFill>
          <a:blip r:embed="rId2"/>
          <a:srcRect/>
          <a:stretch>
            <a:fillRect/>
          </a:stretch>
        </p:blipFill>
        <p:spPr>
          <a:xfrm>
            <a:off x="-42863" y="328613"/>
            <a:ext cx="8364538" cy="1487487"/>
          </a:xfrm>
        </p:spPr>
      </p:pic>
      <p:sp>
        <p:nvSpPr>
          <p:cNvPr id="19459" name="Rectangle 3"/>
          <p:cNvSpPr>
            <a:spLocks noGrp="1"/>
          </p:cNvSpPr>
          <p:nvPr>
            <p:ph type="subTitle" idx="1"/>
          </p:nvPr>
        </p:nvSpPr>
        <p:spPr>
          <a:xfrm>
            <a:off x="1476375" y="2924175"/>
            <a:ext cx="6400800" cy="1752600"/>
          </a:xfrm>
        </p:spPr>
        <p:txBody>
          <a:bodyPr lIns="91440" rIns="91440"/>
          <a:lstStyle/>
          <a:p>
            <a:pPr marR="0" algn="ctr"/>
            <a:r>
              <a:rPr lang="es-ES_tradnl" sz="4300" b="1" i="1" smtClean="0">
                <a:solidFill>
                  <a:srgbClr val="0066CC"/>
                </a:solidFill>
                <a:latin typeface="Arial" charset="0"/>
                <a:cs typeface="Arial" charset="0"/>
              </a:rPr>
              <a:t>Souvenir con carácter</a:t>
            </a:r>
          </a:p>
          <a:p>
            <a:pPr marR="0" algn="ctr"/>
            <a:r>
              <a:rPr lang="es-ES_tradnl" sz="4300" b="1" i="1" smtClean="0">
                <a:solidFill>
                  <a:srgbClr val="0066CC"/>
                </a:solidFill>
                <a:latin typeface="Arial" charset="0"/>
                <a:cs typeface="Arial" charset="0"/>
              </a:rPr>
              <a:t>PROPIO</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1000"/>
                                        <p:tgtEl>
                                          <p:spTgt spid="19459">
                                            <p:txEl>
                                              <p:pRg st="1" end="1"/>
                                            </p:txEl>
                                          </p:spTgt>
                                        </p:tgtEl>
                                      </p:cBhvr>
                                    </p:animEffect>
                                    <p:anim calcmode="lin" valueType="num">
                                      <p:cBhvr>
                                        <p:cTn id="16"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45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457200" y="704850"/>
            <a:ext cx="8229600" cy="1143000"/>
          </a:xfrm>
        </p:spPr>
        <p:txBody>
          <a:bodyPr/>
          <a:lstStyle/>
          <a:p>
            <a:r>
              <a:rPr lang="es-ES_tradnl" smtClean="0"/>
              <a:t>Pulsera cinta de la Virgen de la Fuensanta</a:t>
            </a:r>
          </a:p>
        </p:txBody>
      </p:sp>
      <p:sp>
        <p:nvSpPr>
          <p:cNvPr id="21507" name="Rectangle 3"/>
          <p:cNvSpPr>
            <a:spLocks noGrp="1"/>
          </p:cNvSpPr>
          <p:nvPr>
            <p:ph type="body" sz="half" idx="1"/>
          </p:nvPr>
        </p:nvSpPr>
        <p:spPr>
          <a:xfrm>
            <a:off x="323850" y="2133600"/>
            <a:ext cx="4038600" cy="1439863"/>
          </a:xfrm>
        </p:spPr>
        <p:txBody>
          <a:bodyPr/>
          <a:lstStyle/>
          <a:p>
            <a:endParaRPr lang="es-ES_tradnl" sz="2200" smtClean="0"/>
          </a:p>
        </p:txBody>
      </p:sp>
      <p:sp>
        <p:nvSpPr>
          <p:cNvPr id="21508" name="Rectangle 4"/>
          <p:cNvSpPr>
            <a:spLocks noGrp="1"/>
          </p:cNvSpPr>
          <p:nvPr>
            <p:ph type="body" sz="half" idx="2"/>
          </p:nvPr>
        </p:nvSpPr>
        <p:spPr>
          <a:xfrm>
            <a:off x="4859338" y="1989138"/>
            <a:ext cx="4038600" cy="4495800"/>
          </a:xfrm>
        </p:spPr>
        <p:txBody>
          <a:bodyPr/>
          <a:lstStyle/>
          <a:p>
            <a:pPr>
              <a:buFont typeface="Wingdings 2" pitchFamily="18" charset="2"/>
              <a:buNone/>
              <a:defRPr/>
            </a:pPr>
            <a:r>
              <a:rPr lang="es-ES_tradnl" sz="2200" b="1" dirty="0" smtClean="0">
                <a:solidFill>
                  <a:srgbClr val="0066CC"/>
                </a:solidFill>
                <a:latin typeface="Arial" charset="0"/>
              </a:rPr>
              <a:t>-Precio: 1</a:t>
            </a:r>
            <a:r>
              <a:rPr lang="es-ES_tradnl" sz="2200" b="1" dirty="0" smtClean="0">
                <a:solidFill>
                  <a:srgbClr val="0066CC"/>
                </a:solidFill>
              </a:rPr>
              <a:t>’</a:t>
            </a:r>
            <a:r>
              <a:rPr lang="es-ES_tradnl" sz="2200" b="1" dirty="0" smtClean="0">
                <a:solidFill>
                  <a:srgbClr val="0066CC"/>
                </a:solidFill>
                <a:latin typeface="Arial" charset="0"/>
              </a:rPr>
              <a:t>80 euros.</a:t>
            </a:r>
          </a:p>
          <a:p>
            <a:pPr>
              <a:buFont typeface="Wingdings 2" pitchFamily="18" charset="2"/>
              <a:buNone/>
              <a:defRPr/>
            </a:pPr>
            <a:endParaRPr lang="es-ES_tradnl" sz="2200" b="1" dirty="0" smtClean="0">
              <a:solidFill>
                <a:srgbClr val="0066CC"/>
              </a:solidFill>
              <a:latin typeface="Arial" charset="0"/>
            </a:endParaRPr>
          </a:p>
          <a:p>
            <a:pPr>
              <a:buFont typeface="Wingdings 2" pitchFamily="18" charset="2"/>
              <a:buNone/>
              <a:defRPr/>
            </a:pPr>
            <a:r>
              <a:rPr lang="es-ES_tradnl" sz="2200" dirty="0" smtClean="0">
                <a:solidFill>
                  <a:srgbClr val="0066CC"/>
                </a:solidFill>
                <a:latin typeface="Arial" charset="0"/>
              </a:rPr>
              <a:t>-Descripci</a:t>
            </a:r>
            <a:r>
              <a:rPr lang="es-ES_tradnl" sz="2200" dirty="0" smtClean="0">
                <a:solidFill>
                  <a:srgbClr val="0066CC"/>
                </a:solidFill>
              </a:rPr>
              <a:t>ó</a:t>
            </a:r>
            <a:r>
              <a:rPr lang="es-ES_tradnl" sz="2200" dirty="0" smtClean="0">
                <a:solidFill>
                  <a:srgbClr val="0066CC"/>
                </a:solidFill>
                <a:latin typeface="Arial" charset="0"/>
              </a:rPr>
              <a:t>n: Pulsera polyester 10 x 280mm con cierre bola níquel.</a:t>
            </a:r>
          </a:p>
          <a:p>
            <a:pPr>
              <a:buFont typeface="Wingdings 2" pitchFamily="18" charset="2"/>
              <a:buNone/>
              <a:defRPr/>
            </a:pPr>
            <a:endParaRPr lang="es-ES_tradnl" sz="2400" dirty="0" smtClean="0">
              <a:solidFill>
                <a:srgbClr val="0066CC"/>
              </a:solidFill>
              <a:effectLst>
                <a:outerShdw blurRad="38100" dist="38100" dir="2700000" algn="tl">
                  <a:srgbClr val="C0C0C0"/>
                </a:outerShdw>
              </a:effectLst>
              <a:latin typeface="Arial" charset="0"/>
            </a:endParaRPr>
          </a:p>
          <a:p>
            <a:pPr>
              <a:buFont typeface="Wingdings 2" pitchFamily="18" charset="2"/>
              <a:buNone/>
              <a:defRPr/>
            </a:pPr>
            <a:r>
              <a:rPr lang="es-ES_tradnl" sz="2400" b="1" dirty="0" smtClean="0">
                <a:solidFill>
                  <a:srgbClr val="0066CC"/>
                </a:solidFill>
                <a:effectLst>
                  <a:outerShdw blurRad="38100" dist="38100" dir="2700000" algn="tl">
                    <a:srgbClr val="C0C0C0"/>
                  </a:outerShdw>
                </a:effectLst>
                <a:latin typeface="Arial" charset="0"/>
              </a:rPr>
              <a:t>-Referencia: 004</a:t>
            </a:r>
            <a:endParaRPr lang="es-ES_tradnl" sz="2200" dirty="0" smtClean="0"/>
          </a:p>
        </p:txBody>
      </p:sp>
      <p:pic>
        <p:nvPicPr>
          <p:cNvPr id="25604" name="Picture 5" descr="Pulsera cinta Virgen de la Fuensanta"/>
          <p:cNvPicPr>
            <a:picLocks noChangeAspect="1" noChangeArrowheads="1"/>
          </p:cNvPicPr>
          <p:nvPr/>
        </p:nvPicPr>
        <p:blipFill>
          <a:blip r:embed="rId2"/>
          <a:srcRect/>
          <a:stretch>
            <a:fillRect/>
          </a:stretch>
        </p:blipFill>
        <p:spPr bwMode="auto">
          <a:xfrm>
            <a:off x="395288" y="2205038"/>
            <a:ext cx="4286250" cy="32400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nodePh="1">
                                  <p:stCondLst>
                                    <p:cond delay="0"/>
                                  </p:stCondLst>
                                  <p:endCondLst>
                                    <p:cond evt="begin" delay="0">
                                      <p:tn val="5"/>
                                    </p:cond>
                                  </p:end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fade">
                                      <p:cBhvr>
                                        <p:cTn id="15" dur="1000"/>
                                        <p:tgtEl>
                                          <p:spTgt spid="21508">
                                            <p:txEl>
                                              <p:pRg st="0" end="0"/>
                                            </p:txEl>
                                          </p:spTgt>
                                        </p:tgtEl>
                                      </p:cBhvr>
                                    </p:animEffect>
                                    <p:anim calcmode="lin" valueType="num">
                                      <p:cBhvr>
                                        <p:cTn id="16" dur="10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1508">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150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508">
                                            <p:txEl>
                                              <p:pRg st="2" end="2"/>
                                            </p:txEl>
                                          </p:spTgt>
                                        </p:tgtEl>
                                        <p:attrNameLst>
                                          <p:attrName>style.visibility</p:attrName>
                                        </p:attrNameLst>
                                      </p:cBhvr>
                                      <p:to>
                                        <p:strVal val="visible"/>
                                      </p:to>
                                    </p:set>
                                    <p:animEffect transition="in" filter="fade">
                                      <p:cBhvr>
                                        <p:cTn id="23" dur="1000"/>
                                        <p:tgtEl>
                                          <p:spTgt spid="21508">
                                            <p:txEl>
                                              <p:pRg st="2" end="2"/>
                                            </p:txEl>
                                          </p:spTgt>
                                        </p:tgtEl>
                                      </p:cBhvr>
                                    </p:animEffect>
                                    <p:anim calcmode="lin" valueType="num">
                                      <p:cBhvr>
                                        <p:cTn id="24" dur="10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150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150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508">
                                            <p:txEl>
                                              <p:pRg st="4" end="4"/>
                                            </p:txEl>
                                          </p:spTgt>
                                        </p:tgtEl>
                                        <p:attrNameLst>
                                          <p:attrName>style.visibility</p:attrName>
                                        </p:attrNameLst>
                                      </p:cBhvr>
                                      <p:to>
                                        <p:strVal val="visible"/>
                                      </p:to>
                                    </p:set>
                                    <p:animEffect transition="in" filter="fade">
                                      <p:cBhvr>
                                        <p:cTn id="31" dur="1000"/>
                                        <p:tgtEl>
                                          <p:spTgt spid="21508">
                                            <p:txEl>
                                              <p:pRg st="4" end="4"/>
                                            </p:txEl>
                                          </p:spTgt>
                                        </p:tgtEl>
                                      </p:cBhvr>
                                    </p:animEffect>
                                    <p:anim calcmode="lin" valueType="num">
                                      <p:cBhvr>
                                        <p:cTn id="32" dur="1000" fill="hold"/>
                                        <p:tgtEl>
                                          <p:spTgt spid="21508">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150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150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704850"/>
            <a:ext cx="8229600" cy="1143000"/>
          </a:xfrm>
        </p:spPr>
        <p:txBody>
          <a:bodyPr/>
          <a:lstStyle/>
          <a:p>
            <a:r>
              <a:rPr lang="es-ES_tradnl" sz="4600" smtClean="0"/>
              <a:t>Chapa imperdible Virgen Fuensanta</a:t>
            </a:r>
          </a:p>
        </p:txBody>
      </p:sp>
      <p:sp>
        <p:nvSpPr>
          <p:cNvPr id="22531" name="Rectangle 3"/>
          <p:cNvSpPr>
            <a:spLocks noGrp="1"/>
          </p:cNvSpPr>
          <p:nvPr>
            <p:ph type="body" sz="half" idx="1"/>
          </p:nvPr>
        </p:nvSpPr>
        <p:spPr>
          <a:xfrm>
            <a:off x="1476375" y="4141788"/>
            <a:ext cx="2011363" cy="774700"/>
          </a:xfrm>
        </p:spPr>
        <p:txBody>
          <a:bodyPr/>
          <a:lstStyle/>
          <a:p>
            <a:endParaRPr lang="es-ES_tradnl" sz="2200" smtClean="0"/>
          </a:p>
        </p:txBody>
      </p:sp>
      <p:sp>
        <p:nvSpPr>
          <p:cNvPr id="22532" name="Rectangle 4"/>
          <p:cNvSpPr>
            <a:spLocks noGrp="1"/>
          </p:cNvSpPr>
          <p:nvPr>
            <p:ph type="body" sz="half" idx="2"/>
          </p:nvPr>
        </p:nvSpPr>
        <p:spPr>
          <a:xfrm>
            <a:off x="5105400" y="1844675"/>
            <a:ext cx="4038600" cy="4495800"/>
          </a:xfrm>
        </p:spPr>
        <p:txBody>
          <a:bodyPr/>
          <a:lstStyle/>
          <a:p>
            <a:pPr>
              <a:buFont typeface="Wingdings 2" pitchFamily="18" charset="2"/>
              <a:buNone/>
              <a:defRPr/>
            </a:pPr>
            <a:r>
              <a:rPr lang="es-ES_tradnl" sz="2200" b="1" dirty="0" smtClean="0">
                <a:solidFill>
                  <a:srgbClr val="0066CC"/>
                </a:solidFill>
                <a:latin typeface="Arial" charset="0"/>
              </a:rPr>
              <a:t>-Precio: 1</a:t>
            </a:r>
            <a:r>
              <a:rPr lang="es-ES_tradnl" sz="2200" b="1" dirty="0" smtClean="0">
                <a:solidFill>
                  <a:srgbClr val="0066CC"/>
                </a:solidFill>
              </a:rPr>
              <a:t>’</a:t>
            </a:r>
            <a:r>
              <a:rPr lang="es-ES_tradnl" sz="2200" b="1" dirty="0" smtClean="0">
                <a:solidFill>
                  <a:srgbClr val="0066CC"/>
                </a:solidFill>
                <a:latin typeface="Arial" charset="0"/>
              </a:rPr>
              <a:t>80 euros.</a:t>
            </a:r>
          </a:p>
          <a:p>
            <a:pPr>
              <a:buFont typeface="Wingdings 2" pitchFamily="18" charset="2"/>
              <a:buNone/>
              <a:defRPr/>
            </a:pPr>
            <a:endParaRPr lang="es-ES_tradnl" sz="2200" b="1" dirty="0" smtClean="0">
              <a:solidFill>
                <a:srgbClr val="0066CC"/>
              </a:solidFill>
              <a:latin typeface="Arial" charset="0"/>
            </a:endParaRPr>
          </a:p>
          <a:p>
            <a:pPr>
              <a:buFont typeface="Wingdings 2" pitchFamily="18" charset="2"/>
              <a:buNone/>
              <a:defRPr/>
            </a:pPr>
            <a:r>
              <a:rPr lang="es-ES_tradnl" sz="2200" dirty="0" smtClean="0">
                <a:solidFill>
                  <a:srgbClr val="0066CC"/>
                </a:solidFill>
                <a:latin typeface="Arial" panose="020B0604020202020204" pitchFamily="34" charset="0"/>
                <a:cs typeface="Arial" panose="020B0604020202020204" pitchFamily="34" charset="0"/>
              </a:rPr>
              <a:t>-Descripción: Disponible en 4 colores, rojo, azul, rosa y verde.</a:t>
            </a:r>
          </a:p>
          <a:p>
            <a:pPr>
              <a:buFont typeface="Wingdings 2" pitchFamily="18" charset="2"/>
              <a:buNone/>
              <a:defRPr/>
            </a:pPr>
            <a:endParaRPr lang="es-ES_tradnl" sz="2200" b="1" dirty="0" smtClean="0">
              <a:solidFill>
                <a:srgbClr val="0066CC"/>
              </a:solidFill>
              <a:latin typeface="Arial" charset="0"/>
            </a:endParaRPr>
          </a:p>
          <a:p>
            <a:pPr>
              <a:buFont typeface="Wingdings 2" pitchFamily="18" charset="2"/>
              <a:buNone/>
              <a:defRPr/>
            </a:pPr>
            <a:r>
              <a:rPr lang="es-ES_tradnl" sz="2200" b="1" dirty="0" smtClean="0">
                <a:solidFill>
                  <a:srgbClr val="0066CC"/>
                </a:solidFill>
                <a:latin typeface="Arial" charset="0"/>
              </a:rPr>
              <a:t>-Medida: 45mm de di</a:t>
            </a:r>
            <a:r>
              <a:rPr lang="es-ES_tradnl" sz="2200" b="1" dirty="0" smtClean="0">
                <a:solidFill>
                  <a:srgbClr val="0066CC"/>
                </a:solidFill>
              </a:rPr>
              <a:t>á</a:t>
            </a:r>
            <a:r>
              <a:rPr lang="es-ES_tradnl" sz="2200" b="1" dirty="0" smtClean="0">
                <a:solidFill>
                  <a:srgbClr val="0066CC"/>
                </a:solidFill>
                <a:latin typeface="Arial" charset="0"/>
              </a:rPr>
              <a:t>metro.</a:t>
            </a:r>
          </a:p>
          <a:p>
            <a:pPr>
              <a:buFont typeface="Wingdings 2" pitchFamily="18" charset="2"/>
              <a:buNone/>
              <a:defRPr/>
            </a:pPr>
            <a:endParaRPr lang="es-ES_tradnl" sz="2400" b="1" dirty="0" smtClean="0">
              <a:solidFill>
                <a:srgbClr val="0066CC"/>
              </a:solidFill>
              <a:effectLst>
                <a:outerShdw blurRad="38100" dist="38100" dir="2700000" algn="tl">
                  <a:srgbClr val="C0C0C0"/>
                </a:outerShdw>
              </a:effectLst>
              <a:latin typeface="Arial" charset="0"/>
            </a:endParaRPr>
          </a:p>
          <a:p>
            <a:pPr>
              <a:buFont typeface="Wingdings 2" pitchFamily="18" charset="2"/>
              <a:buNone/>
              <a:defRPr/>
            </a:pPr>
            <a:r>
              <a:rPr lang="es-ES_tradnl" sz="2400" b="1" dirty="0" smtClean="0">
                <a:solidFill>
                  <a:srgbClr val="0066CC"/>
                </a:solidFill>
                <a:effectLst>
                  <a:outerShdw blurRad="38100" dist="38100" dir="2700000" algn="tl">
                    <a:srgbClr val="C0C0C0"/>
                  </a:outerShdw>
                </a:effectLst>
                <a:latin typeface="Arial" charset="0"/>
              </a:rPr>
              <a:t>-Referencia: 005</a:t>
            </a:r>
            <a:endParaRPr lang="es-ES_tradnl" sz="2200" dirty="0" smtClean="0"/>
          </a:p>
        </p:txBody>
      </p:sp>
      <p:pic>
        <p:nvPicPr>
          <p:cNvPr id="26628" name="Picture 5" descr="Chapa imperdible Virgen Fuensanta"/>
          <p:cNvPicPr>
            <a:picLocks noChangeAspect="1" noChangeArrowheads="1"/>
          </p:cNvPicPr>
          <p:nvPr/>
        </p:nvPicPr>
        <p:blipFill>
          <a:blip r:embed="rId2"/>
          <a:srcRect/>
          <a:stretch>
            <a:fillRect/>
          </a:stretch>
        </p:blipFill>
        <p:spPr bwMode="auto">
          <a:xfrm>
            <a:off x="250825" y="1773238"/>
            <a:ext cx="4537075" cy="460851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nodePh="1">
                                  <p:stCondLst>
                                    <p:cond delay="0"/>
                                  </p:stCondLst>
                                  <p:endCondLst>
                                    <p:cond evt="begin" delay="0">
                                      <p:tn val="5"/>
                                    </p:cond>
                                  </p:end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2">
                                            <p:txEl>
                                              <p:pRg st="0" end="0"/>
                                            </p:txEl>
                                          </p:spTgt>
                                        </p:tgtEl>
                                        <p:attrNameLst>
                                          <p:attrName>style.visibility</p:attrName>
                                        </p:attrNameLst>
                                      </p:cBhvr>
                                      <p:to>
                                        <p:strVal val="visible"/>
                                      </p:to>
                                    </p:set>
                                    <p:animEffect transition="in" filter="fade">
                                      <p:cBhvr>
                                        <p:cTn id="15" dur="1000"/>
                                        <p:tgtEl>
                                          <p:spTgt spid="22532">
                                            <p:txEl>
                                              <p:pRg st="0" end="0"/>
                                            </p:txEl>
                                          </p:spTgt>
                                        </p:tgtEl>
                                      </p:cBhvr>
                                    </p:animEffect>
                                    <p:anim calcmode="lin" valueType="num">
                                      <p:cBhvr>
                                        <p:cTn id="16" dur="10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Effect transition="in" filter="fade">
                                      <p:cBhvr>
                                        <p:cTn id="23" dur="1000"/>
                                        <p:tgtEl>
                                          <p:spTgt spid="22532">
                                            <p:txEl>
                                              <p:pRg st="2" end="2"/>
                                            </p:txEl>
                                          </p:spTgt>
                                        </p:tgtEl>
                                      </p:cBhvr>
                                    </p:animEffect>
                                    <p:anim calcmode="lin" valueType="num">
                                      <p:cBhvr>
                                        <p:cTn id="24" dur="10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253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253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Effect transition="in" filter="fade">
                                      <p:cBhvr>
                                        <p:cTn id="31" dur="1000"/>
                                        <p:tgtEl>
                                          <p:spTgt spid="22532">
                                            <p:txEl>
                                              <p:pRg st="4" end="4"/>
                                            </p:txEl>
                                          </p:spTgt>
                                        </p:tgtEl>
                                      </p:cBhvr>
                                    </p:animEffect>
                                    <p:anim calcmode="lin" valueType="num">
                                      <p:cBhvr>
                                        <p:cTn id="32" dur="10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2532">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253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532">
                                            <p:txEl>
                                              <p:pRg st="6" end="6"/>
                                            </p:txEl>
                                          </p:spTgt>
                                        </p:tgtEl>
                                        <p:attrNameLst>
                                          <p:attrName>style.visibility</p:attrName>
                                        </p:attrNameLst>
                                      </p:cBhvr>
                                      <p:to>
                                        <p:strVal val="visible"/>
                                      </p:to>
                                    </p:set>
                                    <p:animEffect transition="in" filter="fade">
                                      <p:cBhvr>
                                        <p:cTn id="39" dur="1000"/>
                                        <p:tgtEl>
                                          <p:spTgt spid="22532">
                                            <p:txEl>
                                              <p:pRg st="6" end="6"/>
                                            </p:txEl>
                                          </p:spTgt>
                                        </p:tgtEl>
                                      </p:cBhvr>
                                    </p:animEffect>
                                    <p:anim calcmode="lin" valueType="num">
                                      <p:cBhvr>
                                        <p:cTn id="40" dur="10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2532">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253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1">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380</TotalTime>
  <Words>1300</Words>
  <Application>Microsoft Office PowerPoint</Application>
  <PresentationFormat>Presentación en pantalla (4:3)</PresentationFormat>
  <Paragraphs>366</Paragraphs>
  <Slides>63</Slides>
  <Notes>1</Notes>
  <HiddenSlides>0</HiddenSlides>
  <MMClips>0</MMClips>
  <ScaleCrop>false</ScaleCrop>
  <HeadingPairs>
    <vt:vector size="6" baseType="variant">
      <vt:variant>
        <vt:lpstr>Fuentes usadas</vt:lpstr>
      </vt:variant>
      <vt:variant>
        <vt:i4>6</vt:i4>
      </vt:variant>
      <vt:variant>
        <vt:lpstr>Plantilla de diseño</vt:lpstr>
      </vt:variant>
      <vt:variant>
        <vt:i4>4</vt:i4>
      </vt:variant>
      <vt:variant>
        <vt:lpstr>Títulos de diapositiva</vt:lpstr>
      </vt:variant>
      <vt:variant>
        <vt:i4>63</vt:i4>
      </vt:variant>
    </vt:vector>
  </HeadingPairs>
  <TitlesOfParts>
    <vt:vector size="73" baseType="lpstr">
      <vt:lpstr>Constantia</vt:lpstr>
      <vt:lpstr>Arial</vt:lpstr>
      <vt:lpstr>Calibri</vt:lpstr>
      <vt:lpstr>Wingdings 2</vt:lpstr>
      <vt:lpstr>Jokerman</vt:lpstr>
      <vt:lpstr>Wingdings</vt:lpstr>
      <vt:lpstr>Flujo</vt:lpstr>
      <vt:lpstr>Flujo</vt:lpstr>
      <vt:lpstr>Flujo</vt:lpstr>
      <vt:lpstr>Flujo</vt:lpstr>
      <vt:lpstr>Diapositiva 1</vt:lpstr>
      <vt:lpstr>Diapositiva 2</vt:lpstr>
      <vt:lpstr>Productos Pepejo El Labrador</vt:lpstr>
      <vt:lpstr>Diapositiva 4</vt:lpstr>
      <vt:lpstr>Diapositiva 5</vt:lpstr>
      <vt:lpstr>Diapositiva 6</vt:lpstr>
      <vt:lpstr>Diapositiva 7</vt:lpstr>
      <vt:lpstr>Pulsera cinta de la Virgen de la Fuensanta</vt:lpstr>
      <vt:lpstr>Chapa imperdible Virgen Fuensanta</vt:lpstr>
      <vt:lpstr>Taza Fuensanta azul</vt:lpstr>
      <vt:lpstr>Diapositiva 11</vt:lpstr>
      <vt:lpstr>Aceitunas Juan Fra</vt:lpstr>
      <vt:lpstr>Pepinillos</vt:lpstr>
      <vt:lpstr>Picadillo</vt:lpstr>
      <vt:lpstr>Aceitunas verdes</vt:lpstr>
      <vt:lpstr>EMBUTIDOS CANOVAS</vt:lpstr>
      <vt:lpstr>Diapositiva 17</vt:lpstr>
      <vt:lpstr>Diapositiva 18</vt:lpstr>
      <vt:lpstr>Diapositiva 19</vt:lpstr>
      <vt:lpstr>Diapositiva 20</vt:lpstr>
      <vt:lpstr>-Descripción del producto: Magra y panceta de cerdo, , embutido en tripa natural de cerdo raspado, y sometida a desecacion o venta en fresco picado y majado, limpio de grasas y aponeurósis.  -Referencia: 015 -Precio: 10 euros. </vt:lpstr>
      <vt:lpstr>Descripción del producto: Tocino, papadas y sangre de cerdo, picado y majado, limpio de grasas y apneurosis, embutido en tripa natural, sometido a coción durante 3-4 horas a una temperatura  de 85ºC.  -Referencia: 016  -Precio: 5 euros.</vt:lpstr>
      <vt:lpstr>Descripción del producto: Tocino de cerdo, picado y majado, limpio de aponeurosis, embutida en tripa natural, sometida a desecación.  -Referencia: 017   -Precio: 5 euros.</vt:lpstr>
      <vt:lpstr>Diapositiva 24</vt:lpstr>
      <vt:lpstr>PRODUCTOS HERO</vt:lpstr>
      <vt:lpstr>Barrita de avellana</vt:lpstr>
      <vt:lpstr>Barrita de chocolate</vt:lpstr>
      <vt:lpstr>Barrita de fresa</vt:lpstr>
      <vt:lpstr>Barrita de caramelo</vt:lpstr>
      <vt:lpstr>Mermelada de Fresa</vt:lpstr>
      <vt:lpstr>Mermelada de Frutos Rojos</vt:lpstr>
      <vt:lpstr>Mermelada de Frambuesa</vt:lpstr>
      <vt:lpstr>Barrita dulce y salado</vt:lpstr>
      <vt:lpstr>Cosas 43</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              ZUMOS: SUNVITAL</vt:lpstr>
      <vt:lpstr> Zumo: sunvital </vt:lpstr>
      <vt:lpstr>Zumo: Sunvital</vt:lpstr>
      <vt:lpstr>Zumo: Sunvital</vt:lpstr>
      <vt:lpstr>Zumo: Sunvital</vt:lpstr>
      <vt:lpstr>             ZUMOS: DELIZUM</vt:lpstr>
      <vt:lpstr>Zumo: delizum</vt:lpstr>
      <vt:lpstr>Zumo: delizum</vt:lpstr>
      <vt:lpstr>Zumo: delizum</vt:lpstr>
      <vt:lpstr>Zumo: delizum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usuario5</dc:creator>
  <cp:lastModifiedBy>alumno</cp:lastModifiedBy>
  <cp:revision>68</cp:revision>
  <dcterms:created xsi:type="dcterms:W3CDTF">2016-02-08T10:19:33Z</dcterms:created>
  <dcterms:modified xsi:type="dcterms:W3CDTF">2016-03-17T09:09:49Z</dcterms:modified>
</cp:coreProperties>
</file>