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9" r:id="rId3"/>
    <p:sldId id="257" r:id="rId4"/>
    <p:sldId id="258"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6" d="100"/>
          <a:sy n="76" d="100"/>
        </p:scale>
        <p:origin x="-44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4T07:52:33.388"/>
    </inkml:context>
    <inkml:brush xml:id="br0">
      <inkml:brushProperty name="width" value="0.05292" units="cm"/>
      <inkml:brushProperty name="height" value="0.05292"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4T07:52:33.203"/>
    </inkml:context>
    <inkml:brush xml:id="br0">
      <inkml:brushProperty name="width" value="0.05292" units="cm"/>
      <inkml:brushProperty name="height" value="0.05292" units="cm"/>
    </inkml:brush>
  </inkml:definitions>
  <inkml:trace contextRef="#ctx0" brushRef="#br0">1 0 24575,'0'0'0</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201184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00757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428636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5233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52715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454534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764DE79-268F-4C1A-8933-263129D2AF90}"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762042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5977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78771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97400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94206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65673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895860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51556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764DE79-268F-4C1A-8933-263129D2AF90}" type="datetimeFigureOut">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73714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41379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a:p>
        </p:txBody>
      </p:sp>
    </p:spTree>
    <p:extLst>
      <p:ext uri="{BB962C8B-B14F-4D97-AF65-F5344CB8AC3E}">
        <p14:creationId xmlns:p14="http://schemas.microsoft.com/office/powerpoint/2010/main" val="114209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764DE79-268F-4C1A-8933-263129D2AF90}" type="datetimeFigureOut">
              <a:rPr lang="en-US" smtClean="0"/>
              <a:t>3/15/2016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8F63A3B-78C7-47BE-AE5E-E10140E04643}" type="slidenum">
              <a:rPr lang="en-US" smtClean="0"/>
              <a:t>‹Nº›</a:t>
            </a:fld>
            <a:endParaRPr lang="en-US"/>
          </a:p>
        </p:txBody>
      </p:sp>
    </p:spTree>
    <p:extLst>
      <p:ext uri="{BB962C8B-B14F-4D97-AF65-F5344CB8AC3E}">
        <p14:creationId xmlns:p14="http://schemas.microsoft.com/office/powerpoint/2010/main" val="8596498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jpeg"/><Relationship Id="rId1" Type="http://schemas.openxmlformats.org/officeDocument/2006/relationships/slideLayout" Target="../slideLayouts/slideLayout8.xml"/><Relationship Id="rId5" Type="http://schemas.openxmlformats.org/officeDocument/2006/relationships/customXml" Target="../ink/ink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dirty="0"/>
          </a:p>
        </p:txBody>
      </p:sp>
      <p:sp>
        <p:nvSpPr>
          <p:cNvPr id="3" name="Subtítulo 2"/>
          <p:cNvSpPr>
            <a:spLocks noGrp="1"/>
          </p:cNvSpPr>
          <p:nvPr>
            <p:ph type="subTitle" idx="1"/>
          </p:nvPr>
        </p:nvSpPr>
        <p:spPr/>
        <p:txBody>
          <a:bodyPr/>
          <a:lstStyle/>
          <a:p>
            <a:endParaRPr lang="es-ES_tradnl"/>
          </a:p>
        </p:txBody>
      </p:sp>
      <p:pic>
        <p:nvPicPr>
          <p:cNvPr id="1027" name="Picture 3" descr="C:\Users\Alvaro\Downloads\1logotype hyp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880997"/>
            <a:ext cx="6705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4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Manos de azabache</a:t>
            </a:r>
            <a:endParaRPr lang="es-ES_tradnl" dirty="0"/>
          </a:p>
        </p:txBody>
      </p:sp>
      <p:pic>
        <p:nvPicPr>
          <p:cNvPr id="5" name="Marcador de contenido 4"/>
          <p:cNvPicPr>
            <a:picLocks noGrp="1" noChangeAspect="1"/>
          </p:cNvPicPr>
          <p:nvPr>
            <p:ph sz="quarter" idx="13"/>
          </p:nvPr>
        </p:nvPicPr>
        <p:blipFill>
          <a:blip r:embed="rId2"/>
          <a:stretch>
            <a:fillRect/>
          </a:stretch>
        </p:blipFill>
        <p:spPr>
          <a:xfrm>
            <a:off x="5930106" y="1441450"/>
            <a:ext cx="4495800" cy="3517900"/>
          </a:xfrm>
          <a:prstGeom prst="rect">
            <a:avLst/>
          </a:prstGeom>
        </p:spPr>
      </p:pic>
      <p:sp>
        <p:nvSpPr>
          <p:cNvPr id="4" name="Marcador de texto 3"/>
          <p:cNvSpPr>
            <a:spLocks noGrp="1"/>
          </p:cNvSpPr>
          <p:nvPr>
            <p:ph type="body" sz="half" idx="2"/>
          </p:nvPr>
        </p:nvSpPr>
        <p:spPr/>
        <p:txBody>
          <a:bodyPr/>
          <a:lstStyle/>
          <a:p>
            <a:r>
              <a:rPr lang="es-ES" dirty="0" smtClean="0"/>
              <a:t>Se trata de productos 100% asturianos es un compuesto orgánico con ellas se hacen multitud de productos como estas manos de azabache.</a:t>
            </a:r>
          </a:p>
          <a:p>
            <a:r>
              <a:rPr lang="es-ES" smtClean="0"/>
              <a:t>Consultar tamaño y precio.</a:t>
            </a:r>
            <a:endParaRPr lang="es-ES_tradnl" dirty="0"/>
          </a:p>
        </p:txBody>
      </p:sp>
    </p:spTree>
    <p:extLst>
      <p:ext uri="{BB962C8B-B14F-4D97-AF65-F5344CB8AC3E}">
        <p14:creationId xmlns:p14="http://schemas.microsoft.com/office/powerpoint/2010/main" val="329750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Chorizo de toro</a:t>
            </a:r>
            <a:endParaRPr lang="es-ES_tradnl" dirty="0"/>
          </a:p>
        </p:txBody>
      </p:sp>
      <p:pic>
        <p:nvPicPr>
          <p:cNvPr id="5" name="Marcador de contenido 4"/>
          <p:cNvPicPr>
            <a:picLocks noGrp="1" noChangeAspect="1"/>
          </p:cNvPicPr>
          <p:nvPr>
            <p:ph sz="quarter" idx="13"/>
          </p:nvPr>
        </p:nvPicPr>
        <p:blipFill>
          <a:blip r:embed="rId2"/>
          <a:stretch>
            <a:fillRect/>
          </a:stretch>
        </p:blipFill>
        <p:spPr>
          <a:xfrm>
            <a:off x="5654588" y="457200"/>
            <a:ext cx="5988063" cy="5411788"/>
          </a:xfrm>
          <a:prstGeom prst="rect">
            <a:avLst/>
          </a:prstGeom>
        </p:spPr>
      </p:pic>
      <p:sp>
        <p:nvSpPr>
          <p:cNvPr id="4" name="Marcador de texto 3"/>
          <p:cNvSpPr>
            <a:spLocks noGrp="1"/>
          </p:cNvSpPr>
          <p:nvPr>
            <p:ph type="body" sz="half" idx="2"/>
          </p:nvPr>
        </p:nvSpPr>
        <p:spPr/>
        <p:txBody>
          <a:bodyPr/>
          <a:lstStyle/>
          <a:p>
            <a:r>
              <a:rPr lang="es-ES" dirty="0" smtClean="0"/>
              <a:t>300 gramos </a:t>
            </a:r>
          </a:p>
          <a:p>
            <a:r>
              <a:rPr lang="es-ES" dirty="0" smtClean="0"/>
              <a:t>Carne de toro de la más alta calidad y color rojizo oscuro. Se elaboran a partir de magro de toro, magro de cerdo, </a:t>
            </a:r>
            <a:r>
              <a:rPr lang="es-ES" dirty="0" err="1" smtClean="0"/>
              <a:t>panceta</a:t>
            </a:r>
            <a:r>
              <a:rPr lang="es-ES" dirty="0" smtClean="0"/>
              <a:t> de cerdo ibérico, pimentón, ajo, sal, y especias. </a:t>
            </a:r>
          </a:p>
          <a:p>
            <a:r>
              <a:rPr lang="es-ES" dirty="0" smtClean="0"/>
              <a:t>Se presenta curado y envasado al vacío para ser de gustado al corte</a:t>
            </a:r>
            <a:r>
              <a:rPr lang="es-ES" dirty="0" smtClean="0"/>
              <a:t>.</a:t>
            </a:r>
          </a:p>
          <a:p>
            <a:r>
              <a:rPr lang="es-ES" dirty="0" smtClean="0"/>
              <a:t>4,95€ (300 gramos)</a:t>
            </a:r>
            <a:endParaRPr lang="es-ES" dirty="0" smtClean="0"/>
          </a:p>
        </p:txBody>
      </p:sp>
    </p:spTree>
    <p:extLst>
      <p:ext uri="{BB962C8B-B14F-4D97-AF65-F5344CB8AC3E}">
        <p14:creationId xmlns:p14="http://schemas.microsoft.com/office/powerpoint/2010/main" val="208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Arroz con Leche </a:t>
            </a:r>
            <a:r>
              <a:rPr lang="es-ES" dirty="0" err="1" smtClean="0"/>
              <a:t>Santolaya</a:t>
            </a:r>
            <a:endParaRPr lang="es-ES_tradnl" dirty="0"/>
          </a:p>
        </p:txBody>
      </p:sp>
      <p:pic>
        <p:nvPicPr>
          <p:cNvPr id="5" name="Marcador de contenido 4"/>
          <p:cNvPicPr>
            <a:picLocks noGrp="1" noChangeAspect="1"/>
          </p:cNvPicPr>
          <p:nvPr>
            <p:ph sz="quarter" idx="13"/>
          </p:nvPr>
        </p:nvPicPr>
        <p:blipFill>
          <a:blip r:embed="rId2"/>
          <a:stretch>
            <a:fillRect/>
          </a:stretch>
        </p:blipFill>
        <p:spPr>
          <a:xfrm>
            <a:off x="5166432" y="457200"/>
            <a:ext cx="7025568" cy="5411788"/>
          </a:xfrm>
          <a:prstGeom prst="rect">
            <a:avLst/>
          </a:prstGeom>
        </p:spPr>
      </p:pic>
      <p:sp>
        <p:nvSpPr>
          <p:cNvPr id="4" name="Marcador de texto 3"/>
          <p:cNvSpPr>
            <a:spLocks noGrp="1"/>
          </p:cNvSpPr>
          <p:nvPr>
            <p:ph type="body" sz="half" idx="2"/>
          </p:nvPr>
        </p:nvSpPr>
        <p:spPr/>
        <p:txBody>
          <a:bodyPr/>
          <a:lstStyle/>
          <a:p>
            <a:r>
              <a:rPr lang="es-ES" dirty="0" smtClean="0"/>
              <a:t>Exquisito postre de leche elaborado con leche fresca</a:t>
            </a:r>
            <a:r>
              <a:rPr lang="es-ES" dirty="0"/>
              <a:t> </a:t>
            </a:r>
            <a:r>
              <a:rPr lang="es-ES" dirty="0" smtClean="0"/>
              <a:t>pasteurizada de vaca, azúcar, arroz, canela, limón, anís, sal</a:t>
            </a:r>
            <a:r>
              <a:rPr lang="es-ES" dirty="0" smtClean="0"/>
              <a:t>.</a:t>
            </a:r>
          </a:p>
          <a:p>
            <a:r>
              <a:rPr lang="es-ES" dirty="0" smtClean="0"/>
              <a:t>1,65€ (100 gramos)</a:t>
            </a:r>
            <a:endParaRPr lang="es-ES_tradnl" dirty="0"/>
          </a:p>
        </p:txBody>
      </p:sp>
    </p:spTree>
    <p:extLst>
      <p:ext uri="{BB962C8B-B14F-4D97-AF65-F5344CB8AC3E}">
        <p14:creationId xmlns:p14="http://schemas.microsoft.com/office/powerpoint/2010/main" val="1012046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8309" y="457200"/>
            <a:ext cx="3932237" cy="1600200"/>
          </a:xfrm>
        </p:spPr>
        <p:txBody>
          <a:bodyPr/>
          <a:lstStyle/>
          <a:p>
            <a:r>
              <a:rPr lang="es-ES" dirty="0" smtClean="0"/>
              <a:t>Miel de castaño Asturiano "La Puebla"</a:t>
            </a:r>
            <a:endParaRPr lang="es-ES_tradnl" dirty="0"/>
          </a:p>
        </p:txBody>
      </p:sp>
      <p:pic>
        <p:nvPicPr>
          <p:cNvPr id="5" name="Marcador de contenido 4"/>
          <p:cNvPicPr>
            <a:picLocks noGrp="1" noChangeAspect="1"/>
          </p:cNvPicPr>
          <p:nvPr>
            <p:ph sz="quarter" idx="13"/>
          </p:nvPr>
        </p:nvPicPr>
        <p:blipFill>
          <a:blip r:embed="rId2"/>
          <a:stretch>
            <a:fillRect/>
          </a:stretch>
        </p:blipFill>
        <p:spPr>
          <a:xfrm>
            <a:off x="6283523" y="457200"/>
            <a:ext cx="4792205" cy="5411788"/>
          </a:xfrm>
          <a:prstGeom prst="rect">
            <a:avLst/>
          </a:prstGeom>
        </p:spPr>
      </p:pic>
      <p:sp>
        <p:nvSpPr>
          <p:cNvPr id="4" name="Marcador de texto 3"/>
          <p:cNvSpPr>
            <a:spLocks noGrp="1"/>
          </p:cNvSpPr>
          <p:nvPr>
            <p:ph type="body" sz="half" idx="2"/>
          </p:nvPr>
        </p:nvSpPr>
        <p:spPr>
          <a:xfrm>
            <a:off x="823088" y="1828800"/>
            <a:ext cx="4770561" cy="3811588"/>
          </a:xfrm>
        </p:spPr>
        <p:txBody>
          <a:bodyPr>
            <a:normAutofit fontScale="85000" lnSpcReduction="20000"/>
          </a:bodyPr>
          <a:lstStyle/>
          <a:p>
            <a:pPr algn="just"/>
            <a:r>
              <a:rPr lang="es-ES" dirty="0" smtClean="0"/>
              <a:t>350</a:t>
            </a:r>
            <a:r>
              <a:rPr lang="es-ES" dirty="0"/>
              <a:t> </a:t>
            </a:r>
            <a:r>
              <a:rPr lang="es-ES" dirty="0" err="1" smtClean="0"/>
              <a:t>grs</a:t>
            </a:r>
            <a:r>
              <a:rPr lang="es-ES" dirty="0" smtClean="0"/>
              <a:t>.</a:t>
            </a:r>
          </a:p>
          <a:p>
            <a:pPr algn="just"/>
            <a:r>
              <a:rPr lang="es-ES" dirty="0" smtClean="0"/>
              <a:t>Procedente del néctar de las flores del  castaño que habitan en los montes autóctonos. </a:t>
            </a:r>
          </a:p>
          <a:p>
            <a:pPr algn="just"/>
            <a:r>
              <a:rPr lang="es-ES" dirty="0" smtClean="0"/>
              <a:t>De color ámbar claro, aromas florales, con un claro componente </a:t>
            </a:r>
            <a:r>
              <a:rPr lang="es-ES" dirty="0" err="1" smtClean="0"/>
              <a:t>amaderado</a:t>
            </a:r>
            <a:r>
              <a:rPr lang="es-ES" dirty="0"/>
              <a:t> </a:t>
            </a:r>
            <a:r>
              <a:rPr lang="es-ES" dirty="0" smtClean="0"/>
              <a:t>y un sabor dulce con notas saladas. Se recolecta cada verano en los bosques de castaño del área </a:t>
            </a:r>
            <a:r>
              <a:rPr lang="es-ES" dirty="0" err="1" smtClean="0"/>
              <a:t>suroccidental</a:t>
            </a:r>
            <a:r>
              <a:rPr lang="es-ES" dirty="0" smtClean="0"/>
              <a:t> de Asturias (Allende, </a:t>
            </a:r>
            <a:r>
              <a:rPr lang="es-ES" dirty="0" err="1" smtClean="0"/>
              <a:t>Tineo</a:t>
            </a:r>
            <a:r>
              <a:rPr lang="es-ES" dirty="0" smtClean="0"/>
              <a:t>, Cangas del </a:t>
            </a:r>
            <a:r>
              <a:rPr lang="es-ES" dirty="0" err="1" smtClean="0"/>
              <a:t>Narcea</a:t>
            </a:r>
            <a:r>
              <a:rPr lang="es-ES" dirty="0" smtClean="0"/>
              <a:t> e </a:t>
            </a:r>
            <a:r>
              <a:rPr lang="es-ES" dirty="0" err="1" smtClean="0"/>
              <a:t>Ibias</a:t>
            </a:r>
            <a:r>
              <a:rPr lang="es-ES" dirty="0" smtClean="0"/>
              <a:t> ).</a:t>
            </a:r>
          </a:p>
          <a:p>
            <a:pPr algn="just"/>
            <a:r>
              <a:rPr lang="es-ES" dirty="0" smtClean="0"/>
              <a:t>Un producto nutricional y sano con una elaboración prácticamente nula ya que basta con aplicar criterios de máximo respeto en la recolección, evitar la destrucción del hábitat de la abeja y envasar el producto resultante después del mínimo procesado. </a:t>
            </a:r>
            <a:endParaRPr lang="es-ES" dirty="0" smtClean="0"/>
          </a:p>
          <a:p>
            <a:pPr algn="just"/>
            <a:r>
              <a:rPr lang="es-ES" dirty="0" smtClean="0"/>
              <a:t>4,95€ (100 gramos)</a:t>
            </a:r>
            <a:endParaRPr lang="es-ES_tradnl" dirty="0"/>
          </a:p>
        </p:txBody>
      </p:sp>
    </p:spTree>
    <p:extLst>
      <p:ext uri="{BB962C8B-B14F-4D97-AF65-F5344CB8AC3E}">
        <p14:creationId xmlns:p14="http://schemas.microsoft.com/office/powerpoint/2010/main" val="1358541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Estuche de fabada asturiana </a:t>
            </a:r>
            <a:endParaRPr lang="es-ES_tradnl" dirty="0"/>
          </a:p>
        </p:txBody>
      </p:sp>
      <p:pic>
        <p:nvPicPr>
          <p:cNvPr id="5" name="Marcador de contenido 4"/>
          <p:cNvPicPr>
            <a:picLocks noGrp="1" noChangeAspect="1"/>
          </p:cNvPicPr>
          <p:nvPr>
            <p:ph sz="quarter" idx="13"/>
          </p:nvPr>
        </p:nvPicPr>
        <p:blipFill>
          <a:blip r:embed="rId2"/>
          <a:stretch>
            <a:fillRect/>
          </a:stretch>
        </p:blipFill>
        <p:spPr>
          <a:xfrm>
            <a:off x="5587206" y="609600"/>
            <a:ext cx="5181600" cy="5181600"/>
          </a:xfrm>
          <a:prstGeom prst="rect">
            <a:avLst/>
          </a:prstGeom>
        </p:spPr>
      </p:pic>
      <p:sp>
        <p:nvSpPr>
          <p:cNvPr id="4" name="Marcador de texto 3"/>
          <p:cNvSpPr>
            <a:spLocks noGrp="1"/>
          </p:cNvSpPr>
          <p:nvPr>
            <p:ph type="body" sz="half" idx="2"/>
          </p:nvPr>
        </p:nvSpPr>
        <p:spPr/>
        <p:txBody>
          <a:bodyPr>
            <a:normAutofit lnSpcReduction="10000"/>
          </a:bodyPr>
          <a:lstStyle/>
          <a:p>
            <a:r>
              <a:rPr lang="es-ES" dirty="0" smtClean="0"/>
              <a:t>Tabla de productos seleccionados para la elaboración de una fabada asturiana para dos personas en la que encontrara todo lo necesario para que su guiso alcance la excelencia que representa la fabada asturiana. </a:t>
            </a:r>
          </a:p>
          <a:p>
            <a:r>
              <a:rPr lang="es-ES" dirty="0" smtClean="0"/>
              <a:t>El estuche incluye alubias, tocino, lacón, chorizo y </a:t>
            </a:r>
            <a:r>
              <a:rPr lang="es-ES" dirty="0" smtClean="0"/>
              <a:t>morcilla</a:t>
            </a:r>
          </a:p>
          <a:p>
            <a:r>
              <a:rPr lang="es-ES" dirty="0" smtClean="0"/>
              <a:t>8,53€</a:t>
            </a:r>
            <a:endParaRPr lang="es-ES_tradnl" dirty="0"/>
          </a:p>
        </p:txBody>
      </p:sp>
    </p:spTree>
    <p:extLst>
      <p:ext uri="{BB962C8B-B14F-4D97-AF65-F5344CB8AC3E}">
        <p14:creationId xmlns:p14="http://schemas.microsoft.com/office/powerpoint/2010/main" val="48217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Casadielles</a:t>
            </a:r>
            <a:endParaRPr lang="es-ES_tradnl" dirty="0"/>
          </a:p>
        </p:txBody>
      </p:sp>
      <p:pic>
        <p:nvPicPr>
          <p:cNvPr id="5" name="Marcador de contenido 4"/>
          <p:cNvPicPr>
            <a:picLocks noGrp="1" noChangeAspect="1"/>
          </p:cNvPicPr>
          <p:nvPr>
            <p:ph sz="quarter" idx="13"/>
          </p:nvPr>
        </p:nvPicPr>
        <p:blipFill>
          <a:blip r:embed="rId2"/>
          <a:stretch>
            <a:fillRect/>
          </a:stretch>
        </p:blipFill>
        <p:spPr>
          <a:xfrm>
            <a:off x="6781006" y="1803400"/>
            <a:ext cx="2794000" cy="2794000"/>
          </a:xfrm>
          <a:prstGeom prst="rect">
            <a:avLst/>
          </a:prstGeom>
        </p:spPr>
      </p:pic>
      <p:sp>
        <p:nvSpPr>
          <p:cNvPr id="4" name="Marcador de texto 3"/>
          <p:cNvSpPr>
            <a:spLocks noGrp="1"/>
          </p:cNvSpPr>
          <p:nvPr>
            <p:ph type="body" sz="half" idx="2"/>
          </p:nvPr>
        </p:nvSpPr>
        <p:spPr/>
        <p:txBody>
          <a:bodyPr/>
          <a:lstStyle/>
          <a:p>
            <a:r>
              <a:rPr lang="es-ES" dirty="0" smtClean="0"/>
              <a:t>Elaboradas de forma casera empleando diferentes ingredientes entre los cuales destaca la mezcla proporcionada de avellanas y nueces ligada con mantequilla y envueltas en una más fina hecha a base de harina de trigo que conforma un producto que se fríe en aceite de oliva virgen extra</a:t>
            </a:r>
            <a:r>
              <a:rPr lang="es-ES" dirty="0" smtClean="0"/>
              <a:t>.</a:t>
            </a:r>
          </a:p>
          <a:p>
            <a:r>
              <a:rPr lang="es-ES" dirty="0" smtClean="0"/>
              <a:t>8,69€ 1 docena</a:t>
            </a:r>
            <a:endParaRPr lang="es-ES" dirty="0" smtClean="0"/>
          </a:p>
        </p:txBody>
      </p:sp>
    </p:spTree>
    <p:extLst>
      <p:ext uri="{BB962C8B-B14F-4D97-AF65-F5344CB8AC3E}">
        <p14:creationId xmlns:p14="http://schemas.microsoft.com/office/powerpoint/2010/main" val="1118777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 dirty="0" smtClean="0"/>
              <a:t>Mermeladas "Villa </a:t>
            </a:r>
            <a:r>
              <a:rPr lang="es-ES" dirty="0" err="1" smtClean="0"/>
              <a:t>melba</a:t>
            </a:r>
            <a:r>
              <a:rPr lang="es-ES" dirty="0" smtClean="0"/>
              <a:t>"</a:t>
            </a:r>
            <a:endParaRPr lang="es-ES_tradnl" dirty="0"/>
          </a:p>
        </p:txBody>
      </p:sp>
      <p:pic>
        <p:nvPicPr>
          <p:cNvPr id="7" name="Marcador de contenido 6"/>
          <p:cNvPicPr>
            <a:picLocks noGrp="1" noChangeAspect="1"/>
          </p:cNvPicPr>
          <p:nvPr>
            <p:ph sz="quarter" idx="13"/>
          </p:nvPr>
        </p:nvPicPr>
        <p:blipFill>
          <a:blip r:embed="rId2"/>
          <a:stretch>
            <a:fillRect/>
          </a:stretch>
        </p:blipFill>
        <p:spPr>
          <a:xfrm>
            <a:off x="5078413" y="1196352"/>
            <a:ext cx="6199187" cy="4008095"/>
          </a:xfrm>
          <a:prstGeom prst="rect">
            <a:avLst/>
          </a:prstGeom>
        </p:spPr>
      </p:pic>
      <p:sp>
        <p:nvSpPr>
          <p:cNvPr id="6" name="Marcador de texto 5"/>
          <p:cNvSpPr>
            <a:spLocks noGrp="1"/>
          </p:cNvSpPr>
          <p:nvPr>
            <p:ph type="body" sz="half" idx="2"/>
          </p:nvPr>
        </p:nvSpPr>
        <p:spPr/>
        <p:txBody>
          <a:bodyPr/>
          <a:lstStyle/>
          <a:p>
            <a:r>
              <a:rPr lang="es-ES" dirty="0" smtClean="0"/>
              <a:t>Producto de consistencia pastosa o gelatinosa obtenida por la cocción de diferentes frutas frescas. Todas nuestras mermeladas presentan un color brillante y atractivo.</a:t>
            </a:r>
          </a:p>
          <a:p>
            <a:r>
              <a:rPr lang="es-ES" dirty="0" smtClean="0"/>
              <a:t>Viene en </a:t>
            </a:r>
            <a:r>
              <a:rPr lang="es-ES" dirty="0" err="1" smtClean="0"/>
              <a:t>tarrinas</a:t>
            </a:r>
            <a:r>
              <a:rPr lang="es-ES" dirty="0" smtClean="0"/>
              <a:t> de 275g, consultar sabor y precio.</a:t>
            </a:r>
          </a:p>
        </p:txBody>
      </p:sp>
    </p:spTree>
    <p:extLst>
      <p:ext uri="{BB962C8B-B14F-4D97-AF65-F5344CB8AC3E}">
        <p14:creationId xmlns:p14="http://schemas.microsoft.com/office/powerpoint/2010/main" val="66188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Morcilla Asturiana Extra</a:t>
            </a:r>
            <a:endParaRPr lang="es-ES_tradnl" dirty="0"/>
          </a:p>
        </p:txBody>
      </p:sp>
      <p:pic>
        <p:nvPicPr>
          <p:cNvPr id="7" name="Marcador de contenido 6"/>
          <p:cNvPicPr>
            <a:picLocks noGrp="1" noChangeAspect="1"/>
          </p:cNvPicPr>
          <p:nvPr>
            <p:ph sz="quarter" idx="13"/>
          </p:nvPr>
        </p:nvPicPr>
        <p:blipFill>
          <a:blip r:embed="rId2"/>
          <a:stretch>
            <a:fillRect/>
          </a:stretch>
        </p:blipFill>
        <p:spPr>
          <a:xfrm>
            <a:off x="5078413" y="946813"/>
            <a:ext cx="6199187" cy="4507173"/>
          </a:xfrm>
          <a:prstGeom prst="rect">
            <a:avLst/>
          </a:prstGeom>
        </p:spPr>
      </p:pic>
      <p:sp>
        <p:nvSpPr>
          <p:cNvPr id="4" name="Marcador de texto 3"/>
          <p:cNvSpPr>
            <a:spLocks noGrp="1"/>
          </p:cNvSpPr>
          <p:nvPr>
            <p:ph type="body" sz="half" idx="2"/>
          </p:nvPr>
        </p:nvSpPr>
        <p:spPr/>
        <p:txBody>
          <a:bodyPr>
            <a:normAutofit lnSpcReduction="10000"/>
          </a:bodyPr>
          <a:lstStyle/>
          <a:p>
            <a:r>
              <a:rPr lang="es-ES" dirty="0" smtClean="0"/>
              <a:t>La morcilla  es un embutido tradicional  elaborado a partir de las zonas más grasas del cerdo completadas con tocino del animal y otros ingredientes que lo hacen único.</a:t>
            </a:r>
          </a:p>
          <a:p>
            <a:r>
              <a:rPr lang="es-ES" dirty="0" smtClean="0"/>
              <a:t>Elaborado con carne de cerdo, sangre y cebolla, especial para todo tipo de potes, cocidos, </a:t>
            </a:r>
            <a:r>
              <a:rPr lang="es-ES" dirty="0" smtClean="0"/>
              <a:t>fabadas</a:t>
            </a:r>
          </a:p>
          <a:p>
            <a:r>
              <a:rPr lang="es-ES" dirty="0" smtClean="0"/>
              <a:t>3,69€ </a:t>
            </a:r>
            <a:endParaRPr lang="es-ES_tradnl" dirty="0"/>
          </a:p>
        </p:txBody>
      </p:sp>
    </p:spTree>
    <p:extLst>
      <p:ext uri="{BB962C8B-B14F-4D97-AF65-F5344CB8AC3E}">
        <p14:creationId xmlns:p14="http://schemas.microsoft.com/office/powerpoint/2010/main" val="1216199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3858250" cy="1295400"/>
          </a:xfrm>
        </p:spPr>
        <p:txBody>
          <a:bodyPr/>
          <a:lstStyle/>
          <a:p>
            <a:r>
              <a:rPr lang="es-ES" dirty="0" smtClean="0"/>
              <a:t>Queso </a:t>
            </a:r>
            <a:r>
              <a:rPr lang="es-ES" dirty="0" err="1" smtClean="0"/>
              <a:t>cabrales</a:t>
            </a:r>
            <a:r>
              <a:rPr lang="es-ES" dirty="0" smtClean="0"/>
              <a:t>, selección cuña</a:t>
            </a:r>
            <a:endParaRPr lang="es-ES_tradnl" dirty="0"/>
          </a:p>
        </p:txBody>
      </p:sp>
      <p:pic>
        <p:nvPicPr>
          <p:cNvPr id="5" name="Marcador de contenido 4"/>
          <p:cNvPicPr>
            <a:picLocks noGrp="1" noChangeAspect="1"/>
          </p:cNvPicPr>
          <p:nvPr>
            <p:ph sz="quarter" idx="13"/>
          </p:nvPr>
        </p:nvPicPr>
        <p:blipFill>
          <a:blip r:embed="rId2"/>
          <a:stretch>
            <a:fillRect/>
          </a:stretch>
        </p:blipFill>
        <p:spPr>
          <a:xfrm>
            <a:off x="5755819" y="817123"/>
            <a:ext cx="4844374" cy="4766553"/>
          </a:xfrm>
          <a:prstGeom prst="rect">
            <a:avLst/>
          </a:prstGeom>
        </p:spPr>
      </p:pic>
      <p:sp>
        <p:nvSpPr>
          <p:cNvPr id="4" name="Marcador de texto 3"/>
          <p:cNvSpPr>
            <a:spLocks noGrp="1"/>
          </p:cNvSpPr>
          <p:nvPr>
            <p:ph type="body" sz="half" idx="2"/>
          </p:nvPr>
        </p:nvSpPr>
        <p:spPr>
          <a:xfrm>
            <a:off x="839788" y="2173637"/>
            <a:ext cx="3932237" cy="3811588"/>
          </a:xfrm>
        </p:spPr>
        <p:txBody>
          <a:bodyPr/>
          <a:lstStyle/>
          <a:p>
            <a:r>
              <a:rPr lang="es-ES" dirty="0" smtClean="0"/>
              <a:t>Presenta corteza blanca en  tonos amarillos rojizos, corte untoso, y color blanco con pigmentaciones azuladas. Dentro de su proceso de elaboración cabe destacar el especial carácter que confiere a ese </a:t>
            </a:r>
            <a:r>
              <a:rPr lang="es-ES" dirty="0" smtClean="0"/>
              <a:t>queso</a:t>
            </a:r>
          </a:p>
          <a:p>
            <a:r>
              <a:rPr lang="es-ES" dirty="0" smtClean="0"/>
              <a:t>7,505 (350 gramos)</a:t>
            </a:r>
            <a:r>
              <a:rPr lang="es-ES" dirty="0" smtClean="0"/>
              <a:t>.</a:t>
            </a:r>
            <a:endParaRPr lang="es-ES_tradnl" dirty="0"/>
          </a:p>
        </p:txBody>
      </p:sp>
      <mc:AlternateContent xmlns:mc="http://schemas.openxmlformats.org/markup-compatibility/2006" xmlns:p14="http://schemas.microsoft.com/office/powerpoint/2010/main">
        <mc:Choice Requires="p14">
          <p:contentPart p14:bwMode="auto" r:id="rId3">
            <p14:nvContentPartPr>
              <p14:cNvPr id="8" name="Entrada de lápiz 7"/>
              <p14:cNvContentPartPr/>
              <p14:nvPr/>
            </p14:nvContentPartPr>
            <p14:xfrm>
              <a:off x="4059984" y="3321038"/>
              <a:ext cx="360" cy="360"/>
            </p14:xfrm>
          </p:contentPart>
        </mc:Choice>
        <mc:Fallback xmlns="">
          <p:pic>
            <p:nvPicPr>
              <p:cNvPr id="8" name="Entrada de lápiz 7"/>
              <p:cNvPicPr/>
              <p:nvPr/>
            </p:nvPicPr>
            <p:blipFill>
              <a:blip r:embed="rId4"/>
              <a:stretch>
                <a:fillRect/>
              </a:stretch>
            </p:blipFill>
            <p:spPr>
              <a:xfrm>
                <a:off x="4050624" y="3311678"/>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Entrada de lápiz 8"/>
              <p14:cNvContentPartPr/>
              <p14:nvPr/>
            </p14:nvContentPartPr>
            <p14:xfrm>
              <a:off x="3777384" y="3628118"/>
              <a:ext cx="360" cy="360"/>
            </p14:xfrm>
          </p:contentPart>
        </mc:Choice>
        <mc:Fallback xmlns="">
          <p:pic>
            <p:nvPicPr>
              <p:cNvPr id="9" name="Entrada de lápiz 8"/>
              <p:cNvPicPr/>
              <p:nvPr/>
            </p:nvPicPr>
            <p:blipFill>
              <a:blip r:embed="rId4"/>
              <a:stretch>
                <a:fillRect/>
              </a:stretch>
            </p:blipFill>
            <p:spPr>
              <a:xfrm>
                <a:off x="3768024" y="3618758"/>
                <a:ext cx="19080" cy="19080"/>
              </a:xfrm>
              <a:prstGeom prst="rect">
                <a:avLst/>
              </a:prstGeom>
            </p:spPr>
          </p:pic>
        </mc:Fallback>
      </mc:AlternateContent>
    </p:spTree>
    <p:extLst>
      <p:ext uri="{BB962C8B-B14F-4D97-AF65-F5344CB8AC3E}">
        <p14:creationId xmlns:p14="http://schemas.microsoft.com/office/powerpoint/2010/main" val="361500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Droplet_16x9</Template>
  <TotalTime>80</TotalTime>
  <Words>494</Words>
  <Application>Microsoft Office PowerPoint</Application>
  <PresentationFormat>Personalizado</PresentationFormat>
  <Paragraphs>34</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Gota</vt:lpstr>
      <vt:lpstr>Presentación de PowerPoint</vt:lpstr>
      <vt:lpstr>Chorizo de toro</vt:lpstr>
      <vt:lpstr>Arroz con Leche Santolaya</vt:lpstr>
      <vt:lpstr>Miel de castaño Asturiano "La Puebla"</vt:lpstr>
      <vt:lpstr>Estuche de fabada asturiana </vt:lpstr>
      <vt:lpstr>Casadielles</vt:lpstr>
      <vt:lpstr>Mermeladas "Villa melba"</vt:lpstr>
      <vt:lpstr>Morcilla Asturiana Extra</vt:lpstr>
      <vt:lpstr>Queso cabrales, selección cuña</vt:lpstr>
      <vt:lpstr>Manos de azabache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Jaime Garcia Lopez</dc:creator>
  <cp:lastModifiedBy>alvaro sanchez</cp:lastModifiedBy>
  <cp:revision>59</cp:revision>
  <dcterms:created xsi:type="dcterms:W3CDTF">2016-03-10T11:03:38Z</dcterms:created>
  <dcterms:modified xsi:type="dcterms:W3CDTF">2016-03-15T09:52:12Z</dcterms:modified>
</cp:coreProperties>
</file>