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Lst>
  <p:sldSz cx="9144000" cy="6858000" type="screen4x3"/>
  <p:notesSz cx="6834188" cy="99790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7" autoAdjust="0"/>
    <p:restoredTop sz="94660"/>
  </p:normalViewPr>
  <p:slideViewPr>
    <p:cSldViewPr>
      <p:cViewPr varScale="1">
        <p:scale>
          <a:sx n="65" d="100"/>
          <a:sy n="65" d="100"/>
        </p:scale>
        <p:origin x="-130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0C9B7CEE-3EB3-4169-B2F4-BA645663CEEE}"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9B7CEE-3EB3-4169-B2F4-BA645663CEE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9B7CEE-3EB3-4169-B2F4-BA645663CEE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9B7CEE-3EB3-4169-B2F4-BA645663CEEE}"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0C9B7CEE-3EB3-4169-B2F4-BA645663CEEE}"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C9B7CEE-3EB3-4169-B2F4-BA645663CEEE}"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C9B7CEE-3EB3-4169-B2F4-BA645663CEEE}"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C9B7CEE-3EB3-4169-B2F4-BA645663CEE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C9B7CEE-3EB3-4169-B2F4-BA645663CEE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C9B7CEE-3EB3-4169-B2F4-BA645663CEEE}"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79119D1-F83D-41E9-ACD7-94DB34EB2DF4}" type="datetimeFigureOut">
              <a:rPr lang="es-ES" smtClean="0"/>
              <a:pPr/>
              <a:t>18/03/2016</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0C9B7CEE-3EB3-4169-B2F4-BA645663CEEE}"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79119D1-F83D-41E9-ACD7-94DB34EB2DF4}" type="datetimeFigureOut">
              <a:rPr lang="es-ES" smtClean="0"/>
              <a:pPr/>
              <a:t>18/03/2016</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9B7CEE-3EB3-4169-B2F4-BA645663CEE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428604"/>
            <a:ext cx="7126686" cy="2308324"/>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endParaRPr lang="es-E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s-E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Catálogo 2016</a:t>
            </a:r>
            <a:endParaRPr lang="es-E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Rectángulo"/>
          <p:cNvSpPr/>
          <p:nvPr/>
        </p:nvSpPr>
        <p:spPr>
          <a:xfrm>
            <a:off x="1285852" y="3286124"/>
            <a:ext cx="6565941" cy="2585323"/>
          </a:xfrm>
          <a:prstGeom prst="rect">
            <a:avLst/>
          </a:prstGeom>
          <a:noFill/>
        </p:spPr>
        <p:txBody>
          <a:bodyPr wrap="squar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Cuartolaje S Coop</a:t>
            </a:r>
          </a:p>
          <a:p>
            <a:pPr algn="ctr"/>
            <a:r>
              <a:rPr lang="es-E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Colegio San José</a:t>
            </a:r>
          </a:p>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EJE-4ºE.S.O.</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descr="F:\ORIENTACIÓN\orientación merce 1516\EJE1516\logo eje 1516.jpg"/>
          <p:cNvPicPr>
            <a:picLocks noChangeAspect="1" noChangeArrowheads="1"/>
          </p:cNvPicPr>
          <p:nvPr/>
        </p:nvPicPr>
        <p:blipFill>
          <a:blip r:embed="rId2" cstate="print"/>
          <a:srcRect/>
          <a:stretch>
            <a:fillRect/>
          </a:stretch>
        </p:blipFill>
        <p:spPr bwMode="auto">
          <a:xfrm>
            <a:off x="6858016" y="4643446"/>
            <a:ext cx="2077453" cy="205474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file_25_90.jpg"/>
          <p:cNvPicPr>
            <a:picLocks noGrp="1" noChangeAspect="1"/>
          </p:cNvPicPr>
          <p:nvPr>
            <p:ph sz="quarter" idx="1"/>
          </p:nvPr>
        </p:nvPicPr>
        <p:blipFill>
          <a:blip r:embed="rId2" cstate="print"/>
          <a:stretch>
            <a:fillRect/>
          </a:stretch>
        </p:blipFill>
        <p:spPr>
          <a:xfrm>
            <a:off x="0" y="1071546"/>
            <a:ext cx="5345130" cy="5345130"/>
          </a:xfrm>
          <a:prstGeom prst="rect">
            <a:avLst/>
          </a:prstGeom>
          <a:ln>
            <a:noFill/>
          </a:ln>
          <a:effectLst>
            <a:softEdge rad="112500"/>
          </a:effectLst>
        </p:spPr>
      </p:pic>
      <p:sp>
        <p:nvSpPr>
          <p:cNvPr id="6" name="5 Rectángulo"/>
          <p:cNvSpPr/>
          <p:nvPr/>
        </p:nvSpPr>
        <p:spPr>
          <a:xfrm>
            <a:off x="0" y="428604"/>
            <a:ext cx="9572660" cy="1754326"/>
          </a:xfrm>
          <a:prstGeom prst="rect">
            <a:avLst/>
          </a:prstGeom>
          <a:noFill/>
        </p:spPr>
        <p:txBody>
          <a:bodyPr wrap="squar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Crema de Cabrales “</a:t>
            </a:r>
            <a:r>
              <a:rPr lang="es-E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Taragañu</a:t>
            </a: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5572132" y="2428868"/>
            <a:ext cx="3929090" cy="1077218"/>
          </a:xfrm>
          <a:prstGeom prst="rect">
            <a:avLst/>
          </a:prstGeom>
          <a:noFill/>
        </p:spPr>
        <p:txBody>
          <a:bodyPr wrap="square" rtlCol="0">
            <a:spAutoFit/>
          </a:bodyPr>
          <a:lstStyle/>
          <a:p>
            <a:pPr>
              <a:buFont typeface="Arial" pitchFamily="34" charset="0"/>
              <a:buChar char="•"/>
            </a:pPr>
            <a:r>
              <a:rPr lang="es-ES" sz="3200" dirty="0" smtClean="0"/>
              <a:t>180 gramos</a:t>
            </a:r>
          </a:p>
          <a:p>
            <a:pPr>
              <a:buFont typeface="Arial" pitchFamily="34" charset="0"/>
              <a:buChar char="•"/>
            </a:pPr>
            <a:r>
              <a:rPr lang="es-ES" sz="3200" dirty="0" smtClean="0"/>
              <a:t> </a:t>
            </a:r>
            <a:r>
              <a:rPr lang="es-ES" sz="3200" dirty="0" smtClean="0"/>
              <a:t>5€</a:t>
            </a:r>
            <a:endParaRPr lang="es-ES" sz="3200" dirty="0"/>
          </a:p>
        </p:txBody>
      </p:sp>
      <p:sp>
        <p:nvSpPr>
          <p:cNvPr id="8" name="7 CuadroTexto"/>
          <p:cNvSpPr txBox="1"/>
          <p:nvPr/>
        </p:nvSpPr>
        <p:spPr>
          <a:xfrm>
            <a:off x="5357786" y="3571876"/>
            <a:ext cx="3786214" cy="3046988"/>
          </a:xfrm>
          <a:prstGeom prst="rect">
            <a:avLst/>
          </a:prstGeom>
          <a:noFill/>
        </p:spPr>
        <p:txBody>
          <a:bodyPr wrap="square" rtlCol="0">
            <a:spAutoFit/>
          </a:bodyPr>
          <a:lstStyle/>
          <a:p>
            <a:r>
              <a:rPr lang="es-ES" sz="2400" dirty="0" smtClean="0"/>
              <a:t>De consistencia </a:t>
            </a:r>
            <a:r>
              <a:rPr lang="es-ES" sz="2400" dirty="0" err="1" smtClean="0"/>
              <a:t>untosa</a:t>
            </a:r>
            <a:r>
              <a:rPr lang="es-ES" sz="2400" dirty="0" smtClean="0"/>
              <a:t>, presenta un color azul verdoso derivado de la propia naturaleza del Queso Cabrales. En esta variedad presenta un sabor y aroma suaves.</a:t>
            </a:r>
            <a:endParaRPr lang="es-E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file_32_5.jpg"/>
          <p:cNvPicPr>
            <a:picLocks noGrp="1" noChangeAspect="1"/>
          </p:cNvPicPr>
          <p:nvPr>
            <p:ph sz="quarter" idx="1"/>
          </p:nvPr>
        </p:nvPicPr>
        <p:blipFill>
          <a:blip r:embed="rId2" cstate="print"/>
          <a:stretch>
            <a:fillRect/>
          </a:stretch>
        </p:blipFill>
        <p:spPr>
          <a:xfrm>
            <a:off x="285720" y="1428736"/>
            <a:ext cx="5108598" cy="5108598"/>
          </a:xfrm>
          <a:prstGeom prst="rect">
            <a:avLst/>
          </a:prstGeom>
          <a:ln>
            <a:noFill/>
          </a:ln>
          <a:effectLst>
            <a:softEdge rad="112500"/>
          </a:effectLst>
        </p:spPr>
      </p:pic>
      <p:sp>
        <p:nvSpPr>
          <p:cNvPr id="6" name="5 Rectángulo"/>
          <p:cNvSpPr/>
          <p:nvPr/>
        </p:nvSpPr>
        <p:spPr>
          <a:xfrm>
            <a:off x="1142976" y="357166"/>
            <a:ext cx="6609502" cy="1754326"/>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Dulce de manzana </a:t>
            </a:r>
          </a:p>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 </a:t>
            </a:r>
            <a:r>
              <a:rPr lang="es-ES"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Collotense</a:t>
            </a: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5429256" y="2500306"/>
            <a:ext cx="2857520" cy="1077218"/>
          </a:xfrm>
          <a:prstGeom prst="rect">
            <a:avLst/>
          </a:prstGeom>
          <a:noFill/>
        </p:spPr>
        <p:txBody>
          <a:bodyPr wrap="square" rtlCol="0">
            <a:spAutoFit/>
          </a:bodyPr>
          <a:lstStyle/>
          <a:p>
            <a:pPr>
              <a:buFont typeface="Arial" pitchFamily="34" charset="0"/>
              <a:buChar char="•"/>
            </a:pPr>
            <a:r>
              <a:rPr lang="es-ES" sz="3200" dirty="0" smtClean="0"/>
              <a:t>400 gramos</a:t>
            </a:r>
          </a:p>
          <a:p>
            <a:pPr>
              <a:buFont typeface="Arial" pitchFamily="34" charset="0"/>
              <a:buChar char="•"/>
            </a:pPr>
            <a:r>
              <a:rPr lang="es-ES" sz="3200" dirty="0" smtClean="0"/>
              <a:t> </a:t>
            </a:r>
            <a:r>
              <a:rPr lang="es-ES" sz="3200" dirty="0" smtClean="0"/>
              <a:t>3,50€</a:t>
            </a:r>
            <a:endParaRPr lang="es-ES" sz="3200" dirty="0"/>
          </a:p>
        </p:txBody>
      </p:sp>
      <p:sp>
        <p:nvSpPr>
          <p:cNvPr id="9" name="8 Rectángulo"/>
          <p:cNvSpPr/>
          <p:nvPr/>
        </p:nvSpPr>
        <p:spPr>
          <a:xfrm>
            <a:off x="5429256" y="3749457"/>
            <a:ext cx="3714744" cy="3108543"/>
          </a:xfrm>
          <a:prstGeom prst="rect">
            <a:avLst/>
          </a:prstGeom>
        </p:spPr>
        <p:txBody>
          <a:bodyPr wrap="square">
            <a:spAutoFit/>
          </a:bodyPr>
          <a:lstStyle/>
          <a:p>
            <a:r>
              <a:rPr lang="es-ES" sz="2800" dirty="0" smtClean="0"/>
              <a:t>Ideal como aderezo para postres o por si sólo como postre o sustituto de la fruta, su corte es fácil, y no resulta pegajoso al paladar.</a:t>
            </a:r>
            <a:endParaRPr lang="es-E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abada-asturiana-aramburu-8-raciones.jpg"/>
          <p:cNvPicPr>
            <a:picLocks noGrp="1" noChangeAspect="1"/>
          </p:cNvPicPr>
          <p:nvPr>
            <p:ph sz="quarter" idx="1"/>
          </p:nvPr>
        </p:nvPicPr>
        <p:blipFill>
          <a:blip r:embed="rId2" cstate="print"/>
          <a:stretch>
            <a:fillRect/>
          </a:stretch>
        </p:blipFill>
        <p:spPr>
          <a:xfrm>
            <a:off x="357158" y="1857364"/>
            <a:ext cx="4214810" cy="3598393"/>
          </a:xfrm>
        </p:spPr>
      </p:pic>
      <p:sp>
        <p:nvSpPr>
          <p:cNvPr id="7" name="6 Rectángulo"/>
          <p:cNvSpPr/>
          <p:nvPr/>
        </p:nvSpPr>
        <p:spPr>
          <a:xfrm>
            <a:off x="1428728" y="285728"/>
            <a:ext cx="5902578" cy="923330"/>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Fabada asturiana</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4 CuadroTexto"/>
          <p:cNvSpPr txBox="1"/>
          <p:nvPr/>
        </p:nvSpPr>
        <p:spPr>
          <a:xfrm>
            <a:off x="5429256" y="1285860"/>
            <a:ext cx="2857520" cy="1569660"/>
          </a:xfrm>
          <a:prstGeom prst="rect">
            <a:avLst/>
          </a:prstGeom>
          <a:noFill/>
        </p:spPr>
        <p:txBody>
          <a:bodyPr wrap="square" rtlCol="0">
            <a:spAutoFit/>
          </a:bodyPr>
          <a:lstStyle/>
          <a:p>
            <a:pPr>
              <a:buFont typeface="Arial" pitchFamily="34" charset="0"/>
              <a:buChar char="•"/>
            </a:pPr>
            <a:r>
              <a:rPr lang="es-ES" sz="3200" dirty="0" smtClean="0"/>
              <a:t>2raciones</a:t>
            </a:r>
          </a:p>
          <a:p>
            <a:pPr>
              <a:buFont typeface="Arial" pitchFamily="34" charset="0"/>
              <a:buChar char="•"/>
            </a:pPr>
            <a:r>
              <a:rPr lang="es-ES" sz="3200" dirty="0" smtClean="0"/>
              <a:t>10€</a:t>
            </a:r>
            <a:endParaRPr lang="es-ES" sz="3200" dirty="0" smtClean="0"/>
          </a:p>
          <a:p>
            <a:pPr>
              <a:buFont typeface="Arial" pitchFamily="34" charset="0"/>
              <a:buChar char="•"/>
            </a:pPr>
            <a:endParaRPr lang="es-ES" sz="3200" dirty="0"/>
          </a:p>
        </p:txBody>
      </p:sp>
      <p:sp>
        <p:nvSpPr>
          <p:cNvPr id="6" name="5 CuadroTexto"/>
          <p:cNvSpPr txBox="1"/>
          <p:nvPr/>
        </p:nvSpPr>
        <p:spPr>
          <a:xfrm>
            <a:off x="4500562" y="2357430"/>
            <a:ext cx="4643438" cy="4154984"/>
          </a:xfrm>
          <a:prstGeom prst="rect">
            <a:avLst/>
          </a:prstGeom>
          <a:noFill/>
        </p:spPr>
        <p:txBody>
          <a:bodyPr wrap="square" rtlCol="0">
            <a:spAutoFit/>
          </a:bodyPr>
          <a:lstStyle/>
          <a:p>
            <a:r>
              <a:rPr lang="es-ES" sz="2400" dirty="0" smtClean="0"/>
              <a:t>Tabla de productos seleccionados para la elaboración de una fabada asturiana para dos personas en la que encontrará todo lo necesario para que su guiso alcance la excelencia que representa la fabada asturiana en la gastronomía tradicional de la región.</a:t>
            </a:r>
            <a:endParaRPr lang="es-E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sidra-dulce-ecologica-la-casuca-de-pastorias-1-l.jpg"/>
          <p:cNvPicPr>
            <a:picLocks noGrp="1" noChangeAspect="1"/>
          </p:cNvPicPr>
          <p:nvPr>
            <p:ph sz="quarter" idx="1"/>
          </p:nvPr>
        </p:nvPicPr>
        <p:blipFill>
          <a:blip r:embed="rId2" cstate="print"/>
          <a:stretch>
            <a:fillRect/>
          </a:stretch>
        </p:blipFill>
        <p:spPr>
          <a:xfrm>
            <a:off x="0" y="1357298"/>
            <a:ext cx="5286380" cy="5286380"/>
          </a:xfrm>
        </p:spPr>
      </p:pic>
      <p:sp>
        <p:nvSpPr>
          <p:cNvPr id="7" name="6 Rectángulo"/>
          <p:cNvSpPr/>
          <p:nvPr/>
        </p:nvSpPr>
        <p:spPr>
          <a:xfrm>
            <a:off x="857224" y="428604"/>
            <a:ext cx="7212232" cy="923330"/>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Sidra dulce asturiana</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7 CuadroTexto"/>
          <p:cNvSpPr txBox="1"/>
          <p:nvPr/>
        </p:nvSpPr>
        <p:spPr>
          <a:xfrm>
            <a:off x="4929190" y="1714488"/>
            <a:ext cx="3571900" cy="1077218"/>
          </a:xfrm>
          <a:prstGeom prst="rect">
            <a:avLst/>
          </a:prstGeom>
          <a:noFill/>
        </p:spPr>
        <p:txBody>
          <a:bodyPr wrap="square" rtlCol="0">
            <a:spAutoFit/>
          </a:bodyPr>
          <a:lstStyle/>
          <a:p>
            <a:pPr>
              <a:buFont typeface="Arial" pitchFamily="34" charset="0"/>
              <a:buChar char="•"/>
            </a:pPr>
            <a:r>
              <a:rPr lang="es-ES" sz="3200" dirty="0" smtClean="0"/>
              <a:t>1 litro</a:t>
            </a:r>
          </a:p>
          <a:p>
            <a:pPr>
              <a:buFont typeface="Arial" pitchFamily="34" charset="0"/>
              <a:buChar char="•"/>
            </a:pPr>
            <a:r>
              <a:rPr lang="es-ES" sz="3200" dirty="0" smtClean="0"/>
              <a:t> </a:t>
            </a:r>
            <a:r>
              <a:rPr lang="es-ES" sz="3200" dirty="0" smtClean="0"/>
              <a:t>5€</a:t>
            </a:r>
            <a:endParaRPr lang="es-ES" sz="3200" dirty="0"/>
          </a:p>
        </p:txBody>
      </p:sp>
      <p:sp>
        <p:nvSpPr>
          <p:cNvPr id="5" name="4 CuadroTexto"/>
          <p:cNvSpPr txBox="1"/>
          <p:nvPr/>
        </p:nvSpPr>
        <p:spPr>
          <a:xfrm>
            <a:off x="5286380" y="3143248"/>
            <a:ext cx="3857620" cy="3323987"/>
          </a:xfrm>
          <a:prstGeom prst="rect">
            <a:avLst/>
          </a:prstGeom>
          <a:noFill/>
        </p:spPr>
        <p:txBody>
          <a:bodyPr wrap="square" rtlCol="0">
            <a:spAutoFit/>
          </a:bodyPr>
          <a:lstStyle/>
          <a:p>
            <a:r>
              <a:rPr lang="es-ES" sz="3000" dirty="0" smtClean="0"/>
              <a:t>Refrescante y deliciosa sidra dulce, elaborada de forma totalmente artesanal. Ideal para sus aperitivos y meriendas.</a:t>
            </a:r>
            <a:endParaRPr lang="es-E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arroz-con-leche-requemao.jpg"/>
          <p:cNvPicPr>
            <a:picLocks noGrp="1" noChangeAspect="1"/>
          </p:cNvPicPr>
          <p:nvPr>
            <p:ph sz="quarter" idx="1"/>
          </p:nvPr>
        </p:nvPicPr>
        <p:blipFill>
          <a:blip r:embed="rId2" cstate="print"/>
          <a:stretch>
            <a:fillRect/>
          </a:stretch>
        </p:blipFill>
        <p:spPr>
          <a:xfrm>
            <a:off x="0" y="357166"/>
            <a:ext cx="4590395" cy="5947112"/>
          </a:xfrm>
          <a:prstGeom prst="rect">
            <a:avLst/>
          </a:prstGeom>
          <a:ln>
            <a:noFill/>
          </a:ln>
          <a:effectLst>
            <a:softEdge rad="112500"/>
          </a:effectLst>
        </p:spPr>
      </p:pic>
      <p:sp>
        <p:nvSpPr>
          <p:cNvPr id="6" name="5 Rectángulo"/>
          <p:cNvSpPr/>
          <p:nvPr/>
        </p:nvSpPr>
        <p:spPr>
          <a:xfrm>
            <a:off x="2500267" y="357166"/>
            <a:ext cx="6643733" cy="1754326"/>
          </a:xfrm>
          <a:prstGeom prst="rect">
            <a:avLst/>
          </a:prstGeom>
          <a:noFill/>
        </p:spPr>
        <p:txBody>
          <a:bodyPr wrap="squar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Arroz con leche</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5214942" y="2357430"/>
            <a:ext cx="3929058" cy="1077218"/>
          </a:xfrm>
          <a:prstGeom prst="rect">
            <a:avLst/>
          </a:prstGeom>
          <a:noFill/>
        </p:spPr>
        <p:txBody>
          <a:bodyPr wrap="square" rtlCol="0">
            <a:spAutoFit/>
          </a:bodyPr>
          <a:lstStyle/>
          <a:p>
            <a:pPr>
              <a:buFont typeface="Arial" pitchFamily="34" charset="0"/>
              <a:buChar char="•"/>
            </a:pPr>
            <a:r>
              <a:rPr lang="es-ES" sz="3200" dirty="0" smtClean="0"/>
              <a:t>200 gramos</a:t>
            </a:r>
          </a:p>
          <a:p>
            <a:pPr>
              <a:buFont typeface="Arial" pitchFamily="34" charset="0"/>
              <a:buChar char="•"/>
            </a:pPr>
            <a:r>
              <a:rPr lang="es-ES" sz="3200" dirty="0" smtClean="0"/>
              <a:t> </a:t>
            </a:r>
            <a:r>
              <a:rPr lang="es-ES" sz="3200" dirty="0" smtClean="0"/>
              <a:t>3€</a:t>
            </a:r>
            <a:endParaRPr lang="es-ES" sz="3200" dirty="0"/>
          </a:p>
        </p:txBody>
      </p:sp>
      <p:sp>
        <p:nvSpPr>
          <p:cNvPr id="8" name="7 CuadroTexto"/>
          <p:cNvSpPr txBox="1"/>
          <p:nvPr/>
        </p:nvSpPr>
        <p:spPr>
          <a:xfrm>
            <a:off x="4357686" y="3786190"/>
            <a:ext cx="4500594" cy="2062103"/>
          </a:xfrm>
          <a:prstGeom prst="rect">
            <a:avLst/>
          </a:prstGeom>
          <a:noFill/>
        </p:spPr>
        <p:txBody>
          <a:bodyPr wrap="square" rtlCol="0">
            <a:spAutoFit/>
          </a:bodyPr>
          <a:lstStyle/>
          <a:p>
            <a:r>
              <a:rPr lang="es-ES" sz="3200" dirty="0" smtClean="0"/>
              <a:t>Exquisito postre, con gran aporte de calcio, Sabrosa textura y sabor.</a:t>
            </a:r>
            <a:endParaRPr lang="es-E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casadielles-asturiana.jpg"/>
          <p:cNvPicPr>
            <a:picLocks noGrp="1" noChangeAspect="1"/>
          </p:cNvPicPr>
          <p:nvPr>
            <p:ph sz="quarter" idx="1"/>
          </p:nvPr>
        </p:nvPicPr>
        <p:blipFill>
          <a:blip r:embed="rId2" cstate="print"/>
          <a:stretch>
            <a:fillRect/>
          </a:stretch>
        </p:blipFill>
        <p:spPr>
          <a:xfrm>
            <a:off x="0" y="1142984"/>
            <a:ext cx="5877336" cy="4156404"/>
          </a:xfrm>
          <a:prstGeom prst="ellipse">
            <a:avLst/>
          </a:prstGeom>
          <a:ln>
            <a:noFill/>
          </a:ln>
          <a:effectLst>
            <a:softEdge rad="112500"/>
          </a:effectLst>
        </p:spPr>
      </p:pic>
      <p:sp>
        <p:nvSpPr>
          <p:cNvPr id="6" name="5 Rectángulo"/>
          <p:cNvSpPr/>
          <p:nvPr/>
        </p:nvSpPr>
        <p:spPr>
          <a:xfrm>
            <a:off x="3857620" y="500042"/>
            <a:ext cx="3942106" cy="923330"/>
          </a:xfrm>
          <a:prstGeom prst="rect">
            <a:avLst/>
          </a:prstGeom>
          <a:noFill/>
        </p:spPr>
        <p:txBody>
          <a:bodyPr wrap="none" lIns="91440" tIns="45720" rIns="91440" bIns="45720">
            <a:spAutoFit/>
          </a:bodyPr>
          <a:lstStyle/>
          <a:p>
            <a:pPr algn="ctr"/>
            <a:r>
              <a:rPr lang="es-ES"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Casadiellas</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7 CuadroTexto"/>
          <p:cNvSpPr txBox="1"/>
          <p:nvPr/>
        </p:nvSpPr>
        <p:spPr>
          <a:xfrm>
            <a:off x="6000728" y="1928802"/>
            <a:ext cx="3143272" cy="1077218"/>
          </a:xfrm>
          <a:prstGeom prst="rect">
            <a:avLst/>
          </a:prstGeom>
          <a:noFill/>
        </p:spPr>
        <p:txBody>
          <a:bodyPr wrap="square" rtlCol="0">
            <a:spAutoFit/>
          </a:bodyPr>
          <a:lstStyle/>
          <a:p>
            <a:pPr>
              <a:buFont typeface="Arial" pitchFamily="34" charset="0"/>
              <a:buChar char="•"/>
            </a:pPr>
            <a:r>
              <a:rPr lang="es-ES" sz="3200" dirty="0" smtClean="0"/>
              <a:t>6 </a:t>
            </a:r>
            <a:r>
              <a:rPr lang="es-ES" sz="3200" dirty="0" err="1" smtClean="0"/>
              <a:t>uds.</a:t>
            </a:r>
            <a:endParaRPr lang="es-ES" sz="3200" dirty="0" smtClean="0"/>
          </a:p>
          <a:p>
            <a:pPr>
              <a:buFont typeface="Arial" pitchFamily="34" charset="0"/>
              <a:buChar char="•"/>
            </a:pPr>
            <a:r>
              <a:rPr lang="es-ES" sz="3200" dirty="0" smtClean="0"/>
              <a:t> </a:t>
            </a:r>
            <a:r>
              <a:rPr lang="es-ES" sz="3200" dirty="0" smtClean="0"/>
              <a:t>6€</a:t>
            </a:r>
            <a:endParaRPr lang="es-ES" sz="3200" dirty="0"/>
          </a:p>
        </p:txBody>
      </p:sp>
      <p:sp>
        <p:nvSpPr>
          <p:cNvPr id="7" name="6 CuadroTexto"/>
          <p:cNvSpPr txBox="1"/>
          <p:nvPr/>
        </p:nvSpPr>
        <p:spPr>
          <a:xfrm>
            <a:off x="4857720" y="4795897"/>
            <a:ext cx="4286280" cy="2062103"/>
          </a:xfrm>
          <a:prstGeom prst="rect">
            <a:avLst/>
          </a:prstGeom>
          <a:noFill/>
        </p:spPr>
        <p:txBody>
          <a:bodyPr wrap="square" rtlCol="0">
            <a:spAutoFit/>
          </a:bodyPr>
          <a:lstStyle/>
          <a:p>
            <a:r>
              <a:rPr lang="es-ES" sz="3200" dirty="0" smtClean="0"/>
              <a:t>Son sin duda uno de los postres asturianos de más tradición y arraigo.</a:t>
            </a:r>
            <a:endParaRPr lang="es-E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dsc_0193.jpg"/>
          <p:cNvPicPr>
            <a:picLocks noGrp="1" noChangeAspect="1"/>
          </p:cNvPicPr>
          <p:nvPr>
            <p:ph sz="quarter" idx="1"/>
          </p:nvPr>
        </p:nvPicPr>
        <p:blipFill>
          <a:blip r:embed="rId2" cstate="print"/>
          <a:stretch>
            <a:fillRect/>
          </a:stretch>
        </p:blipFill>
        <p:spPr>
          <a:xfrm>
            <a:off x="571472" y="1928802"/>
            <a:ext cx="5715000" cy="3697941"/>
          </a:xfrm>
          <a:prstGeom prst="ellipse">
            <a:avLst/>
          </a:prstGeom>
          <a:ln>
            <a:noFill/>
          </a:ln>
          <a:effectLst>
            <a:softEdge rad="112500"/>
          </a:effectLst>
        </p:spPr>
      </p:pic>
      <p:sp>
        <p:nvSpPr>
          <p:cNvPr id="6" name="5 Rectángulo"/>
          <p:cNvSpPr/>
          <p:nvPr/>
        </p:nvSpPr>
        <p:spPr>
          <a:xfrm>
            <a:off x="1285852" y="500042"/>
            <a:ext cx="6452407" cy="923330"/>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Suspiros del Nalón</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5857884" y="1928802"/>
            <a:ext cx="3286116" cy="1077218"/>
          </a:xfrm>
          <a:prstGeom prst="rect">
            <a:avLst/>
          </a:prstGeom>
          <a:noFill/>
        </p:spPr>
        <p:txBody>
          <a:bodyPr wrap="square" rtlCol="0">
            <a:spAutoFit/>
          </a:bodyPr>
          <a:lstStyle/>
          <a:p>
            <a:pPr>
              <a:buFont typeface="Arial" pitchFamily="34" charset="0"/>
              <a:buChar char="•"/>
            </a:pPr>
            <a:r>
              <a:rPr lang="es-ES" sz="3200" dirty="0" smtClean="0"/>
              <a:t>600 gramos</a:t>
            </a:r>
          </a:p>
          <a:p>
            <a:pPr>
              <a:buFont typeface="Arial" pitchFamily="34" charset="0"/>
              <a:buChar char="•"/>
            </a:pPr>
            <a:r>
              <a:rPr lang="es-ES" sz="3200" dirty="0" smtClean="0"/>
              <a:t> </a:t>
            </a:r>
            <a:r>
              <a:rPr lang="es-ES" sz="3200" dirty="0" smtClean="0"/>
              <a:t>6€</a:t>
            </a:r>
            <a:endParaRPr lang="es-ES" sz="3200" dirty="0"/>
          </a:p>
        </p:txBody>
      </p:sp>
      <p:sp>
        <p:nvSpPr>
          <p:cNvPr id="9" name="8 Rectángulo"/>
          <p:cNvSpPr/>
          <p:nvPr/>
        </p:nvSpPr>
        <p:spPr>
          <a:xfrm>
            <a:off x="1357290" y="5929330"/>
            <a:ext cx="7459093" cy="584775"/>
          </a:xfrm>
          <a:prstGeom prst="rect">
            <a:avLst/>
          </a:prstGeom>
        </p:spPr>
        <p:txBody>
          <a:bodyPr wrap="none">
            <a:spAutoFit/>
          </a:bodyPr>
          <a:lstStyle/>
          <a:p>
            <a:r>
              <a:rPr lang="es-ES" sz="3200" dirty="0" smtClean="0"/>
              <a:t>Deliciosas y suaves pastas artesanas</a:t>
            </a:r>
            <a:endParaRPr lang="es-E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GASTRONOMÍA</a:t>
            </a:r>
            <a:endParaRPr lang="es-E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4" name="3 Marcador de contenido" descr="chef-profesiones-cocineros-pintado-por-lapiquense-9828402.jpg"/>
          <p:cNvPicPr>
            <a:picLocks noGrp="1" noChangeAspect="1"/>
          </p:cNvPicPr>
          <p:nvPr>
            <p:ph sz="quarter" idx="1"/>
          </p:nvPr>
        </p:nvPicPr>
        <p:blipFill>
          <a:blip r:embed="rId2" cstate="print"/>
          <a:stretch>
            <a:fillRect/>
          </a:stretch>
        </p:blipFill>
        <p:spPr>
          <a:xfrm>
            <a:off x="1943100" y="1495425"/>
            <a:ext cx="5715000" cy="44767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chorizo-de-avestruz-embuastur-200-grs.jpg"/>
          <p:cNvPicPr>
            <a:picLocks noGrp="1" noChangeAspect="1"/>
          </p:cNvPicPr>
          <p:nvPr>
            <p:ph sz="quarter" idx="1"/>
          </p:nvPr>
        </p:nvPicPr>
        <p:blipFill>
          <a:blip r:embed="rId2" cstate="print"/>
          <a:stretch>
            <a:fillRect/>
          </a:stretch>
        </p:blipFill>
        <p:spPr>
          <a:xfrm>
            <a:off x="0" y="357166"/>
            <a:ext cx="6072230" cy="6072230"/>
          </a:xfrm>
        </p:spPr>
      </p:pic>
      <p:sp>
        <p:nvSpPr>
          <p:cNvPr id="8" name="7 Rectángulo"/>
          <p:cNvSpPr/>
          <p:nvPr/>
        </p:nvSpPr>
        <p:spPr>
          <a:xfrm>
            <a:off x="2214546" y="500042"/>
            <a:ext cx="6429388" cy="1754326"/>
          </a:xfrm>
          <a:prstGeom prst="rect">
            <a:avLst/>
          </a:prstGeom>
          <a:noFill/>
        </p:spPr>
        <p:txBody>
          <a:bodyPr wrap="squar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Chorizo de avestruz</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8 CuadroTexto"/>
          <p:cNvSpPr txBox="1"/>
          <p:nvPr/>
        </p:nvSpPr>
        <p:spPr>
          <a:xfrm>
            <a:off x="5000596" y="2143116"/>
            <a:ext cx="4143404" cy="1200329"/>
          </a:xfrm>
          <a:prstGeom prst="rect">
            <a:avLst/>
          </a:prstGeom>
          <a:noFill/>
        </p:spPr>
        <p:txBody>
          <a:bodyPr wrap="square" rtlCol="0">
            <a:spAutoFit/>
          </a:bodyPr>
          <a:lstStyle/>
          <a:p>
            <a:pPr>
              <a:buFont typeface="Arial" pitchFamily="34" charset="0"/>
              <a:buChar char="•"/>
            </a:pPr>
            <a:r>
              <a:rPr lang="es-ES" sz="3600" dirty="0" smtClean="0"/>
              <a:t>200 gramos</a:t>
            </a:r>
          </a:p>
          <a:p>
            <a:pPr>
              <a:buFont typeface="Arial" pitchFamily="34" charset="0"/>
              <a:buChar char="•"/>
            </a:pPr>
            <a:r>
              <a:rPr lang="es-ES" sz="3600" dirty="0" smtClean="0"/>
              <a:t> 5€</a:t>
            </a:r>
            <a:endParaRPr lang="es-ES" sz="3600" dirty="0"/>
          </a:p>
        </p:txBody>
      </p:sp>
      <p:sp>
        <p:nvSpPr>
          <p:cNvPr id="5" name="4 CuadroTexto"/>
          <p:cNvSpPr txBox="1"/>
          <p:nvPr/>
        </p:nvSpPr>
        <p:spPr>
          <a:xfrm>
            <a:off x="4857752" y="3286124"/>
            <a:ext cx="4286248" cy="3539430"/>
          </a:xfrm>
          <a:prstGeom prst="rect">
            <a:avLst/>
          </a:prstGeom>
          <a:noFill/>
        </p:spPr>
        <p:txBody>
          <a:bodyPr wrap="square" rtlCol="0">
            <a:spAutoFit/>
          </a:bodyPr>
          <a:lstStyle/>
          <a:p>
            <a:r>
              <a:rPr lang="es-ES" sz="3200" dirty="0" smtClean="0"/>
              <a:t>Exótico chorizo curado en ambientes naturales para provocar una lenta y gradual reducción de la humedad</a:t>
            </a:r>
            <a:endParaRPr lang="es-E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file_2_4.jpg"/>
          <p:cNvPicPr>
            <a:picLocks noGrp="1" noChangeAspect="1"/>
          </p:cNvPicPr>
          <p:nvPr>
            <p:ph sz="quarter" idx="1"/>
          </p:nvPr>
        </p:nvPicPr>
        <p:blipFill>
          <a:blip r:embed="rId2" cstate="print"/>
          <a:stretch>
            <a:fillRect/>
          </a:stretch>
        </p:blipFill>
        <p:spPr>
          <a:xfrm>
            <a:off x="0" y="642918"/>
            <a:ext cx="5251450" cy="5251450"/>
          </a:xfrm>
        </p:spPr>
      </p:pic>
      <p:sp>
        <p:nvSpPr>
          <p:cNvPr id="7" name="6 Rectángulo"/>
          <p:cNvSpPr/>
          <p:nvPr/>
        </p:nvSpPr>
        <p:spPr>
          <a:xfrm>
            <a:off x="1357290" y="642918"/>
            <a:ext cx="6572296" cy="923330"/>
          </a:xfrm>
          <a:prstGeom prst="rect">
            <a:avLst/>
          </a:prstGeom>
          <a:noFill/>
        </p:spPr>
        <p:txBody>
          <a:bodyPr wrap="squar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Paté de cabracho</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8 CuadroTexto"/>
          <p:cNvSpPr txBox="1"/>
          <p:nvPr/>
        </p:nvSpPr>
        <p:spPr>
          <a:xfrm>
            <a:off x="5143504" y="2357430"/>
            <a:ext cx="3643338" cy="1077218"/>
          </a:xfrm>
          <a:prstGeom prst="rect">
            <a:avLst/>
          </a:prstGeom>
          <a:noFill/>
        </p:spPr>
        <p:txBody>
          <a:bodyPr wrap="square" rtlCol="0">
            <a:spAutoFit/>
          </a:bodyPr>
          <a:lstStyle/>
          <a:p>
            <a:pPr>
              <a:buFont typeface="Arial" pitchFamily="34" charset="0"/>
              <a:buChar char="•"/>
            </a:pPr>
            <a:r>
              <a:rPr lang="es-ES" sz="3200" dirty="0" smtClean="0"/>
              <a:t>100 gramos</a:t>
            </a:r>
          </a:p>
          <a:p>
            <a:pPr>
              <a:buFont typeface="Arial" pitchFamily="34" charset="0"/>
              <a:buChar char="•"/>
            </a:pPr>
            <a:r>
              <a:rPr lang="es-ES" sz="3200" dirty="0" smtClean="0"/>
              <a:t> </a:t>
            </a:r>
            <a:r>
              <a:rPr lang="es-ES" sz="3200" dirty="0" smtClean="0"/>
              <a:t>4€</a:t>
            </a:r>
            <a:endParaRPr lang="es-ES" sz="3200" dirty="0"/>
          </a:p>
        </p:txBody>
      </p:sp>
      <p:sp>
        <p:nvSpPr>
          <p:cNvPr id="6" name="5 CuadroTexto"/>
          <p:cNvSpPr txBox="1"/>
          <p:nvPr/>
        </p:nvSpPr>
        <p:spPr>
          <a:xfrm>
            <a:off x="5357818" y="3500438"/>
            <a:ext cx="3429024" cy="3046988"/>
          </a:xfrm>
          <a:prstGeom prst="rect">
            <a:avLst/>
          </a:prstGeom>
          <a:noFill/>
        </p:spPr>
        <p:txBody>
          <a:bodyPr wrap="square" rtlCol="0">
            <a:spAutoFit/>
          </a:bodyPr>
          <a:lstStyle/>
          <a:p>
            <a:r>
              <a:rPr lang="es-ES" sz="3200" dirty="0" smtClean="0"/>
              <a:t>Un delicioso paté que se define con dos palabras: sabroso y jugoso</a:t>
            </a:r>
            <a:endParaRPr lang="es-E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descarga.jpg"/>
          <p:cNvPicPr>
            <a:picLocks noGrp="1" noChangeAspect="1"/>
          </p:cNvPicPr>
          <p:nvPr>
            <p:ph sz="quarter" idx="1"/>
          </p:nvPr>
        </p:nvPicPr>
        <p:blipFill>
          <a:blip r:embed="rId2" cstate="print"/>
          <a:stretch>
            <a:fillRect/>
          </a:stretch>
        </p:blipFill>
        <p:spPr>
          <a:xfrm>
            <a:off x="571472" y="2428868"/>
            <a:ext cx="5757885" cy="3714764"/>
          </a:xfrm>
        </p:spPr>
      </p:pic>
      <p:sp>
        <p:nvSpPr>
          <p:cNvPr id="6" name="5 Rectángulo"/>
          <p:cNvSpPr/>
          <p:nvPr/>
        </p:nvSpPr>
        <p:spPr>
          <a:xfrm>
            <a:off x="285720" y="357166"/>
            <a:ext cx="8511397" cy="1754326"/>
          </a:xfrm>
          <a:prstGeom prst="rect">
            <a:avLst/>
          </a:prstGeom>
          <a:noFill/>
        </p:spPr>
        <p:txBody>
          <a:bodyPr wrap="squar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Queso de </a:t>
            </a:r>
            <a:r>
              <a:rPr lang="es-ES"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Peñamellera</a:t>
            </a: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la sidra</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6286512" y="2357430"/>
            <a:ext cx="2857488" cy="1077218"/>
          </a:xfrm>
          <a:prstGeom prst="rect">
            <a:avLst/>
          </a:prstGeom>
          <a:noFill/>
        </p:spPr>
        <p:txBody>
          <a:bodyPr wrap="square" rtlCol="0">
            <a:spAutoFit/>
          </a:bodyPr>
          <a:lstStyle/>
          <a:p>
            <a:pPr>
              <a:buFont typeface="Arial" pitchFamily="34" charset="0"/>
              <a:buChar char="•"/>
            </a:pPr>
            <a:r>
              <a:rPr lang="es-ES" sz="3200" dirty="0" smtClean="0"/>
              <a:t>300 gramos</a:t>
            </a:r>
          </a:p>
          <a:p>
            <a:pPr>
              <a:buFont typeface="Arial" pitchFamily="34" charset="0"/>
              <a:buChar char="•"/>
            </a:pPr>
            <a:r>
              <a:rPr lang="es-ES" sz="3200" dirty="0" smtClean="0"/>
              <a:t> 6€</a:t>
            </a:r>
            <a:endParaRPr lang="es-ES" sz="3200" dirty="0"/>
          </a:p>
        </p:txBody>
      </p:sp>
      <p:sp>
        <p:nvSpPr>
          <p:cNvPr id="9" name="8 CuadroTexto"/>
          <p:cNvSpPr txBox="1"/>
          <p:nvPr/>
        </p:nvSpPr>
        <p:spPr>
          <a:xfrm>
            <a:off x="6429388" y="3643314"/>
            <a:ext cx="2714612" cy="2554545"/>
          </a:xfrm>
          <a:prstGeom prst="rect">
            <a:avLst/>
          </a:prstGeom>
          <a:noFill/>
        </p:spPr>
        <p:txBody>
          <a:bodyPr wrap="square" rtlCol="0">
            <a:spAutoFit/>
          </a:bodyPr>
          <a:lstStyle/>
          <a:p>
            <a:r>
              <a:rPr lang="es-ES" sz="3200" dirty="0" smtClean="0"/>
              <a:t>Magnífico queso con aromas de notas ácidas y afrutadas.</a:t>
            </a:r>
            <a:endParaRPr lang="es-E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queso-casin.jpg"/>
          <p:cNvPicPr>
            <a:picLocks noGrp="1" noChangeAspect="1"/>
          </p:cNvPicPr>
          <p:nvPr>
            <p:ph sz="quarter" idx="1"/>
          </p:nvPr>
        </p:nvPicPr>
        <p:blipFill>
          <a:blip r:embed="rId2" cstate="print"/>
          <a:stretch>
            <a:fillRect/>
          </a:stretch>
        </p:blipFill>
        <p:spPr>
          <a:xfrm>
            <a:off x="1285852" y="2214554"/>
            <a:ext cx="4762500" cy="3171825"/>
          </a:xfrm>
          <a:prstGeom prst="rect">
            <a:avLst/>
          </a:prstGeom>
          <a:ln>
            <a:noFill/>
          </a:ln>
          <a:effectLst>
            <a:softEdge rad="112500"/>
          </a:effectLst>
        </p:spPr>
      </p:pic>
      <p:sp>
        <p:nvSpPr>
          <p:cNvPr id="6" name="5 Rectángulo"/>
          <p:cNvSpPr/>
          <p:nvPr/>
        </p:nvSpPr>
        <p:spPr>
          <a:xfrm>
            <a:off x="1071538" y="357166"/>
            <a:ext cx="7511265" cy="923330"/>
          </a:xfrm>
          <a:prstGeom prst="rect">
            <a:avLst/>
          </a:prstGeom>
          <a:noFill/>
        </p:spPr>
        <p:txBody>
          <a:bodyPr wrap="squar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Queso </a:t>
            </a:r>
            <a:r>
              <a:rPr lang="es-ES"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Casín</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6215042" y="1714488"/>
            <a:ext cx="2928958" cy="1077218"/>
          </a:xfrm>
          <a:prstGeom prst="rect">
            <a:avLst/>
          </a:prstGeom>
          <a:noFill/>
        </p:spPr>
        <p:txBody>
          <a:bodyPr wrap="square" rtlCol="0">
            <a:spAutoFit/>
          </a:bodyPr>
          <a:lstStyle/>
          <a:p>
            <a:pPr>
              <a:buFont typeface="Arial" pitchFamily="34" charset="0"/>
              <a:buChar char="•"/>
            </a:pPr>
            <a:r>
              <a:rPr lang="es-ES" sz="3200" dirty="0" smtClean="0"/>
              <a:t>200 gramos</a:t>
            </a:r>
          </a:p>
          <a:p>
            <a:pPr>
              <a:buFont typeface="Arial" pitchFamily="34" charset="0"/>
              <a:buChar char="•"/>
            </a:pPr>
            <a:r>
              <a:rPr lang="es-ES" sz="3200" dirty="0" smtClean="0"/>
              <a:t> </a:t>
            </a:r>
            <a:r>
              <a:rPr lang="es-ES" sz="3200" dirty="0" smtClean="0"/>
              <a:t>8€</a:t>
            </a:r>
            <a:endParaRPr lang="es-ES" sz="3200" dirty="0"/>
          </a:p>
        </p:txBody>
      </p:sp>
      <p:sp>
        <p:nvSpPr>
          <p:cNvPr id="8" name="7 CuadroTexto"/>
          <p:cNvSpPr txBox="1"/>
          <p:nvPr/>
        </p:nvSpPr>
        <p:spPr>
          <a:xfrm>
            <a:off x="6143636" y="3000372"/>
            <a:ext cx="3000364" cy="1569660"/>
          </a:xfrm>
          <a:prstGeom prst="rect">
            <a:avLst/>
          </a:prstGeom>
          <a:noFill/>
        </p:spPr>
        <p:txBody>
          <a:bodyPr wrap="square" rtlCol="0">
            <a:spAutoFit/>
          </a:bodyPr>
          <a:lstStyle/>
          <a:p>
            <a:r>
              <a:rPr lang="es-ES" sz="3200" dirty="0" smtClean="0"/>
              <a:t>Pequeño queso firme , picante y </a:t>
            </a:r>
            <a:r>
              <a:rPr lang="es-ES" sz="3200" dirty="0" smtClean="0"/>
              <a:t>aromático. </a:t>
            </a:r>
            <a:endParaRPr lang="es-E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zambu bro.jpg"/>
          <p:cNvPicPr>
            <a:picLocks noGrp="1" noChangeAspect="1"/>
          </p:cNvPicPr>
          <p:nvPr>
            <p:ph sz="quarter" idx="1"/>
          </p:nvPr>
        </p:nvPicPr>
        <p:blipFill>
          <a:blip r:embed="rId2" cstate="print"/>
          <a:stretch>
            <a:fillRect/>
          </a:stretch>
        </p:blipFill>
        <p:spPr>
          <a:xfrm>
            <a:off x="785786" y="2214554"/>
            <a:ext cx="4660563" cy="3490924"/>
          </a:xfrm>
          <a:prstGeom prst="rect">
            <a:avLst/>
          </a:prstGeom>
          <a:ln>
            <a:noFill/>
          </a:ln>
          <a:effectLst>
            <a:softEdge rad="112500"/>
          </a:effectLst>
        </p:spPr>
      </p:pic>
      <p:sp>
        <p:nvSpPr>
          <p:cNvPr id="6" name="5 Rectángulo"/>
          <p:cNvSpPr/>
          <p:nvPr/>
        </p:nvSpPr>
        <p:spPr>
          <a:xfrm>
            <a:off x="1" y="357166"/>
            <a:ext cx="9144000" cy="1754326"/>
          </a:xfrm>
          <a:prstGeom prst="rect">
            <a:avLst/>
          </a:prstGeom>
          <a:noFill/>
        </p:spPr>
        <p:txBody>
          <a:bodyPr wrap="squar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Zamburiñas en salsa marinera</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6215074" y="2000240"/>
            <a:ext cx="3429024" cy="1077218"/>
          </a:xfrm>
          <a:prstGeom prst="rect">
            <a:avLst/>
          </a:prstGeom>
          <a:noFill/>
        </p:spPr>
        <p:txBody>
          <a:bodyPr wrap="square" rtlCol="0">
            <a:spAutoFit/>
          </a:bodyPr>
          <a:lstStyle/>
          <a:p>
            <a:pPr>
              <a:buFont typeface="Arial" pitchFamily="34" charset="0"/>
              <a:buChar char="•"/>
            </a:pPr>
            <a:r>
              <a:rPr lang="es-ES" sz="3200" dirty="0" smtClean="0"/>
              <a:t>120 gramos</a:t>
            </a:r>
          </a:p>
          <a:p>
            <a:pPr>
              <a:buFont typeface="Arial" pitchFamily="34" charset="0"/>
              <a:buChar char="•"/>
            </a:pPr>
            <a:r>
              <a:rPr lang="es-ES" sz="3200" dirty="0" smtClean="0"/>
              <a:t> </a:t>
            </a:r>
            <a:r>
              <a:rPr lang="es-ES" sz="3200" dirty="0" smtClean="0"/>
              <a:t>4€</a:t>
            </a:r>
            <a:endParaRPr lang="es-ES" sz="3200" dirty="0"/>
          </a:p>
        </p:txBody>
      </p:sp>
      <p:sp>
        <p:nvSpPr>
          <p:cNvPr id="8" name="7 CuadroTexto"/>
          <p:cNvSpPr txBox="1"/>
          <p:nvPr/>
        </p:nvSpPr>
        <p:spPr>
          <a:xfrm>
            <a:off x="6072198" y="3286124"/>
            <a:ext cx="3071802" cy="3046988"/>
          </a:xfrm>
          <a:prstGeom prst="rect">
            <a:avLst/>
          </a:prstGeom>
          <a:noFill/>
        </p:spPr>
        <p:txBody>
          <a:bodyPr wrap="square" rtlCol="0">
            <a:spAutoFit/>
          </a:bodyPr>
          <a:lstStyle/>
          <a:p>
            <a:r>
              <a:rPr lang="es-ES" sz="2400" dirty="0" smtClean="0"/>
              <a:t> Se sirven en cantidad suficiente para disfrutar de un buen aperitivo o para preparar un revuelto o ensalada templada.</a:t>
            </a:r>
            <a:endParaRPr lang="es-E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pack-sidra-natural-tierra-astur-sin-d-o-p-2-bot-vaso.jpg"/>
          <p:cNvPicPr>
            <a:picLocks noGrp="1" noChangeAspect="1"/>
          </p:cNvPicPr>
          <p:nvPr>
            <p:ph sz="quarter" idx="1"/>
          </p:nvPr>
        </p:nvPicPr>
        <p:blipFill>
          <a:blip r:embed="rId2" cstate="print"/>
          <a:stretch>
            <a:fillRect/>
          </a:stretch>
        </p:blipFill>
        <p:spPr>
          <a:xfrm>
            <a:off x="0" y="973138"/>
            <a:ext cx="5000628" cy="5884862"/>
          </a:xfrm>
          <a:prstGeom prst="rect">
            <a:avLst/>
          </a:prstGeom>
          <a:ln>
            <a:noFill/>
          </a:ln>
          <a:effectLst>
            <a:softEdge rad="112500"/>
          </a:effectLst>
        </p:spPr>
      </p:pic>
      <p:sp>
        <p:nvSpPr>
          <p:cNvPr id="6" name="5 Rectángulo"/>
          <p:cNvSpPr/>
          <p:nvPr/>
        </p:nvSpPr>
        <p:spPr>
          <a:xfrm>
            <a:off x="2000232" y="500042"/>
            <a:ext cx="4450257" cy="923330"/>
          </a:xfrm>
          <a:prstGeom prst="rect">
            <a:avLst/>
          </a:prstGeom>
          <a:noFill/>
        </p:spPr>
        <p:txBody>
          <a:bodyPr wrap="non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Sidra natural</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3786150" y="1571612"/>
            <a:ext cx="5357850" cy="1077218"/>
          </a:xfrm>
          <a:prstGeom prst="rect">
            <a:avLst/>
          </a:prstGeom>
          <a:noFill/>
        </p:spPr>
        <p:txBody>
          <a:bodyPr wrap="square" rtlCol="0">
            <a:spAutoFit/>
          </a:bodyPr>
          <a:lstStyle/>
          <a:p>
            <a:pPr>
              <a:buFont typeface="Arial" pitchFamily="34" charset="0"/>
              <a:buChar char="•"/>
            </a:pPr>
            <a:r>
              <a:rPr lang="es-ES" sz="3200" dirty="0" smtClean="0"/>
              <a:t>Pack 2 botellas + vaso</a:t>
            </a:r>
          </a:p>
          <a:p>
            <a:pPr>
              <a:buFont typeface="Arial" pitchFamily="34" charset="0"/>
              <a:buChar char="•"/>
            </a:pPr>
            <a:r>
              <a:rPr lang="es-ES" sz="3200" dirty="0" smtClean="0"/>
              <a:t> </a:t>
            </a:r>
            <a:r>
              <a:rPr lang="es-ES" sz="3200" dirty="0" smtClean="0"/>
              <a:t>10€</a:t>
            </a:r>
            <a:endParaRPr lang="es-ES" sz="3200" dirty="0"/>
          </a:p>
        </p:txBody>
      </p:sp>
      <p:sp>
        <p:nvSpPr>
          <p:cNvPr id="9" name="8 Rectángulo"/>
          <p:cNvSpPr/>
          <p:nvPr/>
        </p:nvSpPr>
        <p:spPr>
          <a:xfrm>
            <a:off x="4572000" y="3000372"/>
            <a:ext cx="4572000" cy="2831544"/>
          </a:xfrm>
          <a:prstGeom prst="rect">
            <a:avLst/>
          </a:prstGeom>
        </p:spPr>
        <p:txBody>
          <a:bodyPr>
            <a:spAutoFit/>
          </a:bodyPr>
          <a:lstStyle/>
          <a:p>
            <a:r>
              <a:rPr lang="es-ES" sz="3200" dirty="0" smtClean="0"/>
              <a:t>Encierra toda la esencia de Asturias en un lote original y económico, ideal para regalar. </a:t>
            </a: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picadillo.jpg"/>
          <p:cNvPicPr>
            <a:picLocks noGrp="1" noChangeAspect="1"/>
          </p:cNvPicPr>
          <p:nvPr>
            <p:ph sz="quarter" idx="1"/>
          </p:nvPr>
        </p:nvPicPr>
        <p:blipFill>
          <a:blip r:embed="rId2" cstate="print"/>
          <a:stretch>
            <a:fillRect/>
          </a:stretch>
        </p:blipFill>
        <p:spPr>
          <a:xfrm>
            <a:off x="642910" y="1571612"/>
            <a:ext cx="4692676" cy="4692676"/>
          </a:xfrm>
        </p:spPr>
      </p:pic>
      <p:sp>
        <p:nvSpPr>
          <p:cNvPr id="5" name="4 Rectángulo"/>
          <p:cNvSpPr/>
          <p:nvPr/>
        </p:nvSpPr>
        <p:spPr>
          <a:xfrm>
            <a:off x="1714480" y="500042"/>
            <a:ext cx="5500224" cy="923330"/>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Picadillo Casero</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CuadroTexto"/>
          <p:cNvSpPr txBox="1"/>
          <p:nvPr/>
        </p:nvSpPr>
        <p:spPr>
          <a:xfrm>
            <a:off x="4929190" y="2214554"/>
            <a:ext cx="3500462" cy="1077218"/>
          </a:xfrm>
          <a:prstGeom prst="rect">
            <a:avLst/>
          </a:prstGeom>
          <a:noFill/>
        </p:spPr>
        <p:txBody>
          <a:bodyPr wrap="square" rtlCol="0">
            <a:spAutoFit/>
          </a:bodyPr>
          <a:lstStyle/>
          <a:p>
            <a:pPr>
              <a:buFont typeface="Arial" pitchFamily="34" charset="0"/>
              <a:buChar char="•"/>
            </a:pPr>
            <a:r>
              <a:rPr lang="es-ES" sz="3200" dirty="0" smtClean="0"/>
              <a:t>500 gramos </a:t>
            </a:r>
          </a:p>
          <a:p>
            <a:pPr>
              <a:buFont typeface="Arial" pitchFamily="34" charset="0"/>
              <a:buChar char="•"/>
            </a:pPr>
            <a:r>
              <a:rPr lang="es-ES" sz="3200" dirty="0" smtClean="0"/>
              <a:t> </a:t>
            </a:r>
            <a:r>
              <a:rPr lang="es-ES" sz="3200" dirty="0" smtClean="0"/>
              <a:t>6€</a:t>
            </a:r>
            <a:endParaRPr lang="es-ES" sz="3200" dirty="0"/>
          </a:p>
        </p:txBody>
      </p:sp>
      <p:sp>
        <p:nvSpPr>
          <p:cNvPr id="8" name="7 CuadroTexto"/>
          <p:cNvSpPr txBox="1"/>
          <p:nvPr/>
        </p:nvSpPr>
        <p:spPr>
          <a:xfrm>
            <a:off x="5000628" y="3441680"/>
            <a:ext cx="4143372" cy="2677656"/>
          </a:xfrm>
          <a:prstGeom prst="rect">
            <a:avLst/>
          </a:prstGeom>
          <a:noFill/>
        </p:spPr>
        <p:txBody>
          <a:bodyPr wrap="square" rtlCol="0">
            <a:spAutoFit/>
          </a:bodyPr>
          <a:lstStyle/>
          <a:p>
            <a:r>
              <a:rPr lang="es-ES" sz="2400" dirty="0" smtClean="0"/>
              <a:t>Es un producto elaborado siguiendo la receta tradicional del picadillo que, durante décadas, se comía en los pueblos y brañas asturianos en épocas de matanza.</a:t>
            </a:r>
            <a:endParaRPr lang="es-E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108</TotalTime>
  <Words>277</Words>
  <Application>Microsoft Office PowerPoint</Application>
  <PresentationFormat>Presentación en pantalla (4:3)</PresentationFormat>
  <Paragraphs>63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Equidad</vt:lpstr>
      <vt:lpstr>Diapositiva 1</vt:lpstr>
      <vt:lpstr>GASTRONOMÍA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colegioacer</dc:creator>
  <cp:lastModifiedBy>Carmen</cp:lastModifiedBy>
  <cp:revision>15</cp:revision>
  <dcterms:created xsi:type="dcterms:W3CDTF">2016-02-23T09:21:49Z</dcterms:created>
  <dcterms:modified xsi:type="dcterms:W3CDTF">2016-03-18T08:32:26Z</dcterms:modified>
</cp:coreProperties>
</file>