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57" r:id="rId3"/>
    <p:sldId id="256" r:id="rId4"/>
    <p:sldId id="258" r:id="rId5"/>
    <p:sldId id="263" r:id="rId6"/>
    <p:sldId id="260" r:id="rId7"/>
    <p:sldId id="259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7" autoAdjust="0"/>
  </p:normalViewPr>
  <p:slideViewPr>
    <p:cSldViewPr>
      <p:cViewPr>
        <p:scale>
          <a:sx n="108" d="100"/>
          <a:sy n="10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A08F-03F6-4295-8E72-9DF5553F32F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D30F2-FFEC-4CD5-9C34-B4EB61992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0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30F2-FFEC-4CD5-9C34-B4EB619929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68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30F2-FFEC-4CD5-9C34-B4EB6199291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7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B25A3C-DCAB-4F87-96EA-97DBEEA5A669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FB4054-7C06-4520-AF8C-DBE461F041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smtClean="0"/>
              <a:t>CATÁLOGO TEEC.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En este catálogo nuestra empresa, </a:t>
            </a:r>
            <a:r>
              <a:rPr lang="es-ES_tradnl" dirty="0" err="1" smtClean="0">
                <a:solidFill>
                  <a:schemeClr val="tx1"/>
                </a:solidFill>
              </a:rPr>
              <a:t>Teec</a:t>
            </a:r>
            <a:r>
              <a:rPr lang="es-ES_tradnl" dirty="0" smtClean="0">
                <a:solidFill>
                  <a:schemeClr val="tx1"/>
                </a:solidFill>
              </a:rPr>
              <a:t>, presenta los productos que vamos  a vender, entre los cuales podemos destacar productos típicos de Murcia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>
                <a:solidFill>
                  <a:schemeClr val="tx1"/>
                </a:solidFill>
              </a:rPr>
              <a:t>Las categorías correspondientes a nuestro catálogo son dos: Alimentación y decoración.</a:t>
            </a:r>
          </a:p>
        </p:txBody>
      </p:sp>
    </p:spTree>
    <p:extLst>
      <p:ext uri="{BB962C8B-B14F-4D97-AF65-F5344CB8AC3E}">
        <p14:creationId xmlns:p14="http://schemas.microsoft.com/office/powerpoint/2010/main" val="1919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6700"/>
            <a:ext cx="8087817" cy="786036"/>
          </a:xfrm>
        </p:spPr>
        <p:txBody>
          <a:bodyPr/>
          <a:lstStyle/>
          <a:p>
            <a:r>
              <a:rPr lang="es-ES_tradnl" sz="3200" u="sng" dirty="0" smtClean="0"/>
              <a:t>ACEITUNA MANZANILLA CON HUESO</a:t>
            </a:r>
            <a:endParaRPr lang="es-AR" sz="32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5319465" cy="489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ES" sz="2000" dirty="0" smtClean="0"/>
              <a:t>Aceituna </a:t>
            </a:r>
            <a:r>
              <a:rPr lang="es-ES" sz="2000" dirty="0"/>
              <a:t>Manzanilla con  hueso “fáciles de comer”. Son seleccionadas minuciosamente identificando las más apropiadas para seguir el proceso de deshuesado.</a:t>
            </a:r>
          </a:p>
          <a:p>
            <a:r>
              <a:rPr lang="es-ES" sz="2000" dirty="0"/>
              <a:t>Poseen su con sabor natural y potenciados. Listas para ensaladas mediterráneas y platos gourmet. Sin duda un producto estrella en su establecimiento.</a:t>
            </a:r>
          </a:p>
          <a:p>
            <a:endParaRPr lang="es-ES_tradnl" dirty="0" smtClean="0"/>
          </a:p>
          <a:p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</a:rPr>
              <a:t>PRECIO: </a:t>
            </a:r>
            <a:r>
              <a:rPr lang="es-ES_tradnl" dirty="0" smtClean="0"/>
              <a:t>2,50€</a:t>
            </a:r>
            <a:endParaRPr lang="es-ES_tradnl" dirty="0" smtClean="0"/>
          </a:p>
          <a:p>
            <a:pPr lvl="0"/>
            <a:r>
              <a:rPr lang="es-ES" sz="16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dirty="0"/>
          </a:p>
        </p:txBody>
      </p:sp>
      <p:pic>
        <p:nvPicPr>
          <p:cNvPr id="3074" name="Picture 2" descr="Aceitunas manzanilla con hu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295698" cy="199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77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7" y="266700"/>
            <a:ext cx="8519864" cy="642020"/>
          </a:xfrm>
        </p:spPr>
        <p:txBody>
          <a:bodyPr/>
          <a:lstStyle/>
          <a:p>
            <a:r>
              <a:rPr lang="es-ES_tradnl" sz="3200" u="sng" dirty="0" smtClean="0"/>
              <a:t>IMÁN DE LA VIRGEN DE LA FUENSANTA</a:t>
            </a:r>
            <a:endParaRPr lang="es-AR" sz="32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5400599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ES" sz="2800" dirty="0" smtClean="0">
                <a:solidFill>
                  <a:schemeClr val="tx1"/>
                </a:solidFill>
              </a:rPr>
              <a:t>Imán verde, rosa, verde o rojo </a:t>
            </a:r>
            <a:r>
              <a:rPr lang="es-ES" sz="2800" dirty="0">
                <a:solidFill>
                  <a:schemeClr val="tx1"/>
                </a:solidFill>
              </a:rPr>
              <a:t>con la imagen de la Virgen de la Fuensanta, la patrona de Murcia, son ideales como regalo y </a:t>
            </a:r>
            <a:r>
              <a:rPr lang="es-ES" sz="2800" dirty="0" smtClean="0">
                <a:solidFill>
                  <a:schemeClr val="tx1"/>
                </a:solidFill>
              </a:rPr>
              <a:t>  recuerdo. Imán </a:t>
            </a:r>
            <a:r>
              <a:rPr lang="es-ES" sz="2800" dirty="0">
                <a:solidFill>
                  <a:schemeClr val="tx1"/>
                </a:solidFill>
              </a:rPr>
              <a:t>de lámina, plastificado brillo, tamaño </a:t>
            </a:r>
            <a:r>
              <a:rPr lang="es-ES" sz="2800" dirty="0" smtClean="0">
                <a:solidFill>
                  <a:schemeClr val="tx1"/>
                </a:solidFill>
              </a:rPr>
              <a:t>70x50</a:t>
            </a:r>
          </a:p>
          <a:p>
            <a:endParaRPr lang="es-ES" sz="2800" dirty="0"/>
          </a:p>
          <a:p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PRECIO: </a:t>
            </a:r>
            <a:r>
              <a:rPr lang="es-ES_tradnl" dirty="0" smtClean="0">
                <a:solidFill>
                  <a:schemeClr val="tx1"/>
                </a:solidFill>
              </a:rPr>
              <a:t>1,50€</a:t>
            </a:r>
            <a:endParaRPr lang="es-ES_tradnl" dirty="0" smtClean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098" name="Picture 2" descr="Imán Virgen 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74817"/>
            <a:ext cx="3096344" cy="3096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12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266700"/>
            <a:ext cx="8375848" cy="858044"/>
          </a:xfrm>
        </p:spPr>
        <p:txBody>
          <a:bodyPr/>
          <a:lstStyle/>
          <a:p>
            <a:r>
              <a:rPr lang="es-ES_tradnl" sz="3200" u="sng" dirty="0" smtClean="0"/>
              <a:t>COLETERO HUERTANA</a:t>
            </a:r>
            <a:endParaRPr lang="es-AR" sz="32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5463481" cy="47133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</a:rPr>
              <a:t>DESCRIPCIÓN DEL PRODUCTO: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r>
              <a:rPr lang="es-ES" sz="2800" dirty="0">
                <a:solidFill>
                  <a:schemeClr val="tx1"/>
                </a:solidFill>
              </a:rPr>
              <a:t>Coletero hecho a mano con la carita de la huertana, para que las </a:t>
            </a:r>
            <a:r>
              <a:rPr lang="es-ES" sz="2800" dirty="0" err="1">
                <a:solidFill>
                  <a:schemeClr val="tx1"/>
                </a:solidFill>
              </a:rPr>
              <a:t>murcianicas</a:t>
            </a:r>
            <a:r>
              <a:rPr lang="es-ES" sz="2800" dirty="0">
                <a:solidFill>
                  <a:schemeClr val="tx1"/>
                </a:solidFill>
              </a:rPr>
              <a:t> lleven sus recogidos con estilo.</a:t>
            </a:r>
          </a:p>
          <a:p>
            <a:endParaRPr lang="es-ES_tradnl" dirty="0" smtClean="0"/>
          </a:p>
          <a:p>
            <a:r>
              <a:rPr lang="es-ES_tradnl" sz="2800" b="1" dirty="0" smtClean="0">
                <a:solidFill>
                  <a:schemeClr val="accent4">
                    <a:lumMod val="50000"/>
                  </a:schemeClr>
                </a:solidFill>
              </a:rPr>
              <a:t>PRECIO: </a:t>
            </a:r>
            <a:r>
              <a:rPr lang="es-ES_tradnl" sz="4400" b="1" dirty="0" smtClean="0">
                <a:solidFill>
                  <a:schemeClr val="tx1"/>
                </a:solidFill>
              </a:rPr>
              <a:t>4’30€</a:t>
            </a:r>
            <a:endParaRPr lang="es-ES_tradnl" sz="4400" b="1" dirty="0" smtClean="0">
              <a:solidFill>
                <a:schemeClr val="tx1"/>
              </a:solidFill>
            </a:endParaRPr>
          </a:p>
          <a:p>
            <a:pPr lvl="0"/>
            <a:r>
              <a:rPr lang="es-ES" sz="20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oletero Huer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880320" cy="2880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3455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266700"/>
            <a:ext cx="8375848" cy="1002060"/>
          </a:xfrm>
        </p:spPr>
        <p:txBody>
          <a:bodyPr/>
          <a:lstStyle/>
          <a:p>
            <a:r>
              <a:rPr lang="es-ES_tradnl" sz="3600" u="sng" dirty="0" smtClean="0"/>
              <a:t>CHAPAS</a:t>
            </a:r>
            <a:endParaRPr lang="es-AR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82230"/>
            <a:ext cx="5319465" cy="45439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Oxygen"/>
              </a:rPr>
              <a:t>DESCRIPCIÓN DEL PRODUCTO:</a:t>
            </a:r>
          </a:p>
          <a:p>
            <a:r>
              <a:rPr lang="es-ES" dirty="0" smtClean="0">
                <a:solidFill>
                  <a:schemeClr val="tx1"/>
                </a:solidFill>
                <a:latin typeface="Oxygen"/>
              </a:rPr>
              <a:t>Chapa </a:t>
            </a:r>
            <a:r>
              <a:rPr lang="es-ES" dirty="0">
                <a:solidFill>
                  <a:schemeClr val="tx1"/>
                </a:solidFill>
                <a:latin typeface="Oxygen"/>
              </a:rPr>
              <a:t>imperdible, 38mm de diámetro, impresión a todo color laminada</a:t>
            </a:r>
            <a:r>
              <a:rPr lang="es-ES" dirty="0" smtClean="0">
                <a:solidFill>
                  <a:schemeClr val="tx1"/>
                </a:solidFill>
                <a:latin typeface="Oxygen"/>
              </a:rPr>
              <a:t>.</a:t>
            </a:r>
          </a:p>
          <a:p>
            <a:endParaRPr lang="es-ES" dirty="0">
              <a:solidFill>
                <a:schemeClr val="tx1"/>
              </a:solidFill>
              <a:latin typeface="Oxygen"/>
            </a:endParaRPr>
          </a:p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Oxygen"/>
              </a:rPr>
              <a:t>PRECIO: </a:t>
            </a:r>
            <a:r>
              <a:rPr lang="es-ES" sz="3600" dirty="0">
                <a:solidFill>
                  <a:schemeClr val="tx1"/>
                </a:solidFill>
                <a:latin typeface="Oxygen"/>
              </a:rPr>
              <a:t>2</a:t>
            </a:r>
            <a:r>
              <a:rPr lang="es-ES" sz="3600" dirty="0" smtClean="0">
                <a:solidFill>
                  <a:schemeClr val="tx1"/>
                </a:solidFill>
                <a:latin typeface="Oxygen"/>
              </a:rPr>
              <a:t>€</a:t>
            </a:r>
            <a:endParaRPr lang="es-ES" sz="3600" dirty="0" smtClean="0">
              <a:solidFill>
                <a:schemeClr val="tx1"/>
              </a:solidFill>
              <a:latin typeface="Oxygen"/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tx1"/>
              </a:solidFill>
              <a:latin typeface="Oxygen"/>
            </a:endParaRPr>
          </a:p>
          <a:p>
            <a:pPr lvl="0"/>
            <a:r>
              <a:rPr lang="es-ES" sz="1800" dirty="0" smtClean="0">
                <a:solidFill>
                  <a:prstClr val="black"/>
                </a:solidFill>
                <a:latin typeface="Calibri"/>
              </a:rPr>
              <a:t>Precio </a:t>
            </a:r>
            <a:r>
              <a:rPr lang="es-ES" sz="1800" dirty="0">
                <a:solidFill>
                  <a:prstClr val="black"/>
                </a:solidFill>
                <a:latin typeface="Calibri"/>
              </a:rPr>
              <a:t>del transporte no incluido en el precio. </a:t>
            </a:r>
          </a:p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hapa Primavera Huertana VER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82230"/>
            <a:ext cx="2376264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 descr="Chapa Primavera Huertana R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96" y="3958493"/>
            <a:ext cx="2160240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812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961" y="476672"/>
            <a:ext cx="8375848" cy="648072"/>
          </a:xfrm>
        </p:spPr>
        <p:txBody>
          <a:bodyPr/>
          <a:lstStyle/>
          <a:p>
            <a:r>
              <a:rPr lang="es-AR" sz="3200" b="1" u="sng" cap="all" dirty="0">
                <a:effectLst/>
              </a:rPr>
              <a:t>PULSERA POLYESTER PÚRPURA</a:t>
            </a:r>
            <a:r>
              <a:rPr lang="es-AR" b="1" cap="all" dirty="0">
                <a:effectLst/>
              </a:rPr>
              <a:t/>
            </a:r>
            <a:br>
              <a:rPr lang="es-AR" b="1" cap="all" dirty="0">
                <a:effectLst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5735291" cy="47853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DESCRIPCIÓN DEL PRODUCTO:</a:t>
            </a:r>
            <a:endParaRPr lang="es-A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AR" dirty="0" smtClean="0"/>
              <a:t>Pulsera  </a:t>
            </a:r>
            <a:r>
              <a:rPr lang="es-AR" dirty="0"/>
              <a:t>polyester 10x280mm con cierre bola </a:t>
            </a:r>
            <a:r>
              <a:rPr lang="es-AR" dirty="0" err="1" smtClean="0"/>
              <a:t>niquel</a:t>
            </a:r>
            <a:endParaRPr lang="es-AR" dirty="0" smtClean="0"/>
          </a:p>
          <a:p>
            <a:r>
              <a:rPr lang="es-AR" dirty="0" smtClean="0"/>
              <a:t>De color púrpura, rosa o azul.</a:t>
            </a:r>
          </a:p>
          <a:p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PRECIO: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4000" b="1" dirty="0" smtClean="0"/>
              <a:t>2’50€</a:t>
            </a:r>
            <a:endParaRPr lang="es-ES_tradnl" sz="4000" b="1" dirty="0" smtClean="0"/>
          </a:p>
          <a:p>
            <a:pPr marL="0" indent="0">
              <a:buNone/>
            </a:pPr>
            <a:endParaRPr lang="es-ES_tradnl" sz="4000" b="1" dirty="0" smtClean="0"/>
          </a:p>
          <a:p>
            <a:r>
              <a:rPr lang="es-ES" sz="1800" dirty="0" smtClean="0">
                <a:solidFill>
                  <a:prstClr val="black"/>
                </a:solidFill>
                <a:latin typeface="Calibri"/>
              </a:rPr>
              <a:t>Precio del transporte no incluido en el precio</a:t>
            </a:r>
            <a:endParaRPr lang="es-AR" sz="1800" b="1" dirty="0"/>
          </a:p>
        </p:txBody>
      </p:sp>
      <p:pic>
        <p:nvPicPr>
          <p:cNvPr id="7170" name="Picture 2" descr="Pulsera Polyester Púrp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664296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94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7" y="266700"/>
            <a:ext cx="8519864" cy="858044"/>
          </a:xfrm>
        </p:spPr>
        <p:txBody>
          <a:bodyPr/>
          <a:lstStyle/>
          <a:p>
            <a:r>
              <a:rPr lang="es-ES_tradnl" u="sng" dirty="0" smtClean="0"/>
              <a:t>TAZA DE PORCELANA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5472607" cy="5040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chemeClr val="accent4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AR" sz="2400" dirty="0">
                <a:solidFill>
                  <a:schemeClr val="tx1"/>
                </a:solidFill>
              </a:rPr>
              <a:t>Taza porcelana impresa a </a:t>
            </a:r>
            <a:r>
              <a:rPr lang="es-AR" sz="2400" dirty="0" smtClean="0">
                <a:solidFill>
                  <a:schemeClr val="tx1"/>
                </a:solidFill>
              </a:rPr>
              <a:t>360, con la imagen de una huertana. Típica de la Región de Murcia.</a:t>
            </a:r>
          </a:p>
          <a:p>
            <a:endParaRPr lang="es-ES_tradnl" sz="2400" b="1" dirty="0">
              <a:solidFill>
                <a:schemeClr val="tx1"/>
              </a:solidFill>
            </a:endParaRPr>
          </a:p>
          <a:p>
            <a:r>
              <a:rPr lang="es-ES_tradnl" sz="2000" b="1" dirty="0" smtClean="0">
                <a:solidFill>
                  <a:schemeClr val="accent4">
                    <a:lumMod val="75000"/>
                  </a:schemeClr>
                </a:solidFill>
              </a:rPr>
              <a:t>PRECIO: </a:t>
            </a:r>
            <a:r>
              <a:rPr lang="es-ES_tradnl" sz="2800" b="1" dirty="0" smtClean="0">
                <a:solidFill>
                  <a:schemeClr val="tx1"/>
                </a:solidFill>
              </a:rPr>
              <a:t>10€</a:t>
            </a:r>
          </a:p>
          <a:p>
            <a:endParaRPr lang="es-ES_tradnl" sz="2800" b="1" dirty="0">
              <a:solidFill>
                <a:schemeClr val="tx1"/>
              </a:solidFill>
            </a:endParaRPr>
          </a:p>
          <a:p>
            <a:endParaRPr lang="es-ES_tradnl" sz="2800" b="1" dirty="0" smtClean="0">
              <a:solidFill>
                <a:schemeClr val="tx1"/>
              </a:solidFill>
            </a:endParaRPr>
          </a:p>
          <a:p>
            <a:r>
              <a:rPr lang="es-ES_tradnl" sz="1800" dirty="0" smtClean="0">
                <a:solidFill>
                  <a:schemeClr val="tx1"/>
                </a:solidFill>
              </a:rPr>
              <a:t>Precio del transporte incluido en el precio.</a:t>
            </a:r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Taza Huertana - Murcia RO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32" y="1722208"/>
            <a:ext cx="3269568" cy="32695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327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266700"/>
            <a:ext cx="8447856" cy="786036"/>
          </a:xfrm>
        </p:spPr>
        <p:txBody>
          <a:bodyPr/>
          <a:lstStyle/>
          <a:p>
            <a:r>
              <a:rPr lang="es-ES_tradnl" sz="3600" u="sng" dirty="0" smtClean="0"/>
              <a:t>CUADERNO </a:t>
            </a:r>
            <a:endParaRPr lang="es-AR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5463481" cy="47133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ES" sz="2600" dirty="0" smtClean="0">
                <a:solidFill>
                  <a:schemeClr val="tx1"/>
                </a:solidFill>
              </a:rPr>
              <a:t>Cuaderno </a:t>
            </a:r>
            <a:r>
              <a:rPr lang="es-ES" sz="2600" dirty="0">
                <a:solidFill>
                  <a:schemeClr val="tx1"/>
                </a:solidFill>
              </a:rPr>
              <a:t>con la ilustración de la flamenquita que baila mostrando ese arte y sensibilidad por la música y el baile que en España tenemos</a:t>
            </a:r>
            <a:r>
              <a:rPr lang="es-ES" sz="2600" dirty="0" smtClean="0">
                <a:solidFill>
                  <a:schemeClr val="tx1"/>
                </a:solidFill>
              </a:rPr>
              <a:t>.</a:t>
            </a:r>
            <a:r>
              <a:rPr lang="es-ES" sz="2600" b="1" dirty="0">
                <a:solidFill>
                  <a:schemeClr val="tx1"/>
                </a:solidFill>
              </a:rPr>
              <a:t/>
            </a:r>
            <a:br>
              <a:rPr lang="es-ES" sz="2600" b="1" dirty="0">
                <a:solidFill>
                  <a:schemeClr val="tx1"/>
                </a:solidFill>
              </a:rPr>
            </a:br>
            <a:r>
              <a:rPr lang="es-ES" sz="2600" dirty="0">
                <a:solidFill>
                  <a:schemeClr val="tx1"/>
                </a:solidFill>
              </a:rPr>
              <a:t>Cuaderno de tapa dura y acabado mate,  encuadernación con espiral en color negro  y el  interior del cuaderno es de hoja blanca.</a:t>
            </a:r>
          </a:p>
          <a:p>
            <a:r>
              <a:rPr lang="es-ES" sz="2600" dirty="0">
                <a:solidFill>
                  <a:schemeClr val="tx1"/>
                </a:solidFill>
              </a:rPr>
              <a:t>Tamaño: 11 x 11 cm </a:t>
            </a:r>
            <a:endParaRPr lang="es-ES" sz="2600" dirty="0" smtClean="0">
              <a:solidFill>
                <a:schemeClr val="tx1"/>
              </a:solidFill>
            </a:endParaRPr>
          </a:p>
          <a:p>
            <a:endParaRPr lang="es-ES" sz="2600" dirty="0">
              <a:solidFill>
                <a:schemeClr val="tx1"/>
              </a:solidFill>
            </a:endParaRPr>
          </a:p>
          <a:p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PRECIO</a:t>
            </a:r>
            <a:r>
              <a:rPr lang="es-ES_tradnl" b="1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_tradnl" b="1" smtClean="0">
                <a:solidFill>
                  <a:schemeClr val="accent2">
                    <a:lumMod val="75000"/>
                  </a:schemeClr>
                </a:solidFill>
              </a:rPr>
              <a:t>4’50 €</a:t>
            </a:r>
            <a:endParaRPr lang="es-ES_tradn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S_tradn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6000" b="1" dirty="0"/>
          </a:p>
          <a:p>
            <a:r>
              <a:rPr lang="es-ES" sz="2600" dirty="0">
                <a:solidFill>
                  <a:prstClr val="black"/>
                </a:solidFill>
                <a:latin typeface="Calibri"/>
              </a:rPr>
              <a:t>Precio del transporte no incluido en el precio</a:t>
            </a:r>
            <a:endParaRPr lang="es-AR" sz="2600" b="1" dirty="0"/>
          </a:p>
          <a:p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0" name="Picture 4" descr="Cuaderno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558042" cy="259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764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772816"/>
          </a:xfrm>
        </p:spPr>
        <p:txBody>
          <a:bodyPr/>
          <a:lstStyle/>
          <a:p>
            <a:r>
              <a:rPr lang="es-ES" dirty="0" smtClean="0"/>
              <a:t>Catálogos , pedidos y envíos.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467544" y="2084292"/>
            <a:ext cx="3986712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3200" dirty="0">
                <a:solidFill>
                  <a:prstClr val="black"/>
                </a:solidFill>
              </a:rPr>
              <a:t>CATÁLOGO</a:t>
            </a:r>
          </a:p>
        </p:txBody>
      </p:sp>
      <p:sp>
        <p:nvSpPr>
          <p:cNvPr id="10" name="9 Elipse"/>
          <p:cNvSpPr/>
          <p:nvPr/>
        </p:nvSpPr>
        <p:spPr>
          <a:xfrm>
            <a:off x="4283968" y="2780928"/>
            <a:ext cx="426525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PEDIDO</a:t>
            </a:r>
            <a:endParaRPr lang="es-ES" sz="3200" dirty="0"/>
          </a:p>
        </p:txBody>
      </p:sp>
      <p:sp>
        <p:nvSpPr>
          <p:cNvPr id="11" name="10 Elipse"/>
          <p:cNvSpPr/>
          <p:nvPr/>
        </p:nvSpPr>
        <p:spPr>
          <a:xfrm>
            <a:off x="611560" y="3611864"/>
            <a:ext cx="3986712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ENVÍO</a:t>
            </a:r>
            <a:endParaRPr lang="es-ES" sz="3200" dirty="0"/>
          </a:p>
        </p:txBody>
      </p:sp>
      <p:sp>
        <p:nvSpPr>
          <p:cNvPr id="12" name="11 Elipse"/>
          <p:cNvSpPr/>
          <p:nvPr/>
        </p:nvSpPr>
        <p:spPr>
          <a:xfrm>
            <a:off x="4138976" y="4293096"/>
            <a:ext cx="4249447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PAGO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4480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76064"/>
          </a:xfrm>
        </p:spPr>
        <p:txBody>
          <a:bodyPr/>
          <a:lstStyle/>
          <a:p>
            <a:r>
              <a:rPr lang="es-ES" sz="3200" u="sng" dirty="0" smtClean="0"/>
              <a:t>ACEITUNA VERDE PARTIDA DE CIEZA</a:t>
            </a:r>
            <a:endParaRPr lang="es-ES" sz="3200" u="sng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262887" y="1268760"/>
            <a:ext cx="6543601" cy="49685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DESCRIPCIÓN DEL PRODUCTO:</a:t>
            </a:r>
          </a:p>
          <a:p>
            <a:r>
              <a:rPr lang="es-ES" sz="2000" dirty="0" smtClean="0"/>
              <a:t>Aceituna </a:t>
            </a:r>
            <a:r>
              <a:rPr lang="es-ES" sz="2000" dirty="0"/>
              <a:t>verde recolectada manualmente en los meses de septiembre y octubre. Procedente de Cieza, en la Región de Murcia. Sabor suave y auténticamente natural, son seleccionadas minuciosamente para ser partidas .De esta manera se consigue una mayor duración de la aceituna y de su aderezo. Sin duda un producto tradicional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PRECIO: </a:t>
            </a:r>
            <a:r>
              <a:rPr lang="es-ES" sz="4400" b="1" dirty="0" smtClean="0">
                <a:solidFill>
                  <a:schemeClr val="tx1"/>
                </a:solidFill>
              </a:rPr>
              <a:t>2,99 </a:t>
            </a:r>
            <a:r>
              <a:rPr lang="es-ES" sz="4400" b="1" dirty="0" smtClean="0">
                <a:solidFill>
                  <a:schemeClr val="tx1"/>
                </a:solidFill>
              </a:rPr>
              <a:t>€ </a:t>
            </a:r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Precio del transporte no incluido en el precio.</a:t>
            </a:r>
          </a:p>
          <a:p>
            <a:pPr marL="0" indent="0">
              <a:buNone/>
            </a:pPr>
            <a:endParaRPr lang="es-ES" sz="2000" b="1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88" y="1268760"/>
            <a:ext cx="1762125" cy="2857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266700"/>
            <a:ext cx="8375848" cy="714028"/>
          </a:xfrm>
        </p:spPr>
        <p:txBody>
          <a:bodyPr/>
          <a:lstStyle/>
          <a:p>
            <a:r>
              <a:rPr lang="es-ES" sz="3600" u="sng" dirty="0" smtClean="0"/>
              <a:t>ROSCOS DE ANÍS.</a:t>
            </a:r>
            <a:endParaRPr lang="es-ES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1"/>
            <a:ext cx="7848872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ES" sz="1800" dirty="0" smtClean="0">
                <a:solidFill>
                  <a:srgbClr val="000000"/>
                </a:solidFill>
                <a:latin typeface="+mj-lt"/>
              </a:rPr>
              <a:t>Estos roscos son un producto típico de la Región de Murcia. Elaborado con harina, huevos frescos, anís seco, manteca ibérica, aceite de soja y azúcar. Apto para niños, ya que el alcohol del anís se evapora en el horno.</a:t>
            </a:r>
          </a:p>
          <a:p>
            <a:endParaRPr lang="es-ES" sz="1400" b="1" dirty="0" smtClean="0">
              <a:solidFill>
                <a:srgbClr val="000000"/>
              </a:solidFill>
            </a:endParaRPr>
          </a:p>
          <a:p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</a:rPr>
              <a:t>PRECIO:  </a:t>
            </a:r>
            <a:r>
              <a:rPr lang="es-ES" sz="2800" dirty="0" smtClean="0">
                <a:solidFill>
                  <a:schemeClr val="tx1"/>
                </a:solidFill>
              </a:rPr>
              <a:t>3,50€ </a:t>
            </a:r>
            <a:r>
              <a:rPr lang="es-ES" sz="2800" dirty="0" smtClean="0">
                <a:solidFill>
                  <a:schemeClr val="tx1"/>
                </a:solidFill>
              </a:rPr>
              <a:t>(unidad)</a:t>
            </a:r>
          </a:p>
          <a:p>
            <a:endParaRPr lang="es-ES" sz="2800" dirty="0">
              <a:solidFill>
                <a:schemeClr val="tx1"/>
              </a:solidFill>
            </a:endParaRPr>
          </a:p>
          <a:p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  <a:p>
            <a:endParaRPr lang="es-ES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S" sz="20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Precio del transporte no incluido en el precio.</a:t>
            </a:r>
          </a:p>
          <a:p>
            <a:pPr marL="0" indent="0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97" y="2996952"/>
            <a:ext cx="35507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266700"/>
            <a:ext cx="8375848" cy="858044"/>
          </a:xfrm>
        </p:spPr>
        <p:txBody>
          <a:bodyPr/>
          <a:lstStyle/>
          <a:p>
            <a:r>
              <a:rPr lang="es-ES_tradnl" sz="3600" u="sng" dirty="0" smtClean="0"/>
              <a:t>ROSCOS DE NARANJA</a:t>
            </a:r>
            <a:endParaRPr lang="es-AR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334" y="1340768"/>
            <a:ext cx="5247457" cy="47853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DESCRIPCIÓN DEL PRODUCTO:</a:t>
            </a:r>
          </a:p>
          <a:p>
            <a:r>
              <a:rPr lang="es-ES_tradnl" sz="2400" dirty="0" smtClean="0">
                <a:solidFill>
                  <a:schemeClr val="tx1"/>
                </a:solidFill>
              </a:rPr>
              <a:t>Estos roscos están elaborados con harina, huevos, azúcar, bicarbonato, aceite y zumo de naranja.</a:t>
            </a:r>
          </a:p>
          <a:p>
            <a:endParaRPr lang="es-ES_tradnl" dirty="0">
              <a:solidFill>
                <a:schemeClr val="tx1"/>
              </a:solidFill>
            </a:endParaRPr>
          </a:p>
          <a:p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PRECIO: </a:t>
            </a:r>
            <a:r>
              <a:rPr lang="es-ES_tradnl" b="1" dirty="0" smtClean="0">
                <a:solidFill>
                  <a:schemeClr val="tx1"/>
                </a:solidFill>
              </a:rPr>
              <a:t>3’50€</a:t>
            </a:r>
            <a:endParaRPr lang="es-ES_tradnl" b="1" dirty="0" smtClean="0">
              <a:solidFill>
                <a:schemeClr val="tx1"/>
              </a:solidFill>
            </a:endParaRPr>
          </a:p>
          <a:p>
            <a:endParaRPr lang="es-ES_tradnl" b="1" dirty="0">
              <a:solidFill>
                <a:schemeClr val="tx1"/>
              </a:solidFill>
            </a:endParaRPr>
          </a:p>
          <a:p>
            <a:pPr lvl="0"/>
            <a:r>
              <a:rPr lang="es-ES" sz="18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astelerialagloria.com/images/13-pro-roscos-naranja-especia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240360" cy="2430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31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9" y="266700"/>
            <a:ext cx="8231832" cy="1002060"/>
          </a:xfrm>
        </p:spPr>
        <p:txBody>
          <a:bodyPr/>
          <a:lstStyle/>
          <a:p>
            <a:r>
              <a:rPr lang="es-ES" sz="3200" dirty="0" smtClean="0"/>
              <a:t>ACEITUNA ALIÑADA PARTIDA CORNICABRA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4959424" cy="5040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es-ES" sz="1800" b="1" dirty="0" smtClean="0">
                <a:solidFill>
                  <a:schemeClr val="accent4">
                    <a:lumMod val="75000"/>
                  </a:schemeClr>
                </a:solidFill>
              </a:rPr>
              <a:t>DESCRIPCIÓN DEL PRODUCTO:</a:t>
            </a:r>
          </a:p>
          <a:p>
            <a:pPr fontAlgn="base"/>
            <a:r>
              <a:rPr lang="es-ES" sz="1800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todas nuestras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 aceitunas aliñadas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 es la variedad con más tradición, también es llamada, según las comarcas, cornicabra Murciana o cornicabra parda y </a:t>
            </a:r>
            <a:r>
              <a:rPr lang="es-ES" sz="1800" dirty="0" err="1">
                <a:solidFill>
                  <a:schemeClr val="tx1"/>
                </a:solidFill>
                <a:latin typeface="+mj-lt"/>
              </a:rPr>
              <a:t>callosina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.Tiene su origen en España.</a:t>
            </a:r>
          </a:p>
          <a:p>
            <a:pPr fontAlgn="base"/>
            <a:r>
              <a:rPr lang="es-ES" sz="1800" dirty="0">
                <a:solidFill>
                  <a:schemeClr val="tx1"/>
                </a:solidFill>
                <a:latin typeface="+mj-lt"/>
              </a:rPr>
              <a:t>Se trata de una variedad secundaria que se cultiva principalmente en las provincias de Alicante y Murcia. Es la variedad con el porte del árbol con más </a:t>
            </a:r>
            <a:r>
              <a:rPr lang="es-ES" sz="1800" dirty="0" smtClean="0">
                <a:solidFill>
                  <a:schemeClr val="tx1"/>
                </a:solidFill>
                <a:latin typeface="+mj-lt"/>
              </a:rPr>
              <a:t>elegancia</a:t>
            </a:r>
          </a:p>
          <a:p>
            <a:pPr marL="0" indent="0" fontAlgn="base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</a:t>
            </a:r>
            <a:r>
              <a:rPr lang="es-ES" sz="1800" b="1" dirty="0" smtClean="0">
                <a:solidFill>
                  <a:schemeClr val="accent4">
                    <a:lumMod val="75000"/>
                  </a:schemeClr>
                </a:solidFill>
              </a:rPr>
              <a:t>PRECIO: </a:t>
            </a:r>
            <a:r>
              <a:rPr lang="es-ES" sz="4000" b="1" dirty="0" smtClean="0"/>
              <a:t>3,70€</a:t>
            </a:r>
            <a:endParaRPr lang="es-ES" sz="4000" b="1" dirty="0" smtClean="0"/>
          </a:p>
          <a:p>
            <a:pPr marL="0" indent="0" fontAlgn="base">
              <a:buNone/>
            </a:pPr>
            <a:endParaRPr lang="es-ES" sz="4000" b="1" dirty="0" smtClean="0"/>
          </a:p>
          <a:p>
            <a:pPr marL="0" lvl="0" indent="0" fontAlgn="base">
              <a:buNone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pPr marL="0" indent="0" fontAlgn="base">
              <a:buNone/>
            </a:pPr>
            <a:endParaRPr lang="es-ES" sz="4000" b="1" dirty="0"/>
          </a:p>
          <a:p>
            <a:endParaRPr lang="es-ES" dirty="0"/>
          </a:p>
        </p:txBody>
      </p:sp>
      <p:pic>
        <p:nvPicPr>
          <p:cNvPr id="1026" name="Picture 2" descr="http://i0.wp.com/s522606631.mialojamiento.es/wp-content/uploads/2015/07/pcornicabra-a.jpg?w=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672408" cy="17483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cieza part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76" y="4178318"/>
            <a:ext cx="1504950" cy="19869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1" y="266700"/>
            <a:ext cx="8303840" cy="858044"/>
          </a:xfrm>
        </p:spPr>
        <p:txBody>
          <a:bodyPr/>
          <a:lstStyle/>
          <a:p>
            <a:r>
              <a:rPr lang="es-ES" sz="3600" u="sng" dirty="0" smtClean="0"/>
              <a:t>ARROZ DE CALASPARRA.</a:t>
            </a:r>
            <a:endParaRPr lang="es-ES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3" y="1340768"/>
            <a:ext cx="5616625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fontAlgn="base"/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DESCRIPCIÓN DEL PRODUCTO:</a:t>
            </a:r>
          </a:p>
          <a:p>
            <a:pPr fontAlgn="base"/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Arroz Flor 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de </a:t>
            </a:r>
            <a:r>
              <a:rPr lang="es-ES" sz="1800" b="1" dirty="0" err="1">
                <a:solidFill>
                  <a:schemeClr val="tx1"/>
                </a:solidFill>
                <a:latin typeface="+mj-lt"/>
              </a:rPr>
              <a:t>Calasparra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 Denominación de Origen variedad Balilla por </a:t>
            </a:r>
            <a:r>
              <a:rPr lang="es-ES" sz="1800" b="1" dirty="0" err="1">
                <a:solidFill>
                  <a:schemeClr val="tx1"/>
                </a:solidFill>
                <a:latin typeface="+mj-lt"/>
              </a:rPr>
              <a:t>sollana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, envasado en saco de tela 1 </a:t>
            </a: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kg. 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perfectamente litografiado con la etiqueta numerada de la </a:t>
            </a: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Denominación 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de Origen y la etiqueta de la empresa en la cuál indica la forma de cocinarlo y las principales </a:t>
            </a: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características del este arroz</a:t>
            </a:r>
            <a:r>
              <a:rPr lang="es-ES" sz="1800" b="1" dirty="0">
                <a:solidFill>
                  <a:schemeClr val="tx1"/>
                </a:solidFill>
                <a:latin typeface="+mj-lt"/>
              </a:rPr>
              <a:t>.</a:t>
            </a:r>
            <a:br>
              <a:rPr lang="es-ES" sz="1800" b="1" dirty="0">
                <a:solidFill>
                  <a:schemeClr val="tx1"/>
                </a:solidFill>
                <a:latin typeface="+mj-lt"/>
              </a:rPr>
            </a:br>
            <a:r>
              <a:rPr lang="es-ES" sz="1800" b="1" dirty="0">
                <a:solidFill>
                  <a:schemeClr val="tx1"/>
                </a:solidFill>
                <a:latin typeface="+mj-lt"/>
              </a:rPr>
              <a:t>Arroz blanco de grano redondo y excelente calidad que al cocinarlo aumenta su tamaño hasta un 60% en longitud y grosor</a:t>
            </a: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. </a:t>
            </a:r>
            <a:endParaRPr lang="es-ES" sz="1800" b="1" dirty="0">
              <a:solidFill>
                <a:schemeClr val="tx1"/>
              </a:solidFill>
              <a:latin typeface="+mj-lt"/>
            </a:endParaRPr>
          </a:p>
          <a:p>
            <a:pPr marL="0" indent="0" fontAlgn="base">
              <a:buNone/>
            </a:pPr>
            <a:endParaRPr lang="es-ES" sz="1800" b="1" dirty="0" smtClean="0">
              <a:solidFill>
                <a:srgbClr val="808080"/>
              </a:solidFill>
              <a:latin typeface="+mn-lt"/>
            </a:endParaRPr>
          </a:p>
          <a:p>
            <a:pPr algn="just" fontAlgn="base"/>
            <a:endParaRPr lang="es-ES" sz="2000" dirty="0">
              <a:solidFill>
                <a:srgbClr val="808080"/>
              </a:solidFill>
            </a:endParaRPr>
          </a:p>
          <a:p>
            <a:pPr algn="just" fontAlgn="base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PRECIO: </a:t>
            </a:r>
            <a:r>
              <a:rPr lang="es-ES" b="1" dirty="0" smtClean="0">
                <a:solidFill>
                  <a:schemeClr val="tx1"/>
                </a:solidFill>
              </a:rPr>
              <a:t>8,99€</a:t>
            </a:r>
            <a:r>
              <a:rPr lang="es-ES" sz="2000" b="1" dirty="0" smtClean="0">
                <a:solidFill>
                  <a:srgbClr val="808080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(unidad)</a:t>
            </a:r>
            <a:endParaRPr lang="es-ES" sz="2000" b="1" dirty="0" smtClean="0">
              <a:solidFill>
                <a:srgbClr val="80808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Precio del transporte no incluido en el precio</a:t>
            </a:r>
            <a:r>
              <a:rPr lang="es-ES" sz="14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 fontAlgn="base"/>
            <a:endParaRPr lang="es-ES" sz="2000" b="1" dirty="0">
              <a:solidFill>
                <a:srgbClr val="80808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3"/>
            <a:ext cx="1724025" cy="2657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54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6700"/>
            <a:ext cx="8375849" cy="858044"/>
          </a:xfrm>
        </p:spPr>
        <p:txBody>
          <a:bodyPr/>
          <a:lstStyle/>
          <a:p>
            <a:r>
              <a:rPr lang="es-ES_tradnl" sz="3600" u="sng" dirty="0" smtClean="0"/>
              <a:t>ROSCOS DE CHOCOLATE</a:t>
            </a:r>
            <a:endParaRPr lang="es-AR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5424558" cy="48965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DESCRIPCIÓN DEL PRODUCTO: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Especial </a:t>
            </a:r>
            <a:r>
              <a:rPr lang="es-ES" sz="2400" dirty="0">
                <a:solidFill>
                  <a:schemeClr val="tx1"/>
                </a:solidFill>
              </a:rPr>
              <a:t>para locura de niños y no tan niños </a:t>
            </a:r>
            <a:r>
              <a:rPr lang="es-ES" sz="2400" dirty="0" smtClean="0">
                <a:solidFill>
                  <a:schemeClr val="tx1"/>
                </a:solidFill>
              </a:rPr>
              <a:t>. </a:t>
            </a:r>
            <a:r>
              <a:rPr lang="es-ES" sz="2400" dirty="0">
                <a:solidFill>
                  <a:schemeClr val="tx1"/>
                </a:solidFill>
              </a:rPr>
              <a:t>Elaborado artesanalmente, contiene: harina, huevos frescos, manteca ibérica, aceite de soja, azúcar y cacao. ¡Buenísimos</a:t>
            </a:r>
            <a:r>
              <a:rPr lang="es-ES" sz="24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PRECIO: </a:t>
            </a:r>
            <a:r>
              <a:rPr lang="es-ES" dirty="0" smtClean="0">
                <a:solidFill>
                  <a:schemeClr val="tx1"/>
                </a:solidFill>
              </a:rPr>
              <a:t>3,50€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pPr lvl="0"/>
            <a:r>
              <a:rPr lang="es-ES" sz="18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sz="5400" b="1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pastelerialagloria.com/bmz_cache/1/166e78cc1b41506cea8a02aa55042b11.image.733x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94" y="2564904"/>
            <a:ext cx="316691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398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3" y="266700"/>
            <a:ext cx="8015808" cy="714028"/>
          </a:xfrm>
        </p:spPr>
        <p:txBody>
          <a:bodyPr/>
          <a:lstStyle/>
          <a:p>
            <a:r>
              <a:rPr lang="es-ES_tradnl" sz="3600" u="sng" dirty="0" smtClean="0"/>
              <a:t>ROSCOS DE VINO</a:t>
            </a:r>
            <a:endParaRPr lang="es-AR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5031432" cy="48574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DESCRIPCIÓN DEL PRODUCTO:</a:t>
            </a:r>
          </a:p>
          <a:p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trata de un producto tradicional de la Región de Murcia. Elaborado con vino del terreno, manteca de cerdo ibérico, canela, huevos frescos, aceite de soja y harina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s-ES" sz="2400" dirty="0"/>
          </a:p>
          <a:p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</a:rPr>
              <a:t>PRECIO: </a:t>
            </a:r>
            <a:r>
              <a:rPr lang="es-ES" b="1" dirty="0" smtClean="0">
                <a:solidFill>
                  <a:schemeClr val="tx1"/>
                </a:solidFill>
              </a:rPr>
              <a:t>3’50€</a:t>
            </a:r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  <a:latin typeface="Calibri"/>
              </a:rPr>
              <a:t>Precio del transporte no incluido en el precio. </a:t>
            </a:r>
          </a:p>
          <a:p>
            <a:endParaRPr lang="es-AR"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astelerialagloria.com/bmz_cache/5/51187752eeef7539b83d262ef229b08b.image.733x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66912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91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220</TotalTime>
  <Words>638</Words>
  <Application>Microsoft Office PowerPoint</Application>
  <PresentationFormat>Presentación en pantalla (4:3)</PresentationFormat>
  <Paragraphs>116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Ejecutivo</vt:lpstr>
      <vt:lpstr>CATÁLOGO TEEC.</vt:lpstr>
      <vt:lpstr>Catálogos , pedidos y envíos.</vt:lpstr>
      <vt:lpstr>ACEITUNA VERDE PARTIDA DE CIEZA</vt:lpstr>
      <vt:lpstr>ROSCOS DE ANÍS.</vt:lpstr>
      <vt:lpstr>ROSCOS DE NARANJA</vt:lpstr>
      <vt:lpstr>ACEITUNA ALIÑADA PARTIDA CORNICABRA</vt:lpstr>
      <vt:lpstr>ARROZ DE CALASPARRA.</vt:lpstr>
      <vt:lpstr>ROSCOS DE CHOCOLATE</vt:lpstr>
      <vt:lpstr>ROSCOS DE VINO</vt:lpstr>
      <vt:lpstr>ACEITUNA MANZANILLA CON HUESO</vt:lpstr>
      <vt:lpstr>IMÁN DE LA VIRGEN DE LA FUENSANTA</vt:lpstr>
      <vt:lpstr>COLETERO HUERTANA</vt:lpstr>
      <vt:lpstr>CHAPAS</vt:lpstr>
      <vt:lpstr>PULSERA POLYESTER PÚRPURA </vt:lpstr>
      <vt:lpstr>TAZA DE PORCELANA</vt:lpstr>
      <vt:lpstr>CUADERNO </vt:lpstr>
    </vt:vector>
  </TitlesOfParts>
  <Company>plumier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Fundamentos</dc:creator>
  <cp:lastModifiedBy>Fundamentos</cp:lastModifiedBy>
  <cp:revision>24</cp:revision>
  <dcterms:created xsi:type="dcterms:W3CDTF">2016-01-13T09:10:52Z</dcterms:created>
  <dcterms:modified xsi:type="dcterms:W3CDTF">2016-04-05T07:47:19Z</dcterms:modified>
</cp:coreProperties>
</file>