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61" r:id="rId2"/>
    <p:sldId id="263" r:id="rId3"/>
    <p:sldId id="257" r:id="rId4"/>
    <p:sldId id="267" r:id="rId5"/>
    <p:sldId id="271" r:id="rId6"/>
    <p:sldId id="274" r:id="rId7"/>
    <p:sldId id="277" r:id="rId8"/>
    <p:sldId id="280"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52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0D609F3-01D8-4983-AED1-49B4EF5664A2}" type="datetimeFigureOut">
              <a:rPr lang="es-ES" smtClean="0"/>
              <a:pPr/>
              <a:t>12/04/2016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A988636-599E-451F-B035-588EBC653ED7}"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0D609F3-01D8-4983-AED1-49B4EF5664A2}" type="datetimeFigureOut">
              <a:rPr lang="es-ES" smtClean="0"/>
              <a:pPr/>
              <a:t>12/04/2016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A988636-599E-451F-B035-588EBC653ED7}"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0D609F3-01D8-4983-AED1-49B4EF5664A2}" type="datetimeFigureOut">
              <a:rPr lang="es-ES" smtClean="0"/>
              <a:pPr/>
              <a:t>12/04/2016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A988636-599E-451F-B035-588EBC653ED7}"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0D609F3-01D8-4983-AED1-49B4EF5664A2}" type="datetimeFigureOut">
              <a:rPr lang="es-ES" smtClean="0"/>
              <a:pPr/>
              <a:t>12/04/2016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A988636-599E-451F-B035-588EBC653ED7}"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0D609F3-01D8-4983-AED1-49B4EF5664A2}" type="datetimeFigureOut">
              <a:rPr lang="es-ES" smtClean="0"/>
              <a:pPr/>
              <a:t>12/04/2016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A988636-599E-451F-B035-588EBC653ED7}"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0D609F3-01D8-4983-AED1-49B4EF5664A2}" type="datetimeFigureOut">
              <a:rPr lang="es-ES" smtClean="0"/>
              <a:pPr/>
              <a:t>12/04/2016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A988636-599E-451F-B035-588EBC653ED7}"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0D609F3-01D8-4983-AED1-49B4EF5664A2}" type="datetimeFigureOut">
              <a:rPr lang="es-ES" smtClean="0"/>
              <a:pPr/>
              <a:t>12/04/2016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A988636-599E-451F-B035-588EBC653ED7}"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0D609F3-01D8-4983-AED1-49B4EF5664A2}" type="datetimeFigureOut">
              <a:rPr lang="es-ES" smtClean="0"/>
              <a:pPr/>
              <a:t>12/04/2016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A988636-599E-451F-B035-588EBC653ED7}"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0D609F3-01D8-4983-AED1-49B4EF5664A2}" type="datetimeFigureOut">
              <a:rPr lang="es-ES" smtClean="0"/>
              <a:pPr/>
              <a:t>12/04/2016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A988636-599E-451F-B035-588EBC653ED7}"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0D609F3-01D8-4983-AED1-49B4EF5664A2}" type="datetimeFigureOut">
              <a:rPr lang="es-ES" smtClean="0"/>
              <a:pPr/>
              <a:t>12/04/2016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A988636-599E-451F-B035-588EBC653ED7}"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0D609F3-01D8-4983-AED1-49B4EF5664A2}" type="datetimeFigureOut">
              <a:rPr lang="es-ES" smtClean="0"/>
              <a:pPr/>
              <a:t>12/04/2016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A988636-599E-451F-B035-588EBC653ED7}"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609F3-01D8-4983-AED1-49B4EF5664A2}" type="datetimeFigureOut">
              <a:rPr lang="es-ES" smtClean="0"/>
              <a:pPr/>
              <a:t>12/04/2016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88636-599E-451F-B035-588EBC653ED7}"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s.wikipedia.org/wiki/Callos_a_la_asturian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260648"/>
            <a:ext cx="7848872" cy="584775"/>
          </a:xfrm>
          <a:prstGeom prst="rect">
            <a:avLst/>
          </a:prstGeom>
          <a:noFill/>
        </p:spPr>
        <p:txBody>
          <a:bodyPr wrap="square" rtlCol="0">
            <a:spAutoFit/>
          </a:bodyPr>
          <a:lstStyle/>
          <a:p>
            <a:r>
              <a:rPr lang="es-ES" sz="3200" i="1" dirty="0" smtClean="0">
                <a:solidFill>
                  <a:schemeClr val="bg2">
                    <a:lumMod val="25000"/>
                  </a:schemeClr>
                </a:solidFill>
                <a:latin typeface="+mj-lt"/>
              </a:rPr>
              <a:t>*Arroz con leche (200g)</a:t>
            </a:r>
          </a:p>
        </p:txBody>
      </p:sp>
      <p:sp>
        <p:nvSpPr>
          <p:cNvPr id="4" name="3 Rectángulo"/>
          <p:cNvSpPr/>
          <p:nvPr/>
        </p:nvSpPr>
        <p:spPr>
          <a:xfrm>
            <a:off x="3851920" y="1052736"/>
            <a:ext cx="4572000" cy="1323439"/>
          </a:xfrm>
          <a:prstGeom prst="rect">
            <a:avLst/>
          </a:prstGeom>
        </p:spPr>
        <p:txBody>
          <a:bodyPr wrap="square">
            <a:spAutoFit/>
          </a:bodyPr>
          <a:lstStyle/>
          <a:p>
            <a:r>
              <a:rPr lang="es-ES" sz="1600" dirty="0" smtClean="0"/>
              <a:t>El arroz con leche es un postre típico de la gastronomía hecho cociendo lentamente el arroz en leche con azúcar. Se sirve frío o caliente. Se le suele espolvorear canela, vainilla o cáscara de limón para aromatizarlo.</a:t>
            </a:r>
            <a:endParaRPr lang="es-ES" sz="1600" dirty="0"/>
          </a:p>
        </p:txBody>
      </p:sp>
      <p:sp>
        <p:nvSpPr>
          <p:cNvPr id="5" name="4 CuadroTexto"/>
          <p:cNvSpPr txBox="1"/>
          <p:nvPr/>
        </p:nvSpPr>
        <p:spPr>
          <a:xfrm>
            <a:off x="2483768" y="2564904"/>
            <a:ext cx="1656184" cy="646331"/>
          </a:xfrm>
          <a:prstGeom prst="rect">
            <a:avLst/>
          </a:prstGeom>
          <a:noFill/>
        </p:spPr>
        <p:txBody>
          <a:bodyPr wrap="square" rtlCol="0">
            <a:spAutoFit/>
          </a:bodyPr>
          <a:lstStyle/>
          <a:p>
            <a:pPr algn="ctr"/>
            <a:r>
              <a:rPr lang="es-ES" sz="3600" b="1" i="1" dirty="0" smtClean="0">
                <a:latin typeface="Arial Black" pitchFamily="34" charset="0"/>
              </a:rPr>
              <a:t>1.65€</a:t>
            </a:r>
            <a:endParaRPr lang="es-ES" sz="3600" b="1" i="1" dirty="0">
              <a:latin typeface="Arial Black" pitchFamily="34" charset="0"/>
            </a:endParaRPr>
          </a:p>
        </p:txBody>
      </p:sp>
      <p:sp>
        <p:nvSpPr>
          <p:cNvPr id="6" name="5 Rectángulo"/>
          <p:cNvSpPr/>
          <p:nvPr/>
        </p:nvSpPr>
        <p:spPr>
          <a:xfrm>
            <a:off x="2699792" y="3244334"/>
            <a:ext cx="3456383" cy="584775"/>
          </a:xfrm>
          <a:prstGeom prst="rect">
            <a:avLst/>
          </a:prstGeom>
        </p:spPr>
        <p:txBody>
          <a:bodyPr wrap="square">
            <a:spAutoFit/>
          </a:bodyPr>
          <a:lstStyle/>
          <a:p>
            <a:r>
              <a:rPr lang="es-ES" sz="3200" dirty="0" smtClean="0"/>
              <a:t>*</a:t>
            </a:r>
            <a:r>
              <a:rPr lang="es-ES" sz="3200" dirty="0" err="1" smtClean="0"/>
              <a:t>Casadielles</a:t>
            </a:r>
            <a:r>
              <a:rPr lang="es-ES" sz="3200" dirty="0" smtClean="0"/>
              <a:t>(500g)</a:t>
            </a:r>
            <a:endParaRPr lang="es-ES" sz="3200" dirty="0"/>
          </a:p>
        </p:txBody>
      </p:sp>
      <p:sp>
        <p:nvSpPr>
          <p:cNvPr id="7" name="6 Rectángulo"/>
          <p:cNvSpPr/>
          <p:nvPr/>
        </p:nvSpPr>
        <p:spPr>
          <a:xfrm>
            <a:off x="395536" y="4077072"/>
            <a:ext cx="4572000" cy="1477328"/>
          </a:xfrm>
          <a:prstGeom prst="rect">
            <a:avLst/>
          </a:prstGeom>
        </p:spPr>
        <p:txBody>
          <a:bodyPr>
            <a:spAutoFit/>
          </a:bodyPr>
          <a:lstStyle/>
          <a:p>
            <a:r>
              <a:rPr lang="es-ES" dirty="0" smtClean="0"/>
              <a:t>La </a:t>
            </a:r>
            <a:r>
              <a:rPr lang="es-ES" dirty="0" err="1" smtClean="0"/>
              <a:t>casadiella</a:t>
            </a:r>
            <a:r>
              <a:rPr lang="es-ES" dirty="0" smtClean="0"/>
              <a:t> es un dulce típico asturiano. Se trata de una especie de empanadilla frita elaborada con una masa de harina de trigo que se rellena con una mezcla de nueces, azúcar y anís</a:t>
            </a:r>
            <a:endParaRPr lang="es-ES" dirty="0"/>
          </a:p>
        </p:txBody>
      </p:sp>
      <p:sp>
        <p:nvSpPr>
          <p:cNvPr id="8" name="7 Rectángulo"/>
          <p:cNvSpPr/>
          <p:nvPr/>
        </p:nvSpPr>
        <p:spPr>
          <a:xfrm>
            <a:off x="2699792" y="5949280"/>
            <a:ext cx="1569660" cy="646331"/>
          </a:xfrm>
          <a:prstGeom prst="rect">
            <a:avLst/>
          </a:prstGeom>
        </p:spPr>
        <p:txBody>
          <a:bodyPr wrap="none">
            <a:spAutoFit/>
          </a:bodyPr>
          <a:lstStyle/>
          <a:p>
            <a:r>
              <a:rPr lang="es-ES" sz="3600" b="1" i="1" dirty="0" smtClean="0">
                <a:latin typeface="Arial Black" pitchFamily="34" charset="0"/>
              </a:rPr>
              <a:t>4.95€</a:t>
            </a:r>
            <a:endParaRPr lang="es-ES" sz="3600" b="1" i="1" dirty="0">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smtClean="0">
                <a:latin typeface="Century Gothic" pitchFamily="34" charset="0"/>
              </a:rPr>
              <a:t>*Botones del Nalón(450g)</a:t>
            </a:r>
            <a:endParaRPr lang="es-ES" sz="3200" dirty="0">
              <a:latin typeface="Century Gothic" pitchFamily="34" charset="0"/>
            </a:endParaRPr>
          </a:p>
        </p:txBody>
      </p:sp>
      <p:sp>
        <p:nvSpPr>
          <p:cNvPr id="5" name="4 CuadroTexto"/>
          <p:cNvSpPr txBox="1"/>
          <p:nvPr/>
        </p:nvSpPr>
        <p:spPr>
          <a:xfrm>
            <a:off x="2627784" y="1268760"/>
            <a:ext cx="4824536" cy="861774"/>
          </a:xfrm>
          <a:prstGeom prst="rect">
            <a:avLst/>
          </a:prstGeom>
          <a:noFill/>
        </p:spPr>
        <p:txBody>
          <a:bodyPr wrap="square" rtlCol="0">
            <a:spAutoFit/>
          </a:bodyPr>
          <a:lstStyle/>
          <a:p>
            <a:r>
              <a:rPr lang="es-ES" sz="1600" dirty="0" smtClean="0"/>
              <a:t>El mismo sabor que los suspiros en tamaño de un bocadito</a:t>
            </a:r>
          </a:p>
          <a:p>
            <a:endParaRPr lang="es-ES" dirty="0"/>
          </a:p>
        </p:txBody>
      </p:sp>
      <p:sp>
        <p:nvSpPr>
          <p:cNvPr id="6" name="5 CuadroTexto"/>
          <p:cNvSpPr txBox="1"/>
          <p:nvPr/>
        </p:nvSpPr>
        <p:spPr>
          <a:xfrm>
            <a:off x="2339752" y="2060848"/>
            <a:ext cx="1872208" cy="646331"/>
          </a:xfrm>
          <a:prstGeom prst="rect">
            <a:avLst/>
          </a:prstGeom>
          <a:noFill/>
        </p:spPr>
        <p:txBody>
          <a:bodyPr wrap="square" rtlCol="0">
            <a:spAutoFit/>
          </a:bodyPr>
          <a:lstStyle/>
          <a:p>
            <a:r>
              <a:rPr lang="es-ES" sz="3600" b="1" i="1" dirty="0" smtClean="0">
                <a:latin typeface="Arial Black" pitchFamily="34" charset="0"/>
              </a:rPr>
              <a:t>1.50€</a:t>
            </a:r>
            <a:endParaRPr lang="es-ES" sz="3600" b="1" i="1" dirty="0">
              <a:latin typeface="Arial Black" pitchFamily="34" charset="0"/>
            </a:endParaRPr>
          </a:p>
        </p:txBody>
      </p:sp>
      <p:sp>
        <p:nvSpPr>
          <p:cNvPr id="7" name="6 Rectángulo"/>
          <p:cNvSpPr/>
          <p:nvPr/>
        </p:nvSpPr>
        <p:spPr>
          <a:xfrm>
            <a:off x="3255229" y="3244334"/>
            <a:ext cx="4538230" cy="584775"/>
          </a:xfrm>
          <a:prstGeom prst="rect">
            <a:avLst/>
          </a:prstGeom>
        </p:spPr>
        <p:txBody>
          <a:bodyPr wrap="none">
            <a:spAutoFit/>
          </a:bodyPr>
          <a:lstStyle/>
          <a:p>
            <a:r>
              <a:rPr lang="es-ES" sz="3200" dirty="0" smtClean="0"/>
              <a:t>*Suspiros del Nalón(600g)</a:t>
            </a:r>
            <a:endParaRPr lang="es-ES" sz="3200" dirty="0"/>
          </a:p>
        </p:txBody>
      </p:sp>
      <p:sp>
        <p:nvSpPr>
          <p:cNvPr id="8" name="7 Rectángulo"/>
          <p:cNvSpPr/>
          <p:nvPr/>
        </p:nvSpPr>
        <p:spPr>
          <a:xfrm>
            <a:off x="4139952" y="4221088"/>
            <a:ext cx="4572000" cy="923330"/>
          </a:xfrm>
          <a:prstGeom prst="rect">
            <a:avLst/>
          </a:prstGeom>
        </p:spPr>
        <p:txBody>
          <a:bodyPr>
            <a:spAutoFit/>
          </a:bodyPr>
          <a:lstStyle/>
          <a:p>
            <a:r>
              <a:rPr lang="es-ES" dirty="0" smtClean="0"/>
              <a:t>deliciosas y suaves pastas artesanas hechas totalmente a mano con huevos, mantequilla, margarina, azúcar y harina de trigo</a:t>
            </a:r>
            <a:endParaRPr lang="es-ES" dirty="0"/>
          </a:p>
        </p:txBody>
      </p:sp>
      <p:sp>
        <p:nvSpPr>
          <p:cNvPr id="10" name="9 Rectángulo"/>
          <p:cNvSpPr/>
          <p:nvPr/>
        </p:nvSpPr>
        <p:spPr>
          <a:xfrm>
            <a:off x="4644008" y="5661248"/>
            <a:ext cx="1260281" cy="523220"/>
          </a:xfrm>
          <a:prstGeom prst="rect">
            <a:avLst/>
          </a:prstGeom>
        </p:spPr>
        <p:txBody>
          <a:bodyPr wrap="none">
            <a:spAutoFit/>
          </a:bodyPr>
          <a:lstStyle/>
          <a:p>
            <a:r>
              <a:rPr lang="es-ES" sz="2800" b="1" i="1" dirty="0" smtClean="0">
                <a:latin typeface="Arial Black" pitchFamily="34" charset="0"/>
              </a:rPr>
              <a:t>4.13€</a:t>
            </a:r>
            <a:endParaRPr lang="es-ES" sz="2800" b="1" i="1" dirty="0">
              <a:latin typeface="Arial Black" pitchFamily="34" charset="0"/>
            </a:endParaRPr>
          </a:p>
        </p:txBody>
      </p:sp>
      <p:sp>
        <p:nvSpPr>
          <p:cNvPr id="11" name="10 Marcador de contenido"/>
          <p:cNvSpPr>
            <a:spLocks noGrp="1"/>
          </p:cNvSpPr>
          <p:nvPr>
            <p:ph idx="1"/>
          </p:nvPr>
        </p:nvSpPr>
        <p:spPr>
          <a:xfrm>
            <a:off x="3347864" y="1600200"/>
            <a:ext cx="5338936" cy="4565104"/>
          </a:xfrm>
        </p:spPr>
        <p:txBody>
          <a:bodyPr/>
          <a:lstStyle/>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smtClean="0">
                <a:latin typeface="Century Gothic" pitchFamily="34" charset="0"/>
              </a:rPr>
              <a:t>*Miel de bosque asturiano(45g)</a:t>
            </a:r>
            <a:endParaRPr lang="es-ES" sz="3200" dirty="0">
              <a:latin typeface="Century Gothic" pitchFamily="34" charset="0"/>
            </a:endParaRPr>
          </a:p>
        </p:txBody>
      </p:sp>
      <p:sp>
        <p:nvSpPr>
          <p:cNvPr id="4" name="3 Rectángulo"/>
          <p:cNvSpPr/>
          <p:nvPr/>
        </p:nvSpPr>
        <p:spPr>
          <a:xfrm>
            <a:off x="4355976" y="1196752"/>
            <a:ext cx="4572000" cy="830997"/>
          </a:xfrm>
          <a:prstGeom prst="rect">
            <a:avLst/>
          </a:prstGeom>
        </p:spPr>
        <p:txBody>
          <a:bodyPr>
            <a:spAutoFit/>
          </a:bodyPr>
          <a:lstStyle/>
          <a:p>
            <a:r>
              <a:rPr lang="es-ES" sz="1600" dirty="0" smtClean="0"/>
              <a:t>procedente del néctar de las flores del castaño, del brezo y de la zarza que habitan en los bosques autóctonos.</a:t>
            </a:r>
            <a:endParaRPr lang="es-ES" sz="1600" dirty="0"/>
          </a:p>
        </p:txBody>
      </p:sp>
      <p:sp>
        <p:nvSpPr>
          <p:cNvPr id="5" name="4 CuadroTexto"/>
          <p:cNvSpPr txBox="1"/>
          <p:nvPr/>
        </p:nvSpPr>
        <p:spPr>
          <a:xfrm>
            <a:off x="1835696" y="1340768"/>
            <a:ext cx="2088232" cy="646331"/>
          </a:xfrm>
          <a:prstGeom prst="rect">
            <a:avLst/>
          </a:prstGeom>
          <a:noFill/>
        </p:spPr>
        <p:txBody>
          <a:bodyPr wrap="square" rtlCol="0">
            <a:spAutoFit/>
          </a:bodyPr>
          <a:lstStyle/>
          <a:p>
            <a:r>
              <a:rPr lang="es-ES" sz="3600" b="1" i="1" dirty="0" smtClean="0">
                <a:latin typeface="Arial Black" pitchFamily="34" charset="0"/>
              </a:rPr>
              <a:t>1.32€</a:t>
            </a:r>
            <a:endParaRPr lang="es-ES" sz="3600" b="1" i="1" dirty="0">
              <a:latin typeface="Arial Black" pitchFamily="34" charset="0"/>
            </a:endParaRPr>
          </a:p>
        </p:txBody>
      </p:sp>
      <p:sp>
        <p:nvSpPr>
          <p:cNvPr id="6" name="5 Rectángulo"/>
          <p:cNvSpPr/>
          <p:nvPr/>
        </p:nvSpPr>
        <p:spPr>
          <a:xfrm>
            <a:off x="3779912" y="2132856"/>
            <a:ext cx="4881465" cy="523220"/>
          </a:xfrm>
          <a:prstGeom prst="rect">
            <a:avLst/>
          </a:prstGeom>
        </p:spPr>
        <p:txBody>
          <a:bodyPr wrap="none">
            <a:spAutoFit/>
          </a:bodyPr>
          <a:lstStyle/>
          <a:p>
            <a:r>
              <a:rPr lang="es-ES" sz="2800" dirty="0" smtClean="0">
                <a:latin typeface="Century Gothic" pitchFamily="34" charset="0"/>
              </a:rPr>
              <a:t>Corbatas de </a:t>
            </a:r>
            <a:r>
              <a:rPr lang="es-ES" sz="2800" dirty="0" err="1" smtClean="0">
                <a:latin typeface="Century Gothic" pitchFamily="34" charset="0"/>
              </a:rPr>
              <a:t>Unquera</a:t>
            </a:r>
            <a:r>
              <a:rPr lang="es-ES" sz="2800" dirty="0" smtClean="0">
                <a:latin typeface="Century Gothic" pitchFamily="34" charset="0"/>
              </a:rPr>
              <a:t>(10u)</a:t>
            </a:r>
            <a:endParaRPr lang="es-ES" sz="2800" dirty="0"/>
          </a:p>
        </p:txBody>
      </p:sp>
      <p:sp>
        <p:nvSpPr>
          <p:cNvPr id="8" name="7 Rectángulo"/>
          <p:cNvSpPr/>
          <p:nvPr/>
        </p:nvSpPr>
        <p:spPr>
          <a:xfrm>
            <a:off x="395536" y="2852936"/>
            <a:ext cx="4572000" cy="1477328"/>
          </a:xfrm>
          <a:prstGeom prst="rect">
            <a:avLst/>
          </a:prstGeom>
        </p:spPr>
        <p:txBody>
          <a:bodyPr>
            <a:spAutoFit/>
          </a:bodyPr>
          <a:lstStyle/>
          <a:p>
            <a:r>
              <a:rPr lang="es-ES" dirty="0" smtClean="0"/>
              <a:t>Se trata de un pastel de hojaldre con forma de corbata o pajarita hecho </a:t>
            </a:r>
            <a:r>
              <a:rPr lang="es-ES" dirty="0" err="1" smtClean="0"/>
              <a:t>conmantequilla</a:t>
            </a:r>
            <a:r>
              <a:rPr lang="es-ES" dirty="0" smtClean="0"/>
              <a:t> , azúcar, huevo, harina de trigo y almendras, y recubierto con una capa de azúcar con almendras</a:t>
            </a:r>
            <a:endParaRPr lang="es-ES" dirty="0"/>
          </a:p>
        </p:txBody>
      </p:sp>
      <p:sp>
        <p:nvSpPr>
          <p:cNvPr id="9" name="8 Rectángulo"/>
          <p:cNvSpPr/>
          <p:nvPr/>
        </p:nvSpPr>
        <p:spPr>
          <a:xfrm>
            <a:off x="5220072" y="3284984"/>
            <a:ext cx="1260281" cy="523220"/>
          </a:xfrm>
          <a:prstGeom prst="rect">
            <a:avLst/>
          </a:prstGeom>
        </p:spPr>
        <p:txBody>
          <a:bodyPr wrap="none">
            <a:spAutoFit/>
          </a:bodyPr>
          <a:lstStyle/>
          <a:p>
            <a:r>
              <a:rPr lang="es-ES" sz="2800" b="1" i="1" dirty="0" smtClean="0">
                <a:latin typeface="Arial Black" pitchFamily="34" charset="0"/>
              </a:rPr>
              <a:t>4.29€</a:t>
            </a:r>
            <a:endParaRPr lang="es-ES" sz="2800" b="1" i="1" dirty="0">
              <a:latin typeface="Arial Black" pitchFamily="34" charset="0"/>
            </a:endParaRPr>
          </a:p>
        </p:txBody>
      </p:sp>
      <p:sp>
        <p:nvSpPr>
          <p:cNvPr id="10" name="9 Rectángulo"/>
          <p:cNvSpPr/>
          <p:nvPr/>
        </p:nvSpPr>
        <p:spPr>
          <a:xfrm>
            <a:off x="1763688" y="4221088"/>
            <a:ext cx="4572000" cy="954107"/>
          </a:xfrm>
          <a:prstGeom prst="rect">
            <a:avLst/>
          </a:prstGeom>
        </p:spPr>
        <p:txBody>
          <a:bodyPr>
            <a:spAutoFit/>
          </a:bodyPr>
          <a:lstStyle/>
          <a:p>
            <a:r>
              <a:rPr lang="es-ES" sz="2800" dirty="0" smtClean="0">
                <a:latin typeface="Century Gothic" pitchFamily="34" charset="0"/>
              </a:rPr>
              <a:t>*Gelatina manzana </a:t>
            </a:r>
            <a:r>
              <a:rPr lang="es-ES" sz="2800" dirty="0" err="1" smtClean="0">
                <a:latin typeface="Century Gothic" pitchFamily="34" charset="0"/>
              </a:rPr>
              <a:t>ecologica</a:t>
            </a:r>
            <a:r>
              <a:rPr lang="es-ES" sz="2800" dirty="0" smtClean="0">
                <a:latin typeface="Century Gothic" pitchFamily="34" charset="0"/>
              </a:rPr>
              <a:t> de sidra(240g)</a:t>
            </a:r>
            <a:endParaRPr lang="es-ES" sz="2800" dirty="0"/>
          </a:p>
        </p:txBody>
      </p:sp>
      <p:pic>
        <p:nvPicPr>
          <p:cNvPr id="12" name="Picture 2" descr="http://images.slideplayer.es/14/4421345/slides/slide_24.jpg"/>
          <p:cNvPicPr>
            <a:picLocks noChangeAspect="1" noChangeArrowheads="1"/>
          </p:cNvPicPr>
          <p:nvPr/>
        </p:nvPicPr>
        <p:blipFill>
          <a:blip r:embed="rId2" cstate="print"/>
          <a:srcRect l="13129" t="30648" b="40163"/>
          <a:stretch>
            <a:fillRect/>
          </a:stretch>
        </p:blipFill>
        <p:spPr bwMode="auto">
          <a:xfrm>
            <a:off x="539552" y="5445224"/>
            <a:ext cx="4104456" cy="1033824"/>
          </a:xfrm>
          <a:prstGeom prst="rect">
            <a:avLst/>
          </a:prstGeom>
          <a:noFill/>
        </p:spPr>
      </p:pic>
      <p:sp>
        <p:nvSpPr>
          <p:cNvPr id="13" name="12 Rectángulo"/>
          <p:cNvSpPr/>
          <p:nvPr/>
        </p:nvSpPr>
        <p:spPr>
          <a:xfrm>
            <a:off x="5436096" y="5733256"/>
            <a:ext cx="1260281" cy="523220"/>
          </a:xfrm>
          <a:prstGeom prst="rect">
            <a:avLst/>
          </a:prstGeom>
        </p:spPr>
        <p:txBody>
          <a:bodyPr wrap="none">
            <a:spAutoFit/>
          </a:bodyPr>
          <a:lstStyle/>
          <a:p>
            <a:r>
              <a:rPr lang="es-ES" sz="2800" b="1" i="1" dirty="0" smtClean="0">
                <a:latin typeface="Arial Black" pitchFamily="34" charset="0"/>
              </a:rPr>
              <a:t>4.13€</a:t>
            </a:r>
            <a:endParaRPr lang="es-ES" sz="2800" b="1" i="1" dirty="0">
              <a:latin typeface="Arial Black" pitchFamily="34" charset="0"/>
            </a:endParaRPr>
          </a:p>
        </p:txBody>
      </p:sp>
      <p:sp>
        <p:nvSpPr>
          <p:cNvPr id="14" name="13 Marcador de contenido"/>
          <p:cNvSpPr>
            <a:spLocks noGrp="1"/>
          </p:cNvSpPr>
          <p:nvPr>
            <p:ph idx="1"/>
          </p:nvPr>
        </p:nvSpPr>
        <p:spPr>
          <a:xfrm>
            <a:off x="457200" y="1600200"/>
            <a:ext cx="6635080" cy="4525963"/>
          </a:xfrm>
        </p:spPr>
        <p:txBody>
          <a:bodyPr/>
          <a:lstStyle/>
          <a:p>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3200" dirty="0" smtClean="0"/>
              <a:t>*Dulce de manzana la </a:t>
            </a:r>
            <a:r>
              <a:rPr lang="es-ES" sz="3200" dirty="0" err="1" smtClean="0"/>
              <a:t>collotense</a:t>
            </a:r>
            <a:r>
              <a:rPr lang="es-ES" sz="3200" dirty="0" smtClean="0"/>
              <a:t>(400g)</a:t>
            </a:r>
            <a:endParaRPr lang="es-ES" sz="3200" dirty="0"/>
          </a:p>
        </p:txBody>
      </p:sp>
      <p:sp>
        <p:nvSpPr>
          <p:cNvPr id="5" name="4 Rectángulo"/>
          <p:cNvSpPr/>
          <p:nvPr/>
        </p:nvSpPr>
        <p:spPr>
          <a:xfrm>
            <a:off x="1907704" y="1124744"/>
            <a:ext cx="3275856" cy="1815882"/>
          </a:xfrm>
          <a:prstGeom prst="rect">
            <a:avLst/>
          </a:prstGeom>
        </p:spPr>
        <p:txBody>
          <a:bodyPr wrap="square">
            <a:spAutoFit/>
          </a:bodyPr>
          <a:lstStyle/>
          <a:p>
            <a:r>
              <a:rPr lang="es-ES" sz="1600" dirty="0" smtClean="0"/>
              <a:t>Las manzanas dulces son creadas por inmersión o girando las manzanas con un palillo en el caramelo caliente, a veces después de lanzarlos al mercado se les añade nueces u otros confites, y permitir que se enfríen.</a:t>
            </a:r>
            <a:endParaRPr lang="es-ES" sz="1600" dirty="0"/>
          </a:p>
        </p:txBody>
      </p:sp>
      <p:sp>
        <p:nvSpPr>
          <p:cNvPr id="6" name="5 CuadroTexto"/>
          <p:cNvSpPr txBox="1"/>
          <p:nvPr/>
        </p:nvSpPr>
        <p:spPr>
          <a:xfrm>
            <a:off x="5364088" y="1268760"/>
            <a:ext cx="2160240" cy="646331"/>
          </a:xfrm>
          <a:prstGeom prst="rect">
            <a:avLst/>
          </a:prstGeom>
          <a:noFill/>
        </p:spPr>
        <p:txBody>
          <a:bodyPr wrap="square" rtlCol="0">
            <a:spAutoFit/>
          </a:bodyPr>
          <a:lstStyle/>
          <a:p>
            <a:r>
              <a:rPr lang="es-ES" sz="3600" b="1" i="1" dirty="0" smtClean="0">
                <a:latin typeface="Arial Black" pitchFamily="34" charset="0"/>
              </a:rPr>
              <a:t>2.48€</a:t>
            </a:r>
            <a:endParaRPr lang="es-ES" sz="3600" b="1" i="1" dirty="0">
              <a:latin typeface="Arial Black" pitchFamily="34" charset="0"/>
            </a:endParaRPr>
          </a:p>
        </p:txBody>
      </p:sp>
      <p:sp>
        <p:nvSpPr>
          <p:cNvPr id="8" name="7 Rectángulo"/>
          <p:cNvSpPr/>
          <p:nvPr/>
        </p:nvSpPr>
        <p:spPr>
          <a:xfrm>
            <a:off x="2699792" y="3140968"/>
            <a:ext cx="4655442" cy="523220"/>
          </a:xfrm>
          <a:prstGeom prst="rect">
            <a:avLst/>
          </a:prstGeom>
        </p:spPr>
        <p:txBody>
          <a:bodyPr wrap="none">
            <a:spAutoFit/>
          </a:bodyPr>
          <a:lstStyle/>
          <a:p>
            <a:r>
              <a:rPr lang="es-ES" sz="2800" dirty="0" smtClean="0">
                <a:latin typeface="Century Gothic" pitchFamily="34" charset="0"/>
              </a:rPr>
              <a:t>*Fabada asturiana (780g)</a:t>
            </a:r>
            <a:endParaRPr lang="es-ES" sz="2800" dirty="0"/>
          </a:p>
        </p:txBody>
      </p:sp>
      <p:sp>
        <p:nvSpPr>
          <p:cNvPr id="9" name="8 Rectángulo"/>
          <p:cNvSpPr/>
          <p:nvPr/>
        </p:nvSpPr>
        <p:spPr>
          <a:xfrm>
            <a:off x="2339752" y="3645024"/>
            <a:ext cx="4572000" cy="1200329"/>
          </a:xfrm>
          <a:prstGeom prst="rect">
            <a:avLst/>
          </a:prstGeom>
        </p:spPr>
        <p:txBody>
          <a:bodyPr>
            <a:spAutoFit/>
          </a:bodyPr>
          <a:lstStyle/>
          <a:p>
            <a:r>
              <a:rPr lang="es-ES" dirty="0" smtClean="0"/>
              <a:t>Fabada asturiana, o simplemente fabada, es el cocido tradicional de la cocina asturiana elaborado con faba asturiana, embutidos como chorizo y la morcilla asturiana, y con cerdo.</a:t>
            </a:r>
            <a:endParaRPr lang="es-ES" dirty="0"/>
          </a:p>
        </p:txBody>
      </p:sp>
      <p:sp>
        <p:nvSpPr>
          <p:cNvPr id="10" name="9 Rectángulo"/>
          <p:cNvSpPr/>
          <p:nvPr/>
        </p:nvSpPr>
        <p:spPr>
          <a:xfrm>
            <a:off x="899592" y="4005064"/>
            <a:ext cx="1107996" cy="461665"/>
          </a:xfrm>
          <a:prstGeom prst="rect">
            <a:avLst/>
          </a:prstGeom>
        </p:spPr>
        <p:txBody>
          <a:bodyPr wrap="none">
            <a:spAutoFit/>
          </a:bodyPr>
          <a:lstStyle/>
          <a:p>
            <a:r>
              <a:rPr lang="es-ES" sz="2400" b="1" i="1" dirty="0" smtClean="0">
                <a:latin typeface="Arial Black" pitchFamily="34" charset="0"/>
              </a:rPr>
              <a:t>6.05€</a:t>
            </a:r>
            <a:endParaRPr lang="es-ES" sz="2400" b="1" i="1" dirty="0">
              <a:latin typeface="Arial Black" pitchFamily="34" charset="0"/>
            </a:endParaRPr>
          </a:p>
        </p:txBody>
      </p:sp>
      <p:sp>
        <p:nvSpPr>
          <p:cNvPr id="11" name="10 Rectángulo"/>
          <p:cNvSpPr/>
          <p:nvPr/>
        </p:nvSpPr>
        <p:spPr>
          <a:xfrm>
            <a:off x="323528" y="5157192"/>
            <a:ext cx="3319948" cy="461665"/>
          </a:xfrm>
          <a:prstGeom prst="rect">
            <a:avLst/>
          </a:prstGeom>
        </p:spPr>
        <p:txBody>
          <a:bodyPr wrap="none">
            <a:spAutoFit/>
          </a:bodyPr>
          <a:lstStyle/>
          <a:p>
            <a:r>
              <a:rPr lang="es-ES" sz="2400" dirty="0" smtClean="0"/>
              <a:t>*Chorizo a la sidra (220g)</a:t>
            </a:r>
            <a:endParaRPr lang="es-ES" sz="2400" dirty="0"/>
          </a:p>
        </p:txBody>
      </p:sp>
      <p:sp>
        <p:nvSpPr>
          <p:cNvPr id="13" name="12 Rectángulo"/>
          <p:cNvSpPr/>
          <p:nvPr/>
        </p:nvSpPr>
        <p:spPr>
          <a:xfrm>
            <a:off x="5436096" y="5229200"/>
            <a:ext cx="3456384" cy="1200329"/>
          </a:xfrm>
          <a:prstGeom prst="rect">
            <a:avLst/>
          </a:prstGeom>
        </p:spPr>
        <p:txBody>
          <a:bodyPr wrap="square">
            <a:spAutoFit/>
          </a:bodyPr>
          <a:lstStyle/>
          <a:p>
            <a:r>
              <a:rPr lang="es-ES" dirty="0" smtClean="0"/>
              <a:t>Esta receta se prepara de forma sencilla, cociendo el </a:t>
            </a:r>
            <a:r>
              <a:rPr lang="es-ES" i="1" dirty="0" smtClean="0"/>
              <a:t>chorizo</a:t>
            </a:r>
            <a:r>
              <a:rPr lang="es-ES" dirty="0" smtClean="0"/>
              <a:t> en </a:t>
            </a:r>
            <a:r>
              <a:rPr lang="es-ES" i="1" dirty="0" smtClean="0"/>
              <a:t>sidra</a:t>
            </a:r>
            <a:r>
              <a:rPr lang="es-ES" dirty="0" smtClean="0"/>
              <a:t>. Esta bebida le da un sabor especial al </a:t>
            </a:r>
            <a:r>
              <a:rPr lang="es-ES" i="1" dirty="0" smtClean="0"/>
              <a:t>chorizo</a:t>
            </a:r>
            <a:endParaRPr lang="es-ES" dirty="0"/>
          </a:p>
        </p:txBody>
      </p:sp>
      <p:sp>
        <p:nvSpPr>
          <p:cNvPr id="14" name="13 Rectángulo"/>
          <p:cNvSpPr/>
          <p:nvPr/>
        </p:nvSpPr>
        <p:spPr>
          <a:xfrm>
            <a:off x="1403648" y="5949280"/>
            <a:ext cx="1107996" cy="461665"/>
          </a:xfrm>
          <a:prstGeom prst="rect">
            <a:avLst/>
          </a:prstGeom>
        </p:spPr>
        <p:txBody>
          <a:bodyPr wrap="none">
            <a:spAutoFit/>
          </a:bodyPr>
          <a:lstStyle/>
          <a:p>
            <a:r>
              <a:rPr lang="es-ES" sz="2400" b="1" i="1" dirty="0" smtClean="0">
                <a:latin typeface="Arial Black" pitchFamily="34" charset="0"/>
              </a:rPr>
              <a:t>3.58</a:t>
            </a:r>
            <a:r>
              <a:rPr lang="es-ES" sz="2400" dirty="0" smtClean="0">
                <a:latin typeface="Arial Black" pitchFamily="34" charset="0"/>
              </a:rPr>
              <a:t>€</a:t>
            </a:r>
            <a:endParaRPr lang="es-ES" sz="2400" dirty="0">
              <a:latin typeface="Arial Black" pitchFamily="34" charset="0"/>
            </a:endParaRPr>
          </a:p>
        </p:txBody>
      </p:sp>
      <p:sp>
        <p:nvSpPr>
          <p:cNvPr id="15" name="14 Marcador de contenido"/>
          <p:cNvSpPr>
            <a:spLocks noGrp="1"/>
          </p:cNvSpPr>
          <p:nvPr>
            <p:ph idx="1"/>
          </p:nvPr>
        </p:nvSpPr>
        <p:spPr>
          <a:xfrm>
            <a:off x="457200" y="1600201"/>
            <a:ext cx="8229600" cy="3412976"/>
          </a:xfrm>
        </p:spPr>
        <p:txBody>
          <a:bodyPr/>
          <a:lstStyle/>
          <a:p>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smtClean="0"/>
              <a:t>*Longaniza casera(400g)</a:t>
            </a:r>
            <a:endParaRPr lang="es-ES" sz="3200" dirty="0"/>
          </a:p>
        </p:txBody>
      </p:sp>
      <p:sp>
        <p:nvSpPr>
          <p:cNvPr id="5" name="4 Rectángulo"/>
          <p:cNvSpPr/>
          <p:nvPr/>
        </p:nvSpPr>
        <p:spPr>
          <a:xfrm>
            <a:off x="4355976" y="1196752"/>
            <a:ext cx="4572000" cy="584775"/>
          </a:xfrm>
          <a:prstGeom prst="rect">
            <a:avLst/>
          </a:prstGeom>
        </p:spPr>
        <p:txBody>
          <a:bodyPr>
            <a:spAutoFit/>
          </a:bodyPr>
          <a:lstStyle/>
          <a:p>
            <a:r>
              <a:rPr lang="es-ES" sz="1600" dirty="0" smtClean="0"/>
              <a:t>La </a:t>
            </a:r>
            <a:r>
              <a:rPr lang="es-ES" sz="1600" i="1" dirty="0" smtClean="0"/>
              <a:t>longaniza</a:t>
            </a:r>
            <a:r>
              <a:rPr lang="es-ES" sz="1600" dirty="0" smtClean="0"/>
              <a:t> es un embutido caracterizado por el largo de su tamaño, a diferencia del chorizo</a:t>
            </a:r>
            <a:endParaRPr lang="es-ES" sz="1600" dirty="0"/>
          </a:p>
        </p:txBody>
      </p:sp>
      <p:sp>
        <p:nvSpPr>
          <p:cNvPr id="6" name="5 CuadroTexto"/>
          <p:cNvSpPr txBox="1"/>
          <p:nvPr/>
        </p:nvSpPr>
        <p:spPr>
          <a:xfrm>
            <a:off x="1763688" y="1196752"/>
            <a:ext cx="3024336" cy="646331"/>
          </a:xfrm>
          <a:prstGeom prst="rect">
            <a:avLst/>
          </a:prstGeom>
          <a:noFill/>
        </p:spPr>
        <p:txBody>
          <a:bodyPr wrap="square" rtlCol="0">
            <a:spAutoFit/>
          </a:bodyPr>
          <a:lstStyle/>
          <a:p>
            <a:r>
              <a:rPr lang="es-ES" sz="3600" b="1" i="1" dirty="0" smtClean="0">
                <a:latin typeface="Arial Black" pitchFamily="34" charset="0"/>
              </a:rPr>
              <a:t>4.79€</a:t>
            </a:r>
            <a:endParaRPr lang="es-ES" sz="3600" b="1" i="1" dirty="0">
              <a:latin typeface="Arial Black" pitchFamily="34" charset="0"/>
            </a:endParaRPr>
          </a:p>
        </p:txBody>
      </p:sp>
      <p:sp>
        <p:nvSpPr>
          <p:cNvPr id="7" name="6 Marcador de contenido"/>
          <p:cNvSpPr>
            <a:spLocks noGrp="1"/>
          </p:cNvSpPr>
          <p:nvPr>
            <p:ph idx="1"/>
          </p:nvPr>
        </p:nvSpPr>
        <p:spPr>
          <a:xfrm flipV="1">
            <a:off x="8028384" y="6126163"/>
            <a:ext cx="658416" cy="543197"/>
          </a:xfrm>
        </p:spPr>
        <p:txBody>
          <a:bodyPr>
            <a:normAutofit lnSpcReduction="10000"/>
          </a:bodyPr>
          <a:lstStyle/>
          <a:p>
            <a:endParaRPr lang="es-ES" dirty="0"/>
          </a:p>
        </p:txBody>
      </p:sp>
      <p:sp>
        <p:nvSpPr>
          <p:cNvPr id="8" name="7 Rectángulo"/>
          <p:cNvSpPr/>
          <p:nvPr/>
        </p:nvSpPr>
        <p:spPr>
          <a:xfrm>
            <a:off x="323528" y="1916832"/>
            <a:ext cx="3168624" cy="461665"/>
          </a:xfrm>
          <a:prstGeom prst="rect">
            <a:avLst/>
          </a:prstGeom>
        </p:spPr>
        <p:txBody>
          <a:bodyPr wrap="none">
            <a:spAutoFit/>
          </a:bodyPr>
          <a:lstStyle/>
          <a:p>
            <a:r>
              <a:rPr lang="es-ES" sz="2400" dirty="0" smtClean="0"/>
              <a:t>*Pate de cabrales(100g)</a:t>
            </a:r>
            <a:endParaRPr lang="es-ES" sz="2400" dirty="0"/>
          </a:p>
        </p:txBody>
      </p:sp>
      <p:sp>
        <p:nvSpPr>
          <p:cNvPr id="9" name="8 Rectángulo"/>
          <p:cNvSpPr/>
          <p:nvPr/>
        </p:nvSpPr>
        <p:spPr>
          <a:xfrm>
            <a:off x="251520" y="2420888"/>
            <a:ext cx="4572000" cy="1169551"/>
          </a:xfrm>
          <a:prstGeom prst="rect">
            <a:avLst/>
          </a:prstGeom>
        </p:spPr>
        <p:txBody>
          <a:bodyPr>
            <a:spAutoFit/>
          </a:bodyPr>
          <a:lstStyle/>
          <a:p>
            <a:r>
              <a:rPr lang="es-ES" sz="1400" b="1" dirty="0" smtClean="0"/>
              <a:t>paté de queso cabrales</a:t>
            </a:r>
            <a:r>
              <a:rPr lang="es-ES" sz="1400" dirty="0" smtClean="0"/>
              <a:t>, riquísimo, estupendo para los amantes del queso, sobre todo del queso Cabrales, del que en casa somos auténticos fans. Además del queso, este paté está elaborado con un poco de sidra natural asturiana y unas nueces.</a:t>
            </a:r>
            <a:endParaRPr lang="es-ES" sz="1400" dirty="0"/>
          </a:p>
        </p:txBody>
      </p:sp>
      <p:sp>
        <p:nvSpPr>
          <p:cNvPr id="11" name="10 Rectángulo"/>
          <p:cNvSpPr/>
          <p:nvPr/>
        </p:nvSpPr>
        <p:spPr>
          <a:xfrm>
            <a:off x="6732240" y="2492896"/>
            <a:ext cx="1107996" cy="461665"/>
          </a:xfrm>
          <a:prstGeom prst="rect">
            <a:avLst/>
          </a:prstGeom>
        </p:spPr>
        <p:txBody>
          <a:bodyPr wrap="none">
            <a:spAutoFit/>
          </a:bodyPr>
          <a:lstStyle/>
          <a:p>
            <a:r>
              <a:rPr lang="es-ES" sz="2400" b="1" i="1" dirty="0" smtClean="0">
                <a:latin typeface="Arial Black" pitchFamily="34" charset="0"/>
              </a:rPr>
              <a:t>2,42€</a:t>
            </a:r>
            <a:endParaRPr lang="es-ES" sz="2400" b="1" i="1" dirty="0">
              <a:latin typeface="Arial Black" pitchFamily="34" charset="0"/>
            </a:endParaRPr>
          </a:p>
        </p:txBody>
      </p:sp>
      <p:sp>
        <p:nvSpPr>
          <p:cNvPr id="12" name="11 Rectángulo"/>
          <p:cNvSpPr/>
          <p:nvPr/>
        </p:nvSpPr>
        <p:spPr>
          <a:xfrm>
            <a:off x="3707904" y="3429000"/>
            <a:ext cx="3636124" cy="461665"/>
          </a:xfrm>
          <a:prstGeom prst="rect">
            <a:avLst/>
          </a:prstGeom>
        </p:spPr>
        <p:txBody>
          <a:bodyPr wrap="none">
            <a:spAutoFit/>
          </a:bodyPr>
          <a:lstStyle/>
          <a:p>
            <a:r>
              <a:rPr lang="es-ES" dirty="0" smtClean="0"/>
              <a:t>*Bonito del norte a la </a:t>
            </a:r>
            <a:r>
              <a:rPr lang="es-ES" sz="2400" dirty="0" smtClean="0"/>
              <a:t>sidra(280g</a:t>
            </a:r>
            <a:r>
              <a:rPr lang="es-ES" dirty="0" smtClean="0"/>
              <a:t>)</a:t>
            </a:r>
            <a:endParaRPr lang="es-ES" dirty="0"/>
          </a:p>
        </p:txBody>
      </p:sp>
      <p:sp>
        <p:nvSpPr>
          <p:cNvPr id="14" name="13 Rectángulo"/>
          <p:cNvSpPr/>
          <p:nvPr/>
        </p:nvSpPr>
        <p:spPr>
          <a:xfrm>
            <a:off x="3131840" y="3933056"/>
            <a:ext cx="4572000" cy="1169551"/>
          </a:xfrm>
          <a:prstGeom prst="rect">
            <a:avLst/>
          </a:prstGeom>
        </p:spPr>
        <p:txBody>
          <a:bodyPr>
            <a:spAutoFit/>
          </a:bodyPr>
          <a:lstStyle/>
          <a:p>
            <a:r>
              <a:rPr lang="es-ES" sz="1400" dirty="0" smtClean="0"/>
              <a:t>En Asturias nos encanta comer bien. Y si podemos combinar dos de nuestros ingredientes favoritos, el resultado se convierte en una auténtica fiesta. Con nuestro mejor Bonito </a:t>
            </a:r>
            <a:r>
              <a:rPr lang="es-ES" sz="1200" dirty="0" smtClean="0"/>
              <a:t>del</a:t>
            </a:r>
            <a:r>
              <a:rPr lang="es-ES" sz="1400" dirty="0" smtClean="0"/>
              <a:t> Norte y con la sidra asturiana preparamos un plato que tiene “denominación de origen”</a:t>
            </a:r>
            <a:endParaRPr lang="es-ES" sz="1400" dirty="0"/>
          </a:p>
        </p:txBody>
      </p:sp>
      <p:sp>
        <p:nvSpPr>
          <p:cNvPr id="15" name="14 Rectángulo"/>
          <p:cNvSpPr/>
          <p:nvPr/>
        </p:nvSpPr>
        <p:spPr>
          <a:xfrm>
            <a:off x="611560" y="3861048"/>
            <a:ext cx="877163" cy="369332"/>
          </a:xfrm>
          <a:prstGeom prst="rect">
            <a:avLst/>
          </a:prstGeom>
        </p:spPr>
        <p:txBody>
          <a:bodyPr wrap="none">
            <a:spAutoFit/>
          </a:bodyPr>
          <a:lstStyle/>
          <a:p>
            <a:r>
              <a:rPr lang="es-ES" b="1" i="1" dirty="0" smtClean="0">
                <a:latin typeface="Arial Black" pitchFamily="34" charset="0"/>
              </a:rPr>
              <a:t>4.95€</a:t>
            </a:r>
            <a:endParaRPr lang="es-ES" b="1" i="1" dirty="0">
              <a:latin typeface="Arial Black"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smtClean="0">
                <a:latin typeface="Century Gothic" pitchFamily="34" charset="0"/>
              </a:rPr>
              <a:t>*Cebollas rellenas(380g)</a:t>
            </a:r>
            <a:endParaRPr lang="es-ES" sz="3200" dirty="0">
              <a:latin typeface="Century Gothic" pitchFamily="34" charset="0"/>
            </a:endParaRPr>
          </a:p>
        </p:txBody>
      </p:sp>
      <p:sp>
        <p:nvSpPr>
          <p:cNvPr id="4" name="3 Rectángulo"/>
          <p:cNvSpPr/>
          <p:nvPr/>
        </p:nvSpPr>
        <p:spPr>
          <a:xfrm>
            <a:off x="0" y="1124744"/>
            <a:ext cx="4572000" cy="830997"/>
          </a:xfrm>
          <a:prstGeom prst="rect">
            <a:avLst/>
          </a:prstGeom>
        </p:spPr>
        <p:txBody>
          <a:bodyPr>
            <a:spAutoFit/>
          </a:bodyPr>
          <a:lstStyle/>
          <a:p>
            <a:r>
              <a:rPr lang="es-ES" sz="1600" dirty="0" smtClean="0"/>
              <a:t>Las cebollas rellenas son un plato muy rico y fácil de cocinar. Es típico de Asturias (España), y se elabora con bonito.</a:t>
            </a:r>
            <a:endParaRPr lang="es-ES" sz="1600" dirty="0"/>
          </a:p>
        </p:txBody>
      </p:sp>
      <p:sp>
        <p:nvSpPr>
          <p:cNvPr id="5" name="4 CuadroTexto"/>
          <p:cNvSpPr txBox="1"/>
          <p:nvPr/>
        </p:nvSpPr>
        <p:spPr>
          <a:xfrm>
            <a:off x="4932040" y="1340768"/>
            <a:ext cx="2088232" cy="646331"/>
          </a:xfrm>
          <a:prstGeom prst="rect">
            <a:avLst/>
          </a:prstGeom>
          <a:noFill/>
        </p:spPr>
        <p:txBody>
          <a:bodyPr wrap="square" rtlCol="0">
            <a:spAutoFit/>
          </a:bodyPr>
          <a:lstStyle/>
          <a:p>
            <a:r>
              <a:rPr lang="es-ES" sz="3600" b="1" i="1" dirty="0" smtClean="0">
                <a:latin typeface="Arial Black" pitchFamily="34" charset="0"/>
              </a:rPr>
              <a:t>4.95€</a:t>
            </a:r>
            <a:endParaRPr lang="es-ES" sz="3600" b="1" i="1" dirty="0">
              <a:latin typeface="Arial Black" pitchFamily="34" charset="0"/>
            </a:endParaRPr>
          </a:p>
        </p:txBody>
      </p:sp>
      <p:sp>
        <p:nvSpPr>
          <p:cNvPr id="6" name="5 Rectángulo"/>
          <p:cNvSpPr/>
          <p:nvPr/>
        </p:nvSpPr>
        <p:spPr>
          <a:xfrm>
            <a:off x="251520" y="2132856"/>
            <a:ext cx="4068743" cy="523220"/>
          </a:xfrm>
          <a:prstGeom prst="rect">
            <a:avLst/>
          </a:prstGeom>
        </p:spPr>
        <p:txBody>
          <a:bodyPr wrap="none">
            <a:spAutoFit/>
          </a:bodyPr>
          <a:lstStyle/>
          <a:p>
            <a:r>
              <a:rPr lang="es-ES" sz="2000" dirty="0" smtClean="0">
                <a:latin typeface="Century Gothic" pitchFamily="34" charset="0"/>
              </a:rPr>
              <a:t>Pate de </a:t>
            </a:r>
            <a:r>
              <a:rPr lang="es-ES" sz="2800" dirty="0" smtClean="0">
                <a:latin typeface="Century Gothic" pitchFamily="34" charset="0"/>
              </a:rPr>
              <a:t>cabracho(100g</a:t>
            </a:r>
            <a:r>
              <a:rPr lang="es-ES" sz="2000" dirty="0" smtClean="0">
                <a:latin typeface="Century Gothic" pitchFamily="34" charset="0"/>
              </a:rPr>
              <a:t>)</a:t>
            </a:r>
            <a:endParaRPr lang="es-ES" sz="2000" dirty="0"/>
          </a:p>
        </p:txBody>
      </p:sp>
      <p:sp>
        <p:nvSpPr>
          <p:cNvPr id="7" name="6 Rectángulo"/>
          <p:cNvSpPr/>
          <p:nvPr/>
        </p:nvSpPr>
        <p:spPr>
          <a:xfrm>
            <a:off x="323528" y="2708920"/>
            <a:ext cx="4572000" cy="1200329"/>
          </a:xfrm>
          <a:prstGeom prst="rect">
            <a:avLst/>
          </a:prstGeom>
        </p:spPr>
        <p:txBody>
          <a:bodyPr>
            <a:spAutoFit/>
          </a:bodyPr>
          <a:lstStyle/>
          <a:p>
            <a:r>
              <a:rPr lang="es-ES" dirty="0" smtClean="0"/>
              <a:t>es una especie de puré elaborado con la carne </a:t>
            </a:r>
            <a:r>
              <a:rPr lang="es-ES" dirty="0" err="1" smtClean="0"/>
              <a:t>semi</a:t>
            </a:r>
            <a:r>
              <a:rPr lang="es-ES" dirty="0" smtClean="0"/>
              <a:t>-grasa y preparada del cabracho. Se trata de un plato tradicional de las cocinas asturiana (conocido como "</a:t>
            </a:r>
            <a:r>
              <a:rPr lang="es-ES" dirty="0" err="1" smtClean="0"/>
              <a:t>tiñosu</a:t>
            </a:r>
            <a:r>
              <a:rPr lang="es-ES" dirty="0" smtClean="0"/>
              <a:t>")</a:t>
            </a:r>
            <a:endParaRPr lang="es-ES" dirty="0"/>
          </a:p>
        </p:txBody>
      </p:sp>
      <p:sp>
        <p:nvSpPr>
          <p:cNvPr id="9" name="8 Rectángulo"/>
          <p:cNvSpPr/>
          <p:nvPr/>
        </p:nvSpPr>
        <p:spPr>
          <a:xfrm>
            <a:off x="7452320" y="3068960"/>
            <a:ext cx="1260281" cy="523220"/>
          </a:xfrm>
          <a:prstGeom prst="rect">
            <a:avLst/>
          </a:prstGeom>
        </p:spPr>
        <p:txBody>
          <a:bodyPr wrap="none">
            <a:spAutoFit/>
          </a:bodyPr>
          <a:lstStyle/>
          <a:p>
            <a:r>
              <a:rPr lang="es-ES" sz="2800" b="1" i="1" dirty="0" smtClean="0">
                <a:latin typeface="Arial Black" pitchFamily="34" charset="0"/>
              </a:rPr>
              <a:t>2.42€</a:t>
            </a:r>
            <a:endParaRPr lang="es-ES" sz="2800" b="1" i="1" dirty="0">
              <a:latin typeface="Arial Black" pitchFamily="34" charset="0"/>
            </a:endParaRPr>
          </a:p>
        </p:txBody>
      </p:sp>
      <p:sp>
        <p:nvSpPr>
          <p:cNvPr id="10" name="9 Rectángulo"/>
          <p:cNvSpPr/>
          <p:nvPr/>
        </p:nvSpPr>
        <p:spPr>
          <a:xfrm>
            <a:off x="4067944" y="4509120"/>
            <a:ext cx="3873176" cy="461665"/>
          </a:xfrm>
          <a:prstGeom prst="rect">
            <a:avLst/>
          </a:prstGeom>
        </p:spPr>
        <p:txBody>
          <a:bodyPr wrap="none">
            <a:spAutoFit/>
          </a:bodyPr>
          <a:lstStyle/>
          <a:p>
            <a:r>
              <a:rPr lang="es-ES" sz="2400" dirty="0" smtClean="0">
                <a:latin typeface="Century Gothic" pitchFamily="34" charset="0"/>
              </a:rPr>
              <a:t>*Callos con </a:t>
            </a:r>
            <a:r>
              <a:rPr lang="es-ES" sz="2400" dirty="0" err="1" smtClean="0">
                <a:latin typeface="Century Gothic" pitchFamily="34" charset="0"/>
              </a:rPr>
              <a:t>jamon</a:t>
            </a:r>
            <a:r>
              <a:rPr lang="es-ES" sz="2400" dirty="0" smtClean="0">
                <a:latin typeface="Century Gothic" pitchFamily="34" charset="0"/>
              </a:rPr>
              <a:t>(380g)</a:t>
            </a:r>
            <a:endParaRPr lang="es-ES" sz="2400" dirty="0"/>
          </a:p>
        </p:txBody>
      </p:sp>
      <p:sp>
        <p:nvSpPr>
          <p:cNvPr id="12" name="11 Rectángulo"/>
          <p:cNvSpPr/>
          <p:nvPr/>
        </p:nvSpPr>
        <p:spPr>
          <a:xfrm>
            <a:off x="4067944" y="4941168"/>
            <a:ext cx="4572000" cy="1754326"/>
          </a:xfrm>
          <a:prstGeom prst="rect">
            <a:avLst/>
          </a:prstGeom>
        </p:spPr>
        <p:txBody>
          <a:bodyPr>
            <a:spAutoFit/>
          </a:bodyPr>
          <a:lstStyle/>
          <a:p>
            <a:r>
              <a:rPr lang="es-ES" dirty="0" smtClean="0"/>
              <a:t>Los </a:t>
            </a:r>
            <a:r>
              <a:rPr lang="es-ES" b="1" dirty="0" smtClean="0"/>
              <a:t>callos a la asturiana</a:t>
            </a:r>
            <a:r>
              <a:rPr lang="es-ES" dirty="0" smtClean="0"/>
              <a:t> son una preparación culinaria asturiana El plato se referencia ya a comienzos del siglo XX como callos a "la moda d 'Oviedo".</a:t>
            </a:r>
            <a:r>
              <a:rPr lang="es-ES" baseline="30000" dirty="0" smtClean="0">
                <a:hlinkClick r:id="rId2"/>
              </a:rPr>
              <a:t>1</a:t>
            </a:r>
            <a:r>
              <a:rPr lang="es-ES" dirty="0" smtClean="0"/>
              <a:t> Se emplean en su elaboración callos (</a:t>
            </a:r>
            <a:r>
              <a:rPr lang="es-ES" i="1" dirty="0" smtClean="0"/>
              <a:t>tripas de vacuno</a:t>
            </a:r>
            <a:r>
              <a:rPr lang="es-ES" dirty="0" smtClean="0"/>
              <a:t>), morros de ternera, chorizo, jamón, laurel, ajo, cebolla y pimentón.</a:t>
            </a:r>
            <a:endParaRPr lang="es-ES" dirty="0"/>
          </a:p>
        </p:txBody>
      </p:sp>
      <p:sp>
        <p:nvSpPr>
          <p:cNvPr id="13" name="12 Rectángulo"/>
          <p:cNvSpPr/>
          <p:nvPr/>
        </p:nvSpPr>
        <p:spPr>
          <a:xfrm>
            <a:off x="2771800" y="5445224"/>
            <a:ext cx="1107996" cy="461665"/>
          </a:xfrm>
          <a:prstGeom prst="rect">
            <a:avLst/>
          </a:prstGeom>
        </p:spPr>
        <p:txBody>
          <a:bodyPr wrap="none">
            <a:spAutoFit/>
          </a:bodyPr>
          <a:lstStyle/>
          <a:p>
            <a:r>
              <a:rPr lang="es-ES" sz="2400" b="1" i="1" dirty="0" smtClean="0">
                <a:latin typeface="Arial Black" pitchFamily="34" charset="0"/>
              </a:rPr>
              <a:t>3.19€</a:t>
            </a:r>
            <a:endParaRPr lang="es-ES" sz="2400" b="1" i="1" dirty="0">
              <a:latin typeface="Arial Black" pitchFamily="34" charset="0"/>
            </a:endParaRPr>
          </a:p>
        </p:txBody>
      </p:sp>
      <p:sp>
        <p:nvSpPr>
          <p:cNvPr id="14" name="13 Marcador de contenido"/>
          <p:cNvSpPr>
            <a:spLocks noGrp="1"/>
          </p:cNvSpPr>
          <p:nvPr>
            <p:ph idx="1"/>
          </p:nvPr>
        </p:nvSpPr>
        <p:spPr>
          <a:xfrm>
            <a:off x="1907704" y="1600201"/>
            <a:ext cx="6779096" cy="4061048"/>
          </a:xfrm>
        </p:spPr>
        <p:txBody>
          <a:bodyPr/>
          <a:lstStyle/>
          <a:p>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smtClean="0">
                <a:latin typeface="Century Gothic" pitchFamily="34" charset="0"/>
              </a:rPr>
              <a:t>*Pote asturiano(430g)</a:t>
            </a:r>
            <a:endParaRPr lang="es-ES" sz="3200" dirty="0">
              <a:latin typeface="Century Gothic" pitchFamily="34" charset="0"/>
            </a:endParaRPr>
          </a:p>
        </p:txBody>
      </p:sp>
      <p:sp>
        <p:nvSpPr>
          <p:cNvPr id="4" name="3 Rectángulo"/>
          <p:cNvSpPr/>
          <p:nvPr/>
        </p:nvSpPr>
        <p:spPr>
          <a:xfrm>
            <a:off x="4572000" y="1196752"/>
            <a:ext cx="4572000" cy="1323439"/>
          </a:xfrm>
          <a:prstGeom prst="rect">
            <a:avLst/>
          </a:prstGeom>
        </p:spPr>
        <p:txBody>
          <a:bodyPr>
            <a:spAutoFit/>
          </a:bodyPr>
          <a:lstStyle/>
          <a:p>
            <a:r>
              <a:rPr lang="es-ES" sz="1600" dirty="0" smtClean="0"/>
              <a:t>El pote asturiano es un cocido muy tradicional de la cocina asturiana, es un plato de gran contundencia que suele prepararse en un pote en las chimeneas invernales, en época de matanza, se sirve en platos muy calientes</a:t>
            </a:r>
            <a:endParaRPr lang="es-ES" sz="1600" dirty="0"/>
          </a:p>
        </p:txBody>
      </p:sp>
      <p:sp>
        <p:nvSpPr>
          <p:cNvPr id="5" name="4 CuadroTexto"/>
          <p:cNvSpPr txBox="1"/>
          <p:nvPr/>
        </p:nvSpPr>
        <p:spPr>
          <a:xfrm>
            <a:off x="2483768" y="1484784"/>
            <a:ext cx="1872208" cy="646331"/>
          </a:xfrm>
          <a:prstGeom prst="rect">
            <a:avLst/>
          </a:prstGeom>
          <a:noFill/>
        </p:spPr>
        <p:txBody>
          <a:bodyPr wrap="square" rtlCol="0">
            <a:spAutoFit/>
          </a:bodyPr>
          <a:lstStyle/>
          <a:p>
            <a:r>
              <a:rPr lang="es-ES" sz="3600" b="1" i="1" dirty="0" smtClean="0">
                <a:latin typeface="Arial Black" pitchFamily="34" charset="0"/>
              </a:rPr>
              <a:t>3.85€</a:t>
            </a:r>
            <a:endParaRPr lang="es-ES" sz="3600" b="1" i="1" dirty="0">
              <a:latin typeface="Arial Black" pitchFamily="34" charset="0"/>
            </a:endParaRPr>
          </a:p>
        </p:txBody>
      </p:sp>
      <p:sp>
        <p:nvSpPr>
          <p:cNvPr id="6" name="5 Rectángulo"/>
          <p:cNvSpPr/>
          <p:nvPr/>
        </p:nvSpPr>
        <p:spPr>
          <a:xfrm>
            <a:off x="467544" y="2780928"/>
            <a:ext cx="3592650" cy="523220"/>
          </a:xfrm>
          <a:prstGeom prst="rect">
            <a:avLst/>
          </a:prstGeom>
        </p:spPr>
        <p:txBody>
          <a:bodyPr wrap="none">
            <a:spAutoFit/>
          </a:bodyPr>
          <a:lstStyle/>
          <a:p>
            <a:r>
              <a:rPr lang="es-ES" sz="2800" dirty="0" smtClean="0">
                <a:latin typeface="Century Gothic" pitchFamily="34" charset="0"/>
              </a:rPr>
              <a:t>* Compango(440g)</a:t>
            </a:r>
            <a:endParaRPr lang="es-ES" sz="2800" dirty="0"/>
          </a:p>
        </p:txBody>
      </p:sp>
      <p:sp>
        <p:nvSpPr>
          <p:cNvPr id="7" name="6 Rectángulo"/>
          <p:cNvSpPr/>
          <p:nvPr/>
        </p:nvSpPr>
        <p:spPr>
          <a:xfrm>
            <a:off x="323528" y="3356992"/>
            <a:ext cx="4133504" cy="369332"/>
          </a:xfrm>
          <a:prstGeom prst="rect">
            <a:avLst/>
          </a:prstGeom>
        </p:spPr>
        <p:txBody>
          <a:bodyPr wrap="none">
            <a:spAutoFit/>
          </a:bodyPr>
          <a:lstStyle/>
          <a:p>
            <a:r>
              <a:rPr lang="es-ES" dirty="0" smtClean="0"/>
              <a:t>Comida que se toma acompañando al pan</a:t>
            </a:r>
            <a:endParaRPr lang="es-ES" dirty="0"/>
          </a:p>
        </p:txBody>
      </p:sp>
      <p:sp>
        <p:nvSpPr>
          <p:cNvPr id="9" name="8 Rectángulo"/>
          <p:cNvSpPr/>
          <p:nvPr/>
        </p:nvSpPr>
        <p:spPr>
          <a:xfrm>
            <a:off x="7164288" y="3140968"/>
            <a:ext cx="1107996" cy="461665"/>
          </a:xfrm>
          <a:prstGeom prst="rect">
            <a:avLst/>
          </a:prstGeom>
        </p:spPr>
        <p:txBody>
          <a:bodyPr wrap="none">
            <a:spAutoFit/>
          </a:bodyPr>
          <a:lstStyle/>
          <a:p>
            <a:r>
              <a:rPr lang="es-ES" sz="2400" b="1" i="1" dirty="0" smtClean="0">
                <a:latin typeface="Arial Black" pitchFamily="34" charset="0"/>
              </a:rPr>
              <a:t>4.94€</a:t>
            </a:r>
            <a:endParaRPr lang="es-ES" sz="2400" b="1" i="1" dirty="0">
              <a:latin typeface="Arial Black" pitchFamily="34" charset="0"/>
            </a:endParaRPr>
          </a:p>
        </p:txBody>
      </p:sp>
      <p:sp>
        <p:nvSpPr>
          <p:cNvPr id="10" name="9 Rectángulo"/>
          <p:cNvSpPr/>
          <p:nvPr/>
        </p:nvSpPr>
        <p:spPr>
          <a:xfrm>
            <a:off x="4067944" y="4221088"/>
            <a:ext cx="3627916" cy="523220"/>
          </a:xfrm>
          <a:prstGeom prst="rect">
            <a:avLst/>
          </a:prstGeom>
        </p:spPr>
        <p:txBody>
          <a:bodyPr wrap="none">
            <a:spAutoFit/>
          </a:bodyPr>
          <a:lstStyle/>
          <a:p>
            <a:r>
              <a:rPr lang="es-ES" sz="2800" dirty="0" smtClean="0">
                <a:latin typeface="Century Gothic" pitchFamily="34" charset="0"/>
              </a:rPr>
              <a:t>*Chorizo casero(4u)</a:t>
            </a:r>
            <a:endParaRPr lang="es-ES" sz="2800" dirty="0"/>
          </a:p>
        </p:txBody>
      </p:sp>
      <p:sp>
        <p:nvSpPr>
          <p:cNvPr id="12" name="11 Rectángulo"/>
          <p:cNvSpPr/>
          <p:nvPr/>
        </p:nvSpPr>
        <p:spPr>
          <a:xfrm>
            <a:off x="4067944" y="5013176"/>
            <a:ext cx="3722942" cy="369332"/>
          </a:xfrm>
          <a:prstGeom prst="rect">
            <a:avLst/>
          </a:prstGeom>
        </p:spPr>
        <p:txBody>
          <a:bodyPr wrap="none">
            <a:spAutoFit/>
          </a:bodyPr>
          <a:lstStyle/>
          <a:p>
            <a:r>
              <a:rPr lang="es-ES" dirty="0" smtClean="0"/>
              <a:t>Chorizo elaborado de forma artesanal</a:t>
            </a:r>
            <a:endParaRPr lang="es-ES" dirty="0"/>
          </a:p>
        </p:txBody>
      </p:sp>
      <p:sp>
        <p:nvSpPr>
          <p:cNvPr id="13" name="12 Rectángulo"/>
          <p:cNvSpPr/>
          <p:nvPr/>
        </p:nvSpPr>
        <p:spPr>
          <a:xfrm>
            <a:off x="5220072" y="5805264"/>
            <a:ext cx="955711" cy="400110"/>
          </a:xfrm>
          <a:prstGeom prst="rect">
            <a:avLst/>
          </a:prstGeom>
        </p:spPr>
        <p:txBody>
          <a:bodyPr wrap="none">
            <a:spAutoFit/>
          </a:bodyPr>
          <a:lstStyle/>
          <a:p>
            <a:r>
              <a:rPr lang="es-ES" sz="2000" b="1" i="1" dirty="0" smtClean="0">
                <a:latin typeface="Arial Black" pitchFamily="34" charset="0"/>
              </a:rPr>
              <a:t>5.23€</a:t>
            </a:r>
            <a:endParaRPr lang="es-ES" sz="2000" b="1" i="1" dirty="0">
              <a:latin typeface="Arial Black" pitchFamily="34" charset="0"/>
            </a:endParaRPr>
          </a:p>
        </p:txBody>
      </p:sp>
      <p:sp>
        <p:nvSpPr>
          <p:cNvPr id="14" name="13 Marcador de contenido"/>
          <p:cNvSpPr>
            <a:spLocks noGrp="1"/>
          </p:cNvSpPr>
          <p:nvPr>
            <p:ph idx="1"/>
          </p:nvPr>
        </p:nvSpPr>
        <p:spPr>
          <a:xfrm>
            <a:off x="457200" y="1600201"/>
            <a:ext cx="4186808" cy="3340968"/>
          </a:xfrm>
        </p:spPr>
        <p:txBody>
          <a:bodyPr/>
          <a:lstStyle/>
          <a:p>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692696"/>
            <a:ext cx="8229600" cy="1143000"/>
          </a:xfrm>
        </p:spPr>
        <p:txBody>
          <a:bodyPr>
            <a:noAutofit/>
          </a:bodyPr>
          <a:lstStyle/>
          <a:p>
            <a:pPr algn="ctr"/>
            <a:r>
              <a:rPr lang="es-ES" sz="3200" dirty="0" smtClean="0"/>
              <a:t>*Crema de cabrales(180g)</a:t>
            </a:r>
            <a:br>
              <a:rPr lang="es-ES" sz="3200" dirty="0" smtClean="0"/>
            </a:br>
            <a:r>
              <a:rPr lang="es-ES" sz="3200" dirty="0" smtClean="0"/>
              <a:t>  intensa o suave</a:t>
            </a:r>
            <a:endParaRPr lang="es-ES" sz="3200" dirty="0"/>
          </a:p>
        </p:txBody>
      </p:sp>
      <p:sp>
        <p:nvSpPr>
          <p:cNvPr id="4" name="3 CuadroTexto"/>
          <p:cNvSpPr txBox="1"/>
          <p:nvPr/>
        </p:nvSpPr>
        <p:spPr>
          <a:xfrm>
            <a:off x="5652120" y="1844824"/>
            <a:ext cx="3131840" cy="338554"/>
          </a:xfrm>
          <a:prstGeom prst="rect">
            <a:avLst/>
          </a:prstGeom>
          <a:noFill/>
        </p:spPr>
        <p:txBody>
          <a:bodyPr wrap="square" rtlCol="0">
            <a:spAutoFit/>
          </a:bodyPr>
          <a:lstStyle/>
          <a:p>
            <a:r>
              <a:rPr lang="es-ES" sz="1600" dirty="0" smtClean="0"/>
              <a:t>Crema de queso cabrales</a:t>
            </a:r>
            <a:endParaRPr lang="es-ES" sz="1600" dirty="0"/>
          </a:p>
        </p:txBody>
      </p:sp>
      <p:sp>
        <p:nvSpPr>
          <p:cNvPr id="5" name="4 CuadroTexto"/>
          <p:cNvSpPr txBox="1"/>
          <p:nvPr/>
        </p:nvSpPr>
        <p:spPr>
          <a:xfrm>
            <a:off x="1187624" y="1628800"/>
            <a:ext cx="2448272" cy="646331"/>
          </a:xfrm>
          <a:prstGeom prst="rect">
            <a:avLst/>
          </a:prstGeom>
          <a:noFill/>
        </p:spPr>
        <p:txBody>
          <a:bodyPr wrap="square" rtlCol="0">
            <a:spAutoFit/>
          </a:bodyPr>
          <a:lstStyle/>
          <a:p>
            <a:r>
              <a:rPr lang="es-ES" sz="3600" b="1" i="1" dirty="0" smtClean="0">
                <a:latin typeface="Arial Black" pitchFamily="34" charset="0"/>
              </a:rPr>
              <a:t>3.84€</a:t>
            </a:r>
            <a:endParaRPr lang="es-ES" sz="3600" b="1" i="1" dirty="0">
              <a:latin typeface="Arial Black" pitchFamily="34" charset="0"/>
            </a:endParaRPr>
          </a:p>
        </p:txBody>
      </p:sp>
      <p:sp>
        <p:nvSpPr>
          <p:cNvPr id="6" name="5 Rectángulo"/>
          <p:cNvSpPr/>
          <p:nvPr/>
        </p:nvSpPr>
        <p:spPr>
          <a:xfrm>
            <a:off x="755576" y="2564904"/>
            <a:ext cx="3352200" cy="523220"/>
          </a:xfrm>
          <a:prstGeom prst="rect">
            <a:avLst/>
          </a:prstGeom>
        </p:spPr>
        <p:txBody>
          <a:bodyPr wrap="none">
            <a:spAutoFit/>
          </a:bodyPr>
          <a:lstStyle/>
          <a:p>
            <a:r>
              <a:rPr lang="es-ES" sz="2800" dirty="0" smtClean="0">
                <a:latin typeface="Century Gothic" pitchFamily="34" charset="0"/>
              </a:rPr>
              <a:t>*Navaja pequeña</a:t>
            </a:r>
            <a:endParaRPr lang="es-ES" sz="2800" dirty="0"/>
          </a:p>
        </p:txBody>
      </p:sp>
      <p:sp>
        <p:nvSpPr>
          <p:cNvPr id="8" name="7 Rectángulo"/>
          <p:cNvSpPr/>
          <p:nvPr/>
        </p:nvSpPr>
        <p:spPr>
          <a:xfrm>
            <a:off x="1907704" y="3140968"/>
            <a:ext cx="1107996" cy="461665"/>
          </a:xfrm>
          <a:prstGeom prst="rect">
            <a:avLst/>
          </a:prstGeom>
        </p:spPr>
        <p:txBody>
          <a:bodyPr wrap="none">
            <a:spAutoFit/>
          </a:bodyPr>
          <a:lstStyle/>
          <a:p>
            <a:r>
              <a:rPr lang="es-ES" sz="2400" b="1" i="1" dirty="0" smtClean="0">
                <a:latin typeface="Arial Black" pitchFamily="34" charset="0"/>
              </a:rPr>
              <a:t>3.24€</a:t>
            </a:r>
            <a:endParaRPr lang="es-ES" sz="2400" b="1" i="1" dirty="0">
              <a:latin typeface="Arial Black" pitchFamily="34" charset="0"/>
            </a:endParaRPr>
          </a:p>
        </p:txBody>
      </p:sp>
      <p:sp>
        <p:nvSpPr>
          <p:cNvPr id="9" name="8 Rectángulo"/>
          <p:cNvSpPr/>
          <p:nvPr/>
        </p:nvSpPr>
        <p:spPr>
          <a:xfrm>
            <a:off x="4427984" y="4077072"/>
            <a:ext cx="2042547" cy="523220"/>
          </a:xfrm>
          <a:prstGeom prst="rect">
            <a:avLst/>
          </a:prstGeom>
        </p:spPr>
        <p:txBody>
          <a:bodyPr wrap="none">
            <a:spAutoFit/>
          </a:bodyPr>
          <a:lstStyle/>
          <a:p>
            <a:r>
              <a:rPr lang="es-ES" sz="2800" dirty="0" smtClean="0">
                <a:latin typeface="Century Gothic" pitchFamily="34" charset="0"/>
              </a:rPr>
              <a:t>*Tirachinas</a:t>
            </a:r>
            <a:endParaRPr lang="es-ES" sz="2800" dirty="0"/>
          </a:p>
        </p:txBody>
      </p:sp>
      <p:sp>
        <p:nvSpPr>
          <p:cNvPr id="10" name="9 Rectángulo"/>
          <p:cNvSpPr/>
          <p:nvPr/>
        </p:nvSpPr>
        <p:spPr>
          <a:xfrm>
            <a:off x="3707904" y="4797152"/>
            <a:ext cx="4572000" cy="1077218"/>
          </a:xfrm>
          <a:prstGeom prst="rect">
            <a:avLst/>
          </a:prstGeom>
        </p:spPr>
        <p:txBody>
          <a:bodyPr>
            <a:spAutoFit/>
          </a:bodyPr>
          <a:lstStyle/>
          <a:p>
            <a:r>
              <a:rPr lang="es-ES" sz="1600" dirty="0" smtClean="0"/>
              <a:t>instrumento para lanzar piedras u otros objetos compuesto por una pieza de madera o de otro material en forma de </a:t>
            </a:r>
            <a:r>
              <a:rPr lang="es-ES" sz="1600" i="1" dirty="0" smtClean="0"/>
              <a:t>Y</a:t>
            </a:r>
            <a:r>
              <a:rPr lang="es-ES" sz="1600" dirty="0" smtClean="0"/>
              <a:t>, a cuyos extremos se sujeta una tira elástica que impulsa los proyectiles.</a:t>
            </a:r>
            <a:endParaRPr lang="es-ES" sz="1600" dirty="0"/>
          </a:p>
        </p:txBody>
      </p:sp>
      <p:sp>
        <p:nvSpPr>
          <p:cNvPr id="12" name="11 Rectángulo"/>
          <p:cNvSpPr/>
          <p:nvPr/>
        </p:nvSpPr>
        <p:spPr>
          <a:xfrm>
            <a:off x="2267744" y="5589240"/>
            <a:ext cx="1107996" cy="461665"/>
          </a:xfrm>
          <a:prstGeom prst="rect">
            <a:avLst/>
          </a:prstGeom>
        </p:spPr>
        <p:txBody>
          <a:bodyPr wrap="none">
            <a:spAutoFit/>
          </a:bodyPr>
          <a:lstStyle/>
          <a:p>
            <a:r>
              <a:rPr lang="es-ES" sz="2400" b="1" i="1" dirty="0" smtClean="0">
                <a:latin typeface="Arial Black" pitchFamily="34" charset="0"/>
              </a:rPr>
              <a:t>3.03€</a:t>
            </a:r>
            <a:endParaRPr lang="es-ES" sz="2400" b="1" i="1" dirty="0">
              <a:latin typeface="Arial Black"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TotalTime>
  <Words>731</Words>
  <Application>Microsoft Office PowerPoint</Application>
  <PresentationFormat>Presentación en pantalla (4:3)</PresentationFormat>
  <Paragraphs>64</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Diapositiva 1</vt:lpstr>
      <vt:lpstr>*Botones del Nalón(450g)</vt:lpstr>
      <vt:lpstr>*Miel de bosque asturiano(45g)</vt:lpstr>
      <vt:lpstr>*Dulce de manzana la collotense(400g)</vt:lpstr>
      <vt:lpstr>*Longaniza casera(400g)</vt:lpstr>
      <vt:lpstr>*Cebollas rellenas(380g)</vt:lpstr>
      <vt:lpstr>*Pote asturiano(430g)</vt:lpstr>
      <vt:lpstr>*Crema de cabrales(180g)   intensa o suave</vt:lpstr>
    </vt:vector>
  </TitlesOfParts>
  <Company>Educastur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IES Alto Nalon</dc:creator>
  <cp:lastModifiedBy>IES Alto Nalon</cp:lastModifiedBy>
  <cp:revision>30</cp:revision>
  <dcterms:created xsi:type="dcterms:W3CDTF">2016-02-16T07:45:11Z</dcterms:created>
  <dcterms:modified xsi:type="dcterms:W3CDTF">2016-04-12T06:43:46Z</dcterms:modified>
</cp:coreProperties>
</file>