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BE7F4-060F-4200-89DB-4F12DA341B6C}" type="datetimeFigureOut">
              <a:rPr lang="es-ES" smtClean="0"/>
              <a:pPr/>
              <a:t>10/12/2015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04F3-A268-4E56-B1AB-51156388275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BE7F4-060F-4200-89DB-4F12DA341B6C}" type="datetimeFigureOut">
              <a:rPr lang="es-ES" smtClean="0"/>
              <a:pPr/>
              <a:t>10/12/2015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04F3-A268-4E56-B1AB-51156388275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BE7F4-060F-4200-89DB-4F12DA341B6C}" type="datetimeFigureOut">
              <a:rPr lang="es-ES" smtClean="0"/>
              <a:pPr/>
              <a:t>10/12/2015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04F3-A268-4E56-B1AB-51156388275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BE7F4-060F-4200-89DB-4F12DA341B6C}" type="datetimeFigureOut">
              <a:rPr lang="es-ES" smtClean="0"/>
              <a:pPr/>
              <a:t>10/12/2015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04F3-A268-4E56-B1AB-51156388275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BE7F4-060F-4200-89DB-4F12DA341B6C}" type="datetimeFigureOut">
              <a:rPr lang="es-ES" smtClean="0"/>
              <a:pPr/>
              <a:t>10/12/2015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04F3-A268-4E56-B1AB-51156388275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BE7F4-060F-4200-89DB-4F12DA341B6C}" type="datetimeFigureOut">
              <a:rPr lang="es-ES" smtClean="0"/>
              <a:pPr/>
              <a:t>10/12/2015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04F3-A268-4E56-B1AB-51156388275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BE7F4-060F-4200-89DB-4F12DA341B6C}" type="datetimeFigureOut">
              <a:rPr lang="es-ES" smtClean="0"/>
              <a:pPr/>
              <a:t>10/12/2015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04F3-A268-4E56-B1AB-51156388275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BE7F4-060F-4200-89DB-4F12DA341B6C}" type="datetimeFigureOut">
              <a:rPr lang="es-ES" smtClean="0"/>
              <a:pPr/>
              <a:t>10/12/2015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04F3-A268-4E56-B1AB-51156388275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BE7F4-060F-4200-89DB-4F12DA341B6C}" type="datetimeFigureOut">
              <a:rPr lang="es-ES" smtClean="0"/>
              <a:pPr/>
              <a:t>10/12/2015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04F3-A268-4E56-B1AB-51156388275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BE7F4-060F-4200-89DB-4F12DA341B6C}" type="datetimeFigureOut">
              <a:rPr lang="es-ES" smtClean="0"/>
              <a:pPr/>
              <a:t>10/12/2015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04F3-A268-4E56-B1AB-51156388275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BE7F4-060F-4200-89DB-4F12DA341B6C}" type="datetimeFigureOut">
              <a:rPr lang="es-ES" smtClean="0"/>
              <a:pPr/>
              <a:t>10/12/2015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04F3-A268-4E56-B1AB-51156388275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BE7F4-060F-4200-89DB-4F12DA341B6C}" type="datetimeFigureOut">
              <a:rPr lang="es-ES" smtClean="0"/>
              <a:pPr/>
              <a:t>10/12/2015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104F3-A268-4E56-B1AB-51156388275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>
            <a:off x="2195736" y="4437112"/>
            <a:ext cx="4781550" cy="11430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 rtl="0"/>
            <a:r>
              <a:rPr lang="es-ES" sz="3600" kern="10" spc="0" dirty="0" smtClean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/>
              </a:rPr>
              <a:t>ESTATUTOS</a:t>
            </a:r>
            <a:endParaRPr lang="es-ES" sz="3600" kern="10" spc="0" dirty="0">
              <a:ln w="12700">
                <a:solidFill>
                  <a:srgbClr val="B2B2B2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520402"/>
                  </a:gs>
                  <a:gs pos="100000">
                    <a:srgbClr val="FFCC00"/>
                  </a:gs>
                </a:gsLst>
                <a:lin ang="5400000" scaled="1"/>
              </a:gra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Arial Black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827584" y="2132856"/>
            <a:ext cx="7474610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s-ES_tradnl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WORKASTUR, S. COOP.</a:t>
            </a:r>
            <a:endParaRPr lang="es-E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es-ES" b="1" dirty="0" smtClean="0">
                <a:effectLst/>
                <a:latin typeface="Comic Sans MS" pitchFamily="66" charset="0"/>
              </a:rPr>
              <a:t>1-Identificación </a:t>
            </a:r>
            <a:r>
              <a:rPr lang="es-ES" b="1" dirty="0" smtClean="0">
                <a:effectLst/>
                <a:latin typeface="Comic Sans MS" pitchFamily="66" charset="0"/>
              </a:rPr>
              <a:t>social</a:t>
            </a:r>
            <a:endParaRPr lang="es-ES" sz="2200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s-ES" sz="1000" b="1" dirty="0" smtClean="0">
              <a:latin typeface="Comic Sans MS" pitchFamily="66" charset="0"/>
            </a:endParaRPr>
          </a:p>
          <a:p>
            <a:pPr>
              <a:buNone/>
            </a:pPr>
            <a:r>
              <a:rPr lang="es-ES" dirty="0" smtClean="0">
                <a:latin typeface="Comic Sans MS" pitchFamily="66" charset="0"/>
              </a:rPr>
              <a:t>	</a:t>
            </a:r>
            <a:r>
              <a:rPr lang="es-ES" sz="2800" dirty="0" smtClean="0">
                <a:latin typeface="Comic Sans MS" pitchFamily="66" charset="0"/>
              </a:rPr>
              <a:t>Domicilio</a:t>
            </a:r>
            <a:r>
              <a:rPr lang="es-ES" sz="2800" dirty="0" smtClean="0">
                <a:latin typeface="Comic Sans MS" pitchFamily="66" charset="0"/>
              </a:rPr>
              <a:t>: Avenida de las Regueras, 25 </a:t>
            </a:r>
            <a:br>
              <a:rPr lang="es-ES" sz="2800" dirty="0" smtClean="0">
                <a:latin typeface="Comic Sans MS" pitchFamily="66" charset="0"/>
              </a:rPr>
            </a:br>
            <a:r>
              <a:rPr lang="es-ES" sz="2800" dirty="0" smtClean="0">
                <a:latin typeface="Comic Sans MS" pitchFamily="66" charset="0"/>
              </a:rPr>
              <a:t>Código postal: 33930 La Felguera </a:t>
            </a:r>
            <a:br>
              <a:rPr lang="es-ES" sz="2800" dirty="0" smtClean="0">
                <a:latin typeface="Comic Sans MS" pitchFamily="66" charset="0"/>
              </a:rPr>
            </a:br>
            <a:r>
              <a:rPr lang="es-ES" sz="2800" dirty="0" smtClean="0">
                <a:latin typeface="Comic Sans MS" pitchFamily="66" charset="0"/>
              </a:rPr>
              <a:t>Objeto Social: intercambio de productos </a:t>
            </a:r>
            <a:br>
              <a:rPr lang="es-ES" sz="2800" dirty="0" smtClean="0">
                <a:latin typeface="Comic Sans MS" pitchFamily="66" charset="0"/>
              </a:rPr>
            </a:br>
            <a:r>
              <a:rPr lang="pt-BR" sz="2800" dirty="0" smtClean="0">
                <a:latin typeface="Comic Sans MS" pitchFamily="66" charset="0"/>
              </a:rPr>
              <a:t>Nº de </a:t>
            </a:r>
            <a:r>
              <a:rPr lang="pt-BR" sz="2800" dirty="0" err="1" smtClean="0">
                <a:latin typeface="Comic Sans MS" pitchFamily="66" charset="0"/>
              </a:rPr>
              <a:t>socios</a:t>
            </a:r>
            <a:r>
              <a:rPr lang="pt-BR" sz="2800" dirty="0" smtClean="0">
                <a:latin typeface="Comic Sans MS" pitchFamily="66" charset="0"/>
              </a:rPr>
              <a:t>: </a:t>
            </a:r>
            <a:r>
              <a:rPr lang="pt-BR" sz="2800" dirty="0" smtClean="0">
                <a:latin typeface="Comic Sans MS" pitchFamily="66" charset="0"/>
              </a:rPr>
              <a:t>16 </a:t>
            </a:r>
            <a:r>
              <a:rPr lang="pt-BR" sz="2800" dirty="0" smtClean="0">
                <a:latin typeface="Comic Sans MS" pitchFamily="66" charset="0"/>
              </a:rPr>
              <a:t/>
            </a:r>
            <a:br>
              <a:rPr lang="pt-BR" sz="2800" dirty="0" smtClean="0">
                <a:latin typeface="Comic Sans MS" pitchFamily="66" charset="0"/>
              </a:rPr>
            </a:br>
            <a:r>
              <a:rPr lang="es-ES" sz="2800" dirty="0" smtClean="0">
                <a:latin typeface="Comic Sans MS" pitchFamily="66" charset="0"/>
              </a:rPr>
              <a:t>Aportación: 7 €/socio. </a:t>
            </a:r>
            <a:br>
              <a:rPr lang="es-ES" sz="2800" dirty="0" smtClean="0">
                <a:latin typeface="Comic Sans MS" pitchFamily="66" charset="0"/>
              </a:rPr>
            </a:br>
            <a:r>
              <a:rPr lang="es-ES" sz="2800" dirty="0" smtClean="0">
                <a:latin typeface="Comic Sans MS" pitchFamily="66" charset="0"/>
              </a:rPr>
              <a:t>La Cooperativa se constituye por tiempo limitado y su duración será desde septiembre de 2015 a junio de 2016. </a:t>
            </a:r>
            <a:endParaRPr lang="es-ES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2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txBody>
          <a:bodyPr anchor="ctr">
            <a:normAutofit/>
          </a:bodyPr>
          <a:lstStyle/>
          <a:p>
            <a:r>
              <a:rPr lang="es-ES" b="1" dirty="0" smtClean="0">
                <a:latin typeface="Comic Sans MS" pitchFamily="66" charset="0"/>
              </a:rPr>
              <a:t>2-Reuniones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endParaRPr lang="es-ES" dirty="0">
              <a:latin typeface="Comic Sans MS" pitchFamily="66" charset="0"/>
            </a:endParaRPr>
          </a:p>
          <a:p>
            <a:pPr algn="just"/>
            <a:r>
              <a:rPr lang="es-ES" dirty="0" smtClean="0">
                <a:latin typeface="Comic Sans MS" pitchFamily="66" charset="0"/>
              </a:rPr>
              <a:t>Se </a:t>
            </a:r>
            <a:r>
              <a:rPr lang="es-ES" dirty="0">
                <a:latin typeface="Comic Sans MS" pitchFamily="66" charset="0"/>
              </a:rPr>
              <a:t>harán, al menos, una por trimestre. Están programadas para noviembre, febrero y mayo. Las reuniones quedarán válidamente constituidas si están presentes más de la mitad de los socios. </a:t>
            </a:r>
            <a:r>
              <a:rPr lang="es-ES" dirty="0" smtClean="0">
                <a:latin typeface="Comic Sans MS" pitchFamily="66" charset="0"/>
              </a:rPr>
              <a:t>La </a:t>
            </a:r>
            <a:r>
              <a:rPr lang="es-ES" dirty="0">
                <a:latin typeface="Comic Sans MS" pitchFamily="66" charset="0"/>
              </a:rPr>
              <a:t>convocatoria se publicará en el tablón de anuncios del aula y en ella se expresará el orden del día con los asuntos a tratar, el lugar, el día y la hora de la reunión. </a:t>
            </a:r>
            <a:endParaRPr lang="es-ES" dirty="0" smtClean="0">
              <a:latin typeface="Comic Sans MS" pitchFamily="66" charset="0"/>
            </a:endParaRPr>
          </a:p>
          <a:p>
            <a:pPr algn="just">
              <a:buNone/>
            </a:pPr>
            <a:endParaRPr lang="es-ES" dirty="0">
              <a:latin typeface="Comic Sans MS" pitchFamily="66" charset="0"/>
            </a:endParaRPr>
          </a:p>
          <a:p>
            <a:pPr algn="just"/>
            <a:r>
              <a:rPr lang="es-ES" dirty="0">
                <a:latin typeface="Comic Sans MS" pitchFamily="66" charset="0"/>
              </a:rPr>
              <a:t>Cada socio tiene derecho a un voto. </a:t>
            </a:r>
            <a:endParaRPr lang="es-ES" dirty="0" smtClean="0">
              <a:latin typeface="Comic Sans MS" pitchFamily="66" charset="0"/>
            </a:endParaRPr>
          </a:p>
          <a:p>
            <a:pPr algn="just">
              <a:buNone/>
            </a:pPr>
            <a:endParaRPr lang="es-ES" dirty="0">
              <a:latin typeface="Comic Sans MS" pitchFamily="66" charset="0"/>
            </a:endParaRPr>
          </a:p>
          <a:p>
            <a:pPr algn="just"/>
            <a:r>
              <a:rPr lang="es-ES" dirty="0">
                <a:latin typeface="Comic Sans MS" pitchFamily="66" charset="0"/>
              </a:rPr>
              <a:t>La Asamblea General adoptará los acuerdos por mayoría simple de los votos presentes válidamente emitidos, no siendo computables a estos efectos los votos en blanco ni las abstenciones. De los acuerdos adoptados levantará acta el Secretario de la reunión.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bg2">
                  <a:lumMod val="75000"/>
                  <a:shade val="30000"/>
                  <a:satMod val="115000"/>
                </a:schemeClr>
              </a:gs>
              <a:gs pos="50000">
                <a:schemeClr val="bg2">
                  <a:lumMod val="75000"/>
                  <a:shade val="67500"/>
                  <a:satMod val="115000"/>
                </a:schemeClr>
              </a:gs>
              <a:gs pos="100000">
                <a:schemeClr val="bg2">
                  <a:lumMod val="75000"/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txBody>
          <a:bodyPr anchor="t">
            <a:normAutofit/>
          </a:bodyPr>
          <a:lstStyle/>
          <a:p>
            <a:r>
              <a:rPr lang="es-ES" b="1" dirty="0" smtClean="0">
                <a:latin typeface="Comic Sans MS" pitchFamily="66" charset="0"/>
              </a:rPr>
              <a:t>3- Órganos de la </a:t>
            </a:r>
            <a:r>
              <a:rPr lang="es-ES" b="1" dirty="0" smtClean="0">
                <a:latin typeface="Comic Sans MS" pitchFamily="66" charset="0"/>
              </a:rPr>
              <a:t>sociedad</a:t>
            </a:r>
            <a:endParaRPr lang="es-ES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algn="just">
              <a:buNone/>
            </a:pPr>
            <a:r>
              <a:rPr lang="es-ES" sz="4500" b="1" dirty="0" smtClean="0">
                <a:latin typeface="Comic Sans MS" pitchFamily="66" charset="0"/>
              </a:rPr>
              <a:t>Asamblea </a:t>
            </a:r>
            <a:r>
              <a:rPr lang="es-ES" sz="4500" b="1" dirty="0" smtClean="0">
                <a:latin typeface="Comic Sans MS" pitchFamily="66" charset="0"/>
              </a:rPr>
              <a:t>general. </a:t>
            </a:r>
            <a:r>
              <a:rPr lang="es-ES" sz="4500" dirty="0" smtClean="0">
                <a:latin typeface="Comic Sans MS" pitchFamily="66" charset="0"/>
              </a:rPr>
              <a:t>Reunión </a:t>
            </a:r>
            <a:r>
              <a:rPr lang="es-ES" sz="4500" dirty="0">
                <a:latin typeface="Comic Sans MS" pitchFamily="66" charset="0"/>
              </a:rPr>
              <a:t>de los socios constituida con el objeto de deliberar y adoptar acuerdos sobre </a:t>
            </a:r>
            <a:r>
              <a:rPr lang="es-ES" sz="4500" dirty="0" smtClean="0">
                <a:latin typeface="Comic Sans MS" pitchFamily="66" charset="0"/>
              </a:rPr>
              <a:t>asuntos de la </a:t>
            </a:r>
            <a:r>
              <a:rPr lang="es-ES" sz="4500" dirty="0">
                <a:latin typeface="Comic Sans MS" pitchFamily="66" charset="0"/>
              </a:rPr>
              <a:t>cooperativa. </a:t>
            </a:r>
          </a:p>
          <a:p>
            <a:pPr algn="just">
              <a:buNone/>
            </a:pPr>
            <a:r>
              <a:rPr lang="es-ES" sz="4500" b="1" dirty="0">
                <a:latin typeface="Comic Sans MS" pitchFamily="66" charset="0"/>
              </a:rPr>
              <a:t>Consejo </a:t>
            </a:r>
            <a:r>
              <a:rPr lang="es-ES" sz="4500" b="1" dirty="0" smtClean="0">
                <a:latin typeface="Comic Sans MS" pitchFamily="66" charset="0"/>
              </a:rPr>
              <a:t>rector</a:t>
            </a:r>
            <a:r>
              <a:rPr lang="es-ES" sz="4500" dirty="0" smtClean="0">
                <a:latin typeface="Comic Sans MS" pitchFamily="66" charset="0"/>
              </a:rPr>
              <a:t>.</a:t>
            </a:r>
            <a:r>
              <a:rPr lang="es-ES" sz="4500" dirty="0" smtClean="0">
                <a:latin typeface="Comic Sans MS" pitchFamily="66" charset="0"/>
              </a:rPr>
              <a:t> Formado </a:t>
            </a:r>
            <a:r>
              <a:rPr lang="es-ES" sz="4500" dirty="0">
                <a:latin typeface="Comic Sans MS" pitchFamily="66" charset="0"/>
              </a:rPr>
              <a:t>por </a:t>
            </a:r>
            <a:r>
              <a:rPr lang="es-ES" sz="4500" dirty="0" smtClean="0">
                <a:latin typeface="Comic Sans MS" pitchFamily="66" charset="0"/>
              </a:rPr>
              <a:t>el Presidente</a:t>
            </a:r>
            <a:r>
              <a:rPr lang="es-ES" sz="4500" dirty="0">
                <a:latin typeface="Comic Sans MS" pitchFamily="66" charset="0"/>
              </a:rPr>
              <a:t>, el Secretario y el </a:t>
            </a:r>
            <a:r>
              <a:rPr lang="es-ES" sz="4500" dirty="0" smtClean="0">
                <a:latin typeface="Comic Sans MS" pitchFamily="66" charset="0"/>
              </a:rPr>
              <a:t>Interventor y </a:t>
            </a:r>
            <a:r>
              <a:rPr lang="es-ES" sz="4500" dirty="0">
                <a:latin typeface="Comic Sans MS" pitchFamily="66" charset="0"/>
              </a:rPr>
              <a:t>elegidos a votación por todos los cooperativistas. </a:t>
            </a:r>
          </a:p>
          <a:p>
            <a:pPr lvl="1" algn="just">
              <a:buFont typeface="Wingdings" pitchFamily="2" charset="2"/>
              <a:buChar char="§"/>
            </a:pPr>
            <a:r>
              <a:rPr lang="es-ES" sz="4500" dirty="0">
                <a:latin typeface="Comic Sans MS" pitchFamily="66" charset="0"/>
              </a:rPr>
              <a:t>El Presidente: Tendrá </a:t>
            </a:r>
            <a:r>
              <a:rPr lang="es-ES" sz="4500" dirty="0" smtClean="0">
                <a:latin typeface="Comic Sans MS" pitchFamily="66" charset="0"/>
              </a:rPr>
              <a:t>atribuida </a:t>
            </a:r>
            <a:r>
              <a:rPr lang="es-ES" sz="4500" dirty="0">
                <a:latin typeface="Comic Sans MS" pitchFamily="66" charset="0"/>
              </a:rPr>
              <a:t>la representación legal de la sociedad </a:t>
            </a:r>
            <a:r>
              <a:rPr lang="es-ES" sz="4500" dirty="0" smtClean="0">
                <a:latin typeface="Comic Sans MS" pitchFamily="66" charset="0"/>
              </a:rPr>
              <a:t>y </a:t>
            </a:r>
            <a:r>
              <a:rPr lang="es-ES" sz="4500" dirty="0">
                <a:latin typeface="Comic Sans MS" pitchFamily="66" charset="0"/>
              </a:rPr>
              <a:t>ostentará la presidencia de la Asamblea General. </a:t>
            </a:r>
          </a:p>
          <a:p>
            <a:pPr lvl="1" algn="just">
              <a:buFont typeface="Wingdings" pitchFamily="2" charset="2"/>
              <a:buChar char="§"/>
            </a:pPr>
            <a:r>
              <a:rPr lang="es-ES" sz="4500" dirty="0">
                <a:latin typeface="Comic Sans MS" pitchFamily="66" charset="0"/>
              </a:rPr>
              <a:t>El Secretario: Le corresponde la redacción de las actas de las sesiones del Consejo Rector y de la </a:t>
            </a:r>
            <a:r>
              <a:rPr lang="es-ES" sz="4500" dirty="0" smtClean="0">
                <a:latin typeface="Comic Sans MS" pitchFamily="66" charset="0"/>
              </a:rPr>
              <a:t>Asamblea, </a:t>
            </a:r>
            <a:r>
              <a:rPr lang="es-ES" sz="4500" dirty="0">
                <a:latin typeface="Comic Sans MS" pitchFamily="66" charset="0"/>
              </a:rPr>
              <a:t>así como </a:t>
            </a:r>
            <a:r>
              <a:rPr lang="es-ES" sz="4500" dirty="0" smtClean="0">
                <a:latin typeface="Comic Sans MS" pitchFamily="66" charset="0"/>
              </a:rPr>
              <a:t>emitir certificaciones </a:t>
            </a:r>
            <a:r>
              <a:rPr lang="es-ES" sz="4500" dirty="0">
                <a:latin typeface="Comic Sans MS" pitchFamily="66" charset="0"/>
              </a:rPr>
              <a:t>autorizadas con la firma del Presidente, con referencia a los libros y documentos sociales. </a:t>
            </a:r>
          </a:p>
          <a:p>
            <a:pPr lvl="1" algn="just">
              <a:buFont typeface="Wingdings" pitchFamily="2" charset="2"/>
              <a:buChar char="§"/>
            </a:pPr>
            <a:r>
              <a:rPr lang="es-ES" sz="4500" dirty="0">
                <a:latin typeface="Comic Sans MS" pitchFamily="66" charset="0"/>
              </a:rPr>
              <a:t>El Interventor debe: </a:t>
            </a:r>
          </a:p>
          <a:p>
            <a:pPr lvl="2" algn="just">
              <a:buFont typeface="Wingdings" pitchFamily="2" charset="2"/>
              <a:buChar char="Ø"/>
            </a:pPr>
            <a:r>
              <a:rPr lang="es-ES" sz="4500" dirty="0" smtClean="0">
                <a:latin typeface="Comic Sans MS" pitchFamily="66" charset="0"/>
              </a:rPr>
              <a:t>Custodiar </a:t>
            </a:r>
            <a:r>
              <a:rPr lang="es-ES" sz="4500" dirty="0">
                <a:latin typeface="Comic Sans MS" pitchFamily="66" charset="0"/>
              </a:rPr>
              <a:t>los fondos de la cooperativa. </a:t>
            </a:r>
          </a:p>
          <a:p>
            <a:pPr lvl="2" algn="just">
              <a:buFont typeface="Wingdings" pitchFamily="2" charset="2"/>
              <a:buChar char="Ø"/>
            </a:pPr>
            <a:r>
              <a:rPr lang="es-ES" sz="4500" dirty="0" smtClean="0">
                <a:latin typeface="Comic Sans MS" pitchFamily="66" charset="0"/>
              </a:rPr>
              <a:t>Llevar </a:t>
            </a:r>
            <a:r>
              <a:rPr lang="es-ES" sz="4500" dirty="0">
                <a:latin typeface="Comic Sans MS" pitchFamily="66" charset="0"/>
              </a:rPr>
              <a:t>y custodiar libros y documentos de contabilidad. </a:t>
            </a:r>
          </a:p>
          <a:p>
            <a:pPr lvl="2" algn="just">
              <a:buFont typeface="Wingdings" pitchFamily="2" charset="2"/>
              <a:buChar char="Ø"/>
            </a:pPr>
            <a:r>
              <a:rPr lang="es-ES" sz="4500" dirty="0" smtClean="0">
                <a:latin typeface="Comic Sans MS" pitchFamily="66" charset="0"/>
              </a:rPr>
              <a:t>Presentar </a:t>
            </a:r>
            <a:r>
              <a:rPr lang="es-ES" sz="4500" dirty="0">
                <a:latin typeface="Comic Sans MS" pitchFamily="66" charset="0"/>
              </a:rPr>
              <a:t>mensualmente las reuniones del Consejo Rector. </a:t>
            </a:r>
          </a:p>
          <a:p>
            <a:pPr lvl="2" algn="just">
              <a:buFont typeface="Wingdings" pitchFamily="2" charset="2"/>
              <a:buChar char="Ø"/>
            </a:pPr>
            <a:r>
              <a:rPr lang="es-ES" sz="4500" dirty="0" smtClean="0">
                <a:latin typeface="Comic Sans MS" pitchFamily="66" charset="0"/>
              </a:rPr>
              <a:t>Comunicar </a:t>
            </a:r>
            <a:r>
              <a:rPr lang="es-ES" sz="4500" dirty="0">
                <a:latin typeface="Comic Sans MS" pitchFamily="66" charset="0"/>
              </a:rPr>
              <a:t>al Consejo Rector el incumplimiento o irregularidades que se produzcan en cobros, pagos y en general la gestión económica de la cooperativa. 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  <a:gradFill flip="none" rotWithShape="1">
            <a:gsLst>
              <a:gs pos="0">
                <a:schemeClr val="accent4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4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4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anchor="t">
            <a:normAutofit fontScale="90000"/>
          </a:bodyPr>
          <a:lstStyle/>
          <a:p>
            <a:r>
              <a:rPr lang="es-ES" b="1" dirty="0" smtClean="0">
                <a:latin typeface="Comic Sans MS" pitchFamily="66" charset="0"/>
                <a:cs typeface="Arabic Typesetting" pitchFamily="66" charset="-78"/>
              </a:rPr>
              <a:t>4- Derechos y deberes de los cooperativistas </a:t>
            </a:r>
            <a:endParaRPr lang="es-ES" dirty="0">
              <a:latin typeface="Comic Sans MS" pitchFamily="66" charset="0"/>
              <a:cs typeface="Arabic Typesetting" pitchFamily="66" charset="-78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47500" lnSpcReduction="20000"/>
          </a:bodyPr>
          <a:lstStyle/>
          <a:p>
            <a:endParaRPr lang="es-ES" dirty="0" smtClean="0"/>
          </a:p>
          <a:p>
            <a:pPr algn="just"/>
            <a:r>
              <a:rPr lang="es-ES" sz="4500" dirty="0" smtClean="0">
                <a:latin typeface="Comic Sans MS" pitchFamily="66" charset="0"/>
              </a:rPr>
              <a:t>Ser elector y elegible para los cargos de los órganos sociales. </a:t>
            </a:r>
          </a:p>
          <a:p>
            <a:pPr algn="just"/>
            <a:r>
              <a:rPr lang="es-ES" sz="4500" dirty="0" smtClean="0">
                <a:latin typeface="Comic Sans MS" pitchFamily="66" charset="0"/>
              </a:rPr>
              <a:t>Formular propuestas y participar con voz y voto en la adopción de acuerdos por la Asamblea general y demás órganos sociales de los que formen parte. </a:t>
            </a:r>
            <a:endParaRPr lang="es-ES" sz="4500" dirty="0" smtClean="0">
              <a:latin typeface="Comic Sans MS" pitchFamily="66" charset="0"/>
            </a:endParaRPr>
          </a:p>
          <a:p>
            <a:pPr algn="just"/>
            <a:r>
              <a:rPr lang="es-ES" sz="4500" dirty="0" smtClean="0">
                <a:latin typeface="Comic Sans MS" pitchFamily="66" charset="0"/>
              </a:rPr>
              <a:t>Recibir la información necesaria para el ejercicio de sus derechos y el cumplimiento de sus obligaciones. </a:t>
            </a:r>
          </a:p>
          <a:p>
            <a:pPr algn="just"/>
            <a:r>
              <a:rPr lang="es-ES" sz="4500" dirty="0" smtClean="0">
                <a:latin typeface="Comic Sans MS" pitchFamily="66" charset="0"/>
              </a:rPr>
              <a:t>Participar en la actividad empresarial que desarrolla la cooperativa para el cumplimiento de su fin social. </a:t>
            </a:r>
          </a:p>
          <a:p>
            <a:pPr algn="just"/>
            <a:r>
              <a:rPr lang="es-ES" sz="4500" dirty="0" smtClean="0">
                <a:latin typeface="Comic Sans MS" pitchFamily="66" charset="0"/>
              </a:rPr>
              <a:t>Actualización </a:t>
            </a:r>
            <a:r>
              <a:rPr lang="es-ES" sz="4500" dirty="0" smtClean="0">
                <a:latin typeface="Comic Sans MS" pitchFamily="66" charset="0"/>
              </a:rPr>
              <a:t>y devolución de las aportaciones al capital social cuando proceda. </a:t>
            </a:r>
          </a:p>
          <a:p>
            <a:pPr algn="just"/>
            <a:r>
              <a:rPr lang="es-ES" sz="4500" dirty="0" smtClean="0">
                <a:latin typeface="Comic Sans MS" pitchFamily="66" charset="0"/>
              </a:rPr>
              <a:t>Aprobar en Asamblea general las cuentas del ejercicio. </a:t>
            </a:r>
          </a:p>
          <a:p>
            <a:pPr algn="just"/>
            <a:r>
              <a:rPr lang="es-ES" sz="4500" dirty="0" smtClean="0">
                <a:latin typeface="Comic Sans MS" pitchFamily="66" charset="0"/>
              </a:rPr>
              <a:t>A los demás que resulten de las normas legales y de los propios estatutos de la </a:t>
            </a:r>
            <a:r>
              <a:rPr lang="es-ES" sz="4500" dirty="0" smtClean="0">
                <a:latin typeface="Comic Sans MS" pitchFamily="66" charset="0"/>
              </a:rPr>
              <a:t>sociedad</a:t>
            </a:r>
            <a:r>
              <a:rPr lang="es-ES" sz="4500" dirty="0" smtClean="0">
                <a:latin typeface="Comic Sans MS" pitchFamily="66" charset="0"/>
              </a:rPr>
              <a:t>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tx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tx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tx2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>
            <a:normAutofit/>
          </a:bodyPr>
          <a:lstStyle/>
          <a:p>
            <a:r>
              <a:rPr lang="es-ES" b="1" dirty="0" smtClean="0">
                <a:latin typeface="Comic Sans MS" pitchFamily="66" charset="0"/>
              </a:rPr>
              <a:t>5- </a:t>
            </a:r>
            <a:r>
              <a:rPr lang="es-ES" b="1" dirty="0" smtClean="0">
                <a:latin typeface="Comic Sans MS" pitchFamily="66" charset="0"/>
              </a:rPr>
              <a:t>Disolución</a:t>
            </a:r>
            <a:endParaRPr lang="es-ES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" dirty="0" smtClean="0"/>
          </a:p>
          <a:p>
            <a:pPr algn="just"/>
            <a:r>
              <a:rPr lang="es-ES" sz="2200" dirty="0" smtClean="0">
                <a:latin typeface="Comic Sans MS" pitchFamily="66" charset="0"/>
              </a:rPr>
              <a:t>La </a:t>
            </a:r>
            <a:r>
              <a:rPr lang="es-ES" sz="2200" dirty="0" smtClean="0">
                <a:latin typeface="Comic Sans MS" pitchFamily="66" charset="0"/>
              </a:rPr>
              <a:t>Cooperativa se disolverá por acuerdo de la Asamblea General, al finalizar el curso escolar en junio de </a:t>
            </a:r>
            <a:r>
              <a:rPr lang="es-ES" sz="2200" dirty="0" smtClean="0">
                <a:latin typeface="Comic Sans MS" pitchFamily="66" charset="0"/>
              </a:rPr>
              <a:t>2016.</a:t>
            </a:r>
          </a:p>
          <a:p>
            <a:pPr algn="just">
              <a:buNone/>
            </a:pPr>
            <a:r>
              <a:rPr lang="es-ES" sz="2200" dirty="0" smtClean="0">
                <a:latin typeface="Comic Sans MS" pitchFamily="66" charset="0"/>
              </a:rPr>
              <a:t> </a:t>
            </a:r>
            <a:endParaRPr lang="es-ES" sz="2200" dirty="0" smtClean="0">
              <a:latin typeface="Comic Sans MS" pitchFamily="66" charset="0"/>
            </a:endParaRPr>
          </a:p>
          <a:p>
            <a:pPr algn="just"/>
            <a:r>
              <a:rPr lang="es-ES" sz="2200" dirty="0" smtClean="0">
                <a:latin typeface="Comic Sans MS" pitchFamily="66" charset="0"/>
              </a:rPr>
              <a:t>En la fecha de disolución, el Interventor calculará el beneficio económico de la Sociedad, si lo hubiera y, en todo caso reintegrará a cada socio el importe de sus aportaciones al capital más la parte proporcional que de ese beneficio pudiera corresponder a cada uno. </a:t>
            </a:r>
            <a:endParaRPr lang="es-ES" sz="2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488</Words>
  <Application>Microsoft Office PowerPoint</Application>
  <PresentationFormat>Presentación en pantalla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Diapositiva 1</vt:lpstr>
      <vt:lpstr>1-Identificación social</vt:lpstr>
      <vt:lpstr>2-Reuniones</vt:lpstr>
      <vt:lpstr>3- Órganos de la sociedad</vt:lpstr>
      <vt:lpstr>4- Derechos y deberes de los cooperativistas </vt:lpstr>
      <vt:lpstr>5- Disolución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fepm</dc:creator>
  <cp:lastModifiedBy>fepm</cp:lastModifiedBy>
  <cp:revision>5</cp:revision>
  <dcterms:created xsi:type="dcterms:W3CDTF">2015-12-03T13:10:36Z</dcterms:created>
  <dcterms:modified xsi:type="dcterms:W3CDTF">2015-12-10T15:59:55Z</dcterms:modified>
</cp:coreProperties>
</file>