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Roboto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Open Sans" pitchFamily="34" charset="0"/>
      <p:regular r:id="rId29"/>
      <p:bold r:id="rId30"/>
      <p:italic r:id="rId31"/>
      <p:boldItalic r:id="rId32"/>
    </p:embeddedFont>
    <p:embeddedFont>
      <p:font typeface="Verdana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9" d="100"/>
          <a:sy n="149" d="100"/>
        </p:scale>
        <p:origin x="-53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861586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‹Nº›</a:t>
            </a:fld>
            <a:endParaRPr lang="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3" name="Shape 7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‹Nº›</a:t>
            </a:fld>
            <a:endParaRPr lang="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>
                <a:solidFill>
                  <a:schemeClr val="dk2"/>
                </a:solidFill>
              </a:rPr>
              <a:t>‹Nº›</a:t>
            </a:fld>
            <a:endParaRPr lang="ca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" name="Shape 2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‹Nº›</a:t>
            </a:fld>
            <a:endParaRPr lang="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‹Nº›</a:t>
            </a:fld>
            <a:endParaRPr lang="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>
                <a:solidFill>
                  <a:schemeClr val="dk2"/>
                </a:solidFill>
              </a:rPr>
              <a:t>‹Nº›</a:t>
            </a:fld>
            <a:endParaRPr lang="ca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>
                <a:solidFill>
                  <a:schemeClr val="dk2"/>
                </a:solidFill>
              </a:rPr>
              <a:t>‹Nº›</a:t>
            </a:fld>
            <a:endParaRPr lang="ca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>
                <a:solidFill>
                  <a:schemeClr val="dk2"/>
                </a:solidFill>
              </a:rPr>
              <a:t>‹Nº›</a:t>
            </a:fld>
            <a:endParaRPr lang="ca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4" name="Shape 54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‹Nº›</a:t>
            </a:fld>
            <a:endParaRPr lang="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‹Nº›</a:t>
            </a:fld>
            <a:endParaRPr lang="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>
                <a:solidFill>
                  <a:schemeClr val="dk2"/>
                </a:solidFill>
              </a:rPr>
              <a:t>‹Nº›</a:t>
            </a:fld>
            <a:endParaRPr lang="ca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a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‹Nº›</a:t>
            </a:fld>
            <a:endParaRPr lang="ca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 idx="4294967295"/>
          </p:nvPr>
        </p:nvSpPr>
        <p:spPr>
          <a:xfrm>
            <a:off x="79350" y="0"/>
            <a:ext cx="6238200" cy="317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ca" sz="6000"/>
              <a:t>Productos catalanes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32575"/>
            <a:ext cx="9144000" cy="28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7625" y="3479475"/>
            <a:ext cx="4156375" cy="166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0425" y="-3"/>
            <a:ext cx="2413567" cy="223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 smtClean="0">
                <a:latin typeface="Open Sans"/>
                <a:ea typeface="Open Sans"/>
                <a:cs typeface="Open Sans"/>
                <a:sym typeface="Open Sans"/>
              </a:rPr>
              <a:t>8-QUESO </a:t>
            </a:r>
            <a:r>
              <a:rPr lang="ca">
                <a:latin typeface="Open Sans"/>
                <a:ea typeface="Open Sans"/>
                <a:cs typeface="Open Sans"/>
                <a:sym typeface="Open Sans"/>
              </a:rPr>
              <a:t>GARROTXA, BAUMA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a" smtClean="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DESCRIPCION:</a:t>
            </a:r>
            <a:endParaRPr lang="ca">
              <a:solidFill>
                <a:srgbClr val="38761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ca">
                <a:latin typeface="Open Sans"/>
                <a:ea typeface="Open Sans"/>
                <a:cs typeface="Open Sans"/>
                <a:sym typeface="Open Sans"/>
              </a:rPr>
              <a:t>Queso madurado de cabra , de piel florida, </a:t>
            </a:r>
            <a:r>
              <a:rPr lang="ca" smtClean="0">
                <a:latin typeface="Open Sans"/>
                <a:ea typeface="Open Sans"/>
                <a:cs typeface="Open Sans"/>
                <a:sym typeface="Open Sans"/>
              </a:rPr>
              <a:t>de </a:t>
            </a:r>
            <a:r>
              <a:rPr lang="ca">
                <a:latin typeface="Open Sans"/>
                <a:ea typeface="Open Sans"/>
                <a:cs typeface="Open Sans"/>
                <a:sym typeface="Open Sans"/>
              </a:rPr>
              <a:t>coagulación mixta. De textura cremosa pero compacto , de color blanco en el interior . De sabor ligeramente </a:t>
            </a:r>
            <a:r>
              <a:rPr lang="ca" smtClean="0">
                <a:latin typeface="Open Sans"/>
                <a:ea typeface="Open Sans"/>
                <a:cs typeface="Open Sans"/>
                <a:sym typeface="Open Sans"/>
              </a:rPr>
              <a:t>ácido. Suave </a:t>
            </a:r>
            <a:r>
              <a:rPr lang="ca">
                <a:latin typeface="Open Sans"/>
                <a:ea typeface="Open Sans"/>
                <a:cs typeface="Open Sans"/>
                <a:sym typeface="Open Sans"/>
              </a:rPr>
              <a:t>y con </a:t>
            </a:r>
            <a:r>
              <a:rPr lang="ca" smtClean="0">
                <a:latin typeface="Open Sans"/>
                <a:ea typeface="Open Sans"/>
                <a:cs typeface="Open Sans"/>
                <a:sym typeface="Open Sans"/>
              </a:rPr>
              <a:t>regusto a nueces.</a:t>
            </a:r>
          </a:p>
          <a:p>
            <a:pPr lvl="0" rtl="0">
              <a:spcBef>
                <a:spcPts val="0"/>
              </a:spcBef>
              <a:buNone/>
            </a:pPr>
            <a:r>
              <a:rPr lang="ca" smtClean="0">
                <a:latin typeface="Open Sans"/>
                <a:ea typeface="Open Sans"/>
                <a:cs typeface="Open Sans"/>
                <a:sym typeface="Open Sans"/>
              </a:rPr>
              <a:t> Especialitat </a:t>
            </a:r>
            <a:r>
              <a:rPr lang="ca">
                <a:latin typeface="Open Sans"/>
                <a:ea typeface="Open Sans"/>
                <a:cs typeface="Open Sans"/>
                <a:sym typeface="Open Sans"/>
              </a:rPr>
              <a:t>de Borredà</a:t>
            </a:r>
          </a:p>
          <a:p>
            <a:pPr lvl="0" rtl="0">
              <a:spcBef>
                <a:spcPts val="0"/>
              </a:spcBef>
              <a:buNone/>
            </a:pPr>
            <a:r>
              <a:rPr lang="ca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PRECIO: 16’50€/Kg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54" name="Shape 15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274" y="-183300"/>
            <a:ext cx="2607724" cy="195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8850" y="3016325"/>
            <a:ext cx="2590799" cy="17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216700" y="5924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 smtClean="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9-MERMELADA DE FRESAS CON MÓDENA</a:t>
            </a:r>
            <a:endParaRPr lang="ca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216700" y="1268625"/>
            <a:ext cx="5293500" cy="3398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a" sz="1400" smtClean="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 · C</a:t>
            </a:r>
            <a:r>
              <a:rPr lang="es-ES" sz="1400" dirty="0" smtClean="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ca" sz="1400" smtClean="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ntidad: 50 gramos</a:t>
            </a:r>
          </a:p>
          <a:p>
            <a:pPr lvl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a" sz="1400" smtClean="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· Precio</a:t>
            </a:r>
            <a:r>
              <a:rPr lang="ca" sz="140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ca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a" sz="1400" b="1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2,00 euros</a:t>
            </a:r>
          </a:p>
          <a:p>
            <a:pPr lvl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a" sz="140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Descripción:</a:t>
            </a:r>
            <a:r>
              <a:rPr lang="ca" sz="14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a" sz="1400" smtClean="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Increible </a:t>
            </a:r>
            <a:r>
              <a:rPr lang="ca" sz="14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combinación completamente equilibrada que permite un uso no </a:t>
            </a:r>
            <a:r>
              <a:rPr lang="ca" sz="1400" smtClean="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solo tradicional </a:t>
            </a:r>
            <a:r>
              <a:rPr lang="ca" sz="14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en la merienda </a:t>
            </a:r>
            <a:r>
              <a:rPr lang="ca" sz="1400" smtClean="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sino también con </a:t>
            </a:r>
            <a:r>
              <a:rPr lang="ca" sz="14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platos salados como cremas, creps, platos de pescado, de verdura,..  Su gusto responde y sobrepassa su aspecto </a:t>
            </a:r>
            <a:r>
              <a:rPr lang="ca" sz="1400" smtClean="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suggerente.</a:t>
            </a:r>
            <a:endParaRPr lang="ca" sz="1400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None/>
            </a:pPr>
            <a:endParaRPr sz="1400" b="1" dirty="0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ca" sz="1400" b="1" smtClean="0">
                <a:solidFill>
                  <a:srgbClr val="38761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Ingredientes:</a:t>
            </a:r>
            <a:r>
              <a:rPr lang="ca" sz="1400" smtClean="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Fresas, azucar</a:t>
            </a:r>
            <a:r>
              <a:rPr lang="ca" sz="14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, zumo de </a:t>
            </a:r>
            <a:r>
              <a:rPr lang="ca" sz="1400" smtClean="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limón</a:t>
            </a:r>
            <a:r>
              <a:rPr lang="ca" sz="14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, manzana, vinagre de </a:t>
            </a:r>
            <a:r>
              <a:rPr lang="ca" sz="1400" smtClean="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módena.</a:t>
            </a:r>
            <a:endParaRPr lang="ca" sz="1400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ca" sz="14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Producto totalmente natural i artesanal, sin colorantes ni conservantes artificiales. Conservarlo lejos de la luz solar.</a:t>
            </a:r>
          </a:p>
          <a:p>
            <a:pPr lvl="0" rtl="0">
              <a:spcBef>
                <a:spcPts val="800"/>
              </a:spcBef>
              <a:spcAft>
                <a:spcPts val="0"/>
              </a:spcAft>
              <a:buNone/>
            </a:pPr>
            <a:endParaRPr sz="17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1150" y="1200187"/>
            <a:ext cx="4465125" cy="339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86075" y="14875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 cap="all" smtClean="0">
                <a:solidFill>
                  <a:srgbClr val="351C75"/>
                </a:solidFill>
                <a:latin typeface="Open Sans"/>
                <a:ea typeface="Open Sans"/>
                <a:cs typeface="Open Sans"/>
                <a:sym typeface="Open Sans"/>
              </a:rPr>
              <a:t>10-Guisantes </a:t>
            </a:r>
            <a:r>
              <a:rPr lang="ca" cap="all">
                <a:solidFill>
                  <a:srgbClr val="351C75"/>
                </a:solidFill>
                <a:latin typeface="Open Sans"/>
                <a:ea typeface="Open Sans"/>
                <a:cs typeface="Open Sans"/>
                <a:sym typeface="Open Sans"/>
              </a:rPr>
              <a:t>Negros</a:t>
            </a:r>
            <a:r>
              <a:rPr lang="ca" sz="5400" b="1" i="1" cap="all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600" y="148738"/>
            <a:ext cx="4383700" cy="343212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86075" y="1099387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a" sz="1800" b="1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Precio:4,00 Euros</a:t>
            </a:r>
          </a:p>
          <a:p>
            <a:pPr lvl="0" rtl="0">
              <a:spcBef>
                <a:spcPts val="0"/>
              </a:spcBef>
              <a:buNone/>
            </a:pPr>
            <a:endParaRPr b="1" dirty="0">
              <a:solidFill>
                <a:srgbClr val="38761D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ca" b="1">
                <a:solidFill>
                  <a:srgbClr val="38761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Ingredientes:</a:t>
            </a:r>
            <a:r>
              <a:rPr lang="ca">
                <a:solidFill>
                  <a:srgbClr val="38761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a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guisantes negros secos</a:t>
            </a:r>
          </a:p>
          <a:p>
            <a:pPr lvl="0" rtl="0">
              <a:spcBef>
                <a:spcPts val="0"/>
              </a:spcBef>
              <a:buNone/>
            </a:pPr>
            <a:endParaRPr b="1" dirty="0">
              <a:solidFill>
                <a:srgbClr val="38761D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ca" b="1">
                <a:solidFill>
                  <a:srgbClr val="38761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Productor:</a:t>
            </a:r>
            <a:r>
              <a:rPr lang="ca" b="1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a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Cal Coloma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 smtClean="0">
                <a:solidFill>
                  <a:srgbClr val="351C75"/>
                </a:solidFill>
                <a:latin typeface="Open Sans"/>
                <a:ea typeface="Open Sans"/>
                <a:cs typeface="Open Sans"/>
                <a:sym typeface="Open Sans"/>
              </a:rPr>
              <a:t>11-PATÉ </a:t>
            </a:r>
            <a:r>
              <a:rPr lang="ca">
                <a:solidFill>
                  <a:srgbClr val="351C75"/>
                </a:solidFill>
                <a:latin typeface="Open Sans"/>
                <a:ea typeface="Open Sans"/>
                <a:cs typeface="Open Sans"/>
                <a:sym typeface="Open Sans"/>
              </a:rPr>
              <a:t>DE </a:t>
            </a:r>
            <a:r>
              <a:rPr lang="ca" smtClean="0">
                <a:solidFill>
                  <a:srgbClr val="351C75"/>
                </a:solidFill>
                <a:latin typeface="Open Sans"/>
                <a:ea typeface="Open Sans"/>
                <a:cs typeface="Open Sans"/>
                <a:sym typeface="Open Sans"/>
              </a:rPr>
              <a:t>SETAS (“CEPS </a:t>
            </a:r>
            <a:r>
              <a:rPr lang="ca">
                <a:solidFill>
                  <a:srgbClr val="351C75"/>
                </a:solidFill>
                <a:latin typeface="Open Sans"/>
                <a:ea typeface="Open Sans"/>
                <a:cs typeface="Open Sans"/>
                <a:sym typeface="Open Sans"/>
              </a:rPr>
              <a:t>Y </a:t>
            </a:r>
            <a:r>
              <a:rPr lang="ca" smtClean="0">
                <a:solidFill>
                  <a:srgbClr val="351C75"/>
                </a:solidFill>
                <a:latin typeface="Open Sans"/>
                <a:ea typeface="Open Sans"/>
                <a:cs typeface="Open Sans"/>
                <a:sym typeface="Open Sans"/>
              </a:rPr>
              <a:t>GIRGOLES”) </a:t>
            </a:r>
            <a:r>
              <a:rPr lang="ca">
                <a:solidFill>
                  <a:srgbClr val="351C75"/>
                </a:solidFill>
                <a:latin typeface="Open Sans"/>
                <a:ea typeface="Open Sans"/>
                <a:cs typeface="Open Sans"/>
                <a:sym typeface="Open Sans"/>
              </a:rPr>
              <a:t>110g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 base de ingredientes es la misma para ambos , sólo cambia </a:t>
            </a:r>
            <a:r>
              <a:rPr lang="ca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 tipo de seta. La </a:t>
            </a:r>
            <a:r>
              <a:rPr lang="ca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base consta de una combinación de verduras : cebolla , zanahoria , </a:t>
            </a:r>
            <a:r>
              <a:rPr lang="ca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ajo, </a:t>
            </a:r>
            <a:r>
              <a:rPr lang="ca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aceite de oliva, sal , un poco de vinagre de vino y perejil. Combina bien con tostaditas , con pasta y para acompañar las carnes como salsa con crema de leche.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Precio: 4.50€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4" name="Shape 18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4675" y="2948625"/>
            <a:ext cx="1905000" cy="181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a" smtClean="0">
                <a:solidFill>
                  <a:srgbClr val="351C75"/>
                </a:solidFill>
                <a:latin typeface="Open Sans"/>
                <a:ea typeface="Open Sans"/>
                <a:cs typeface="Open Sans"/>
                <a:sym typeface="Open Sans"/>
              </a:rPr>
              <a:t>12-OLIVADA </a:t>
            </a:r>
            <a:r>
              <a:rPr lang="ca">
                <a:solidFill>
                  <a:srgbClr val="351C75"/>
                </a:solidFill>
                <a:latin typeface="Open Sans"/>
                <a:ea typeface="Open Sans"/>
                <a:cs typeface="Open Sans"/>
                <a:sym typeface="Open Sans"/>
              </a:rPr>
              <a:t>NEGRA 110 g.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Una mezcla de aceitunas , hierbas aromáticas , ajo y aceite de oliva.</a:t>
            </a:r>
            <a:br>
              <a:rPr lang="ca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a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Aceitunas negras de Catalunya con un poco de ajo , aceite de oliva y orégano. Muy bueno con las tostadas, para acompañar el </a:t>
            </a:r>
            <a:r>
              <a:rPr lang="ca" sz="180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pescado. Combina bien </a:t>
            </a:r>
            <a:r>
              <a:rPr lang="ca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 la vinagreta …</a:t>
            </a:r>
            <a:r>
              <a:rPr lang="ca" sz="180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 3.50€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ca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a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ca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a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ca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a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ca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ca"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600" y="2695700"/>
            <a:ext cx="2683750" cy="209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1375" y="2695700"/>
            <a:ext cx="2850075" cy="209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70434"/>
              </a:lnSpc>
              <a:spcBef>
                <a:spcPts val="0"/>
              </a:spcBef>
              <a:buNone/>
            </a:pPr>
            <a:r>
              <a:rPr lang="ca" smtClean="0">
                <a:solidFill>
                  <a:srgbClr val="351C75"/>
                </a:solidFill>
                <a:latin typeface="Open Sans"/>
                <a:ea typeface="Open Sans"/>
                <a:cs typeface="Open Sans"/>
                <a:sym typeface="Open Sans"/>
              </a:rPr>
              <a:t>13-ALIOLI </a:t>
            </a:r>
            <a:r>
              <a:rPr lang="ca">
                <a:solidFill>
                  <a:srgbClr val="351C75"/>
                </a:solidFill>
                <a:latin typeface="Open Sans"/>
                <a:ea typeface="Open Sans"/>
                <a:cs typeface="Open Sans"/>
                <a:sym typeface="Open Sans"/>
              </a:rPr>
              <a:t>DE MEMBRILLO</a:t>
            </a:r>
            <a:r>
              <a:rPr lang="ca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a" smtClean="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El allioli </a:t>
            </a:r>
            <a:r>
              <a:rPr lang="ca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de codony, </a:t>
            </a:r>
            <a:r>
              <a:rPr lang="ca" smtClean="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es </a:t>
            </a:r>
            <a:r>
              <a:rPr lang="ca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una salsa que se suele comer durante los </a:t>
            </a:r>
            <a:r>
              <a:rPr lang="ca" smtClean="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meses de otoño-invierno</a:t>
            </a:r>
            <a:r>
              <a:rPr lang="ca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. Es muy gustosa y se puede acompañar con carnes o se puede comer con </a:t>
            </a:r>
            <a:r>
              <a:rPr lang="ca" smtClean="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pan.</a:t>
            </a:r>
          </a:p>
          <a:p>
            <a:pPr lvl="0" rtl="0">
              <a:spcBef>
                <a:spcPts val="0"/>
              </a:spcBef>
              <a:buNone/>
            </a:pPr>
            <a:r>
              <a:rPr lang="ca" smtClean="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a" smtClean="0">
                <a:solidFill>
                  <a:srgbClr val="38761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PRECIO</a:t>
            </a:r>
            <a:r>
              <a:rPr lang="ca">
                <a:solidFill>
                  <a:srgbClr val="38761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: 4€</a:t>
            </a:r>
          </a:p>
          <a:p>
            <a:pPr lvl="0">
              <a:spcBef>
                <a:spcPts val="0"/>
              </a:spcBef>
              <a:buNone/>
            </a:pPr>
            <a:endParaRPr sz="14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Shape 19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150" y="2425346"/>
            <a:ext cx="2421624" cy="236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4975" y="2425337"/>
            <a:ext cx="2366375" cy="236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70434"/>
              </a:lnSpc>
              <a:spcBef>
                <a:spcPts val="0"/>
              </a:spcBef>
              <a:buNone/>
            </a:pPr>
            <a:r>
              <a:rPr lang="ca" cap="all" smtClean="0">
                <a:solidFill>
                  <a:srgbClr val="351C75"/>
                </a:solidFill>
                <a:latin typeface="Open Sans"/>
                <a:ea typeface="Open Sans"/>
                <a:cs typeface="Open Sans"/>
                <a:sym typeface="Open Sans"/>
              </a:rPr>
              <a:t>14-Escudella </a:t>
            </a:r>
            <a:r>
              <a:rPr lang="ca" cap="all">
                <a:solidFill>
                  <a:srgbClr val="351C75"/>
                </a:solidFill>
                <a:latin typeface="Open Sans"/>
                <a:ea typeface="Open Sans"/>
                <a:cs typeface="Open Sans"/>
                <a:sym typeface="Open Sans"/>
              </a:rPr>
              <a:t>de blat de moro escairat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311700" y="1017800"/>
            <a:ext cx="67560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a">
                <a:solidFill>
                  <a:srgbClr val="38761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Ingredientes: </a:t>
            </a:r>
            <a:r>
              <a:rPr lang="ca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maíz escuadrado, cerdo, agua, sal</a:t>
            </a:r>
          </a:p>
          <a:p>
            <a:pPr lvl="0" rtl="0">
              <a:spcBef>
                <a:spcPts val="0"/>
              </a:spcBef>
              <a:buNone/>
            </a:pPr>
            <a:r>
              <a:rPr lang="ca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Producto natural, no </a:t>
            </a:r>
            <a:r>
              <a:rPr lang="ca" smtClean="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contiene </a:t>
            </a:r>
            <a:r>
              <a:rPr lang="ca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conservantes ni colorantes.</a:t>
            </a:r>
          </a:p>
          <a:p>
            <a:pPr lvl="0" rtl="0">
              <a:spcBef>
                <a:spcPts val="0"/>
              </a:spcBef>
              <a:buNone/>
            </a:pPr>
            <a:r>
              <a:rPr lang="ca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Una vez abierto conservar en frigorífico</a:t>
            </a:r>
          </a:p>
          <a:p>
            <a:pPr lvl="0" rtl="0">
              <a:spcBef>
                <a:spcPts val="0"/>
              </a:spcBef>
              <a:buNone/>
            </a:pPr>
            <a:r>
              <a:rPr lang="ca">
                <a:solidFill>
                  <a:srgbClr val="38761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Receta: </a:t>
            </a:r>
            <a:r>
              <a:rPr lang="ca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Poner el maíz escuadrado en remojo durante 24 horas. Poner a desalar el pie o la cola. Se hace hervir unas cuantas horas a fuego lento. Debe quedar una sopa espesa.</a:t>
            </a:r>
          </a:p>
          <a:p>
            <a:pPr lvl="0" rtl="0">
              <a:spcBef>
                <a:spcPts val="0"/>
              </a:spcBef>
              <a:buNone/>
            </a:pPr>
            <a:r>
              <a:rPr lang="ca">
                <a:solidFill>
                  <a:srgbClr val="38761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5,40€</a:t>
            </a:r>
          </a:p>
          <a:p>
            <a:pPr lvl="0">
              <a:spcBef>
                <a:spcPts val="0"/>
              </a:spcBef>
              <a:buNone/>
            </a:pPr>
            <a:endParaRPr sz="1400" b="1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Shape 20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786408"/>
            <a:ext cx="2076199" cy="2768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ca" cap="all" smtClean="0">
                <a:latin typeface="Open Sans"/>
                <a:ea typeface="Open Sans"/>
                <a:cs typeface="Open Sans"/>
                <a:sym typeface="Open Sans"/>
              </a:rPr>
              <a:t>15-Ginatge</a:t>
            </a:r>
            <a:endParaRPr lang="ca" cap="all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Ginebra destilada de forma artesanal al estilo tradicional</a:t>
            </a:r>
            <a:br>
              <a:rPr lang="ca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a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London Dry Gin. En el proceso de elaboración se utilizan doce </a:t>
            </a:r>
            <a:r>
              <a:rPr lang="ca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plantas aromáticas</a:t>
            </a:r>
            <a:r>
              <a:rPr lang="ca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Una vez obtenido el alcohol aro-</a:t>
            </a:r>
            <a:br>
              <a:rPr lang="ca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a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matizado , se añade agua pura de las Fuentes del Llobregat. </a:t>
            </a:r>
            <a:r>
              <a:rPr lang="ca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</a:t>
            </a:r>
            <a:r>
              <a:rPr lang="ca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ca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a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resultado es una ginebra extremadamente suave y fresca con buena</a:t>
            </a:r>
            <a:br>
              <a:rPr lang="ca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a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presencia inicial del enebro.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Shape 20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625" y="2901950"/>
            <a:ext cx="1983174" cy="198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311700" y="421875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68478"/>
              </a:lnSpc>
              <a:spcBef>
                <a:spcPts val="0"/>
              </a:spcBef>
              <a:buNone/>
            </a:pPr>
            <a:r>
              <a:rPr lang="ca" cap="all" smtClean="0">
                <a:latin typeface="Open Sans"/>
                <a:ea typeface="Open Sans"/>
                <a:cs typeface="Open Sans"/>
                <a:sym typeface="Open Sans"/>
              </a:rPr>
              <a:t>16-Harina </a:t>
            </a:r>
            <a:r>
              <a:rPr lang="ca" cap="all">
                <a:latin typeface="Open Sans"/>
                <a:ea typeface="Open Sans"/>
                <a:cs typeface="Open Sans"/>
                <a:sym typeface="Open Sans"/>
              </a:rPr>
              <a:t>ecològica kamut 1kg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350" b="1" dirty="0">
              <a:solidFill>
                <a:srgbClr val="CCAF7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133575" y="1134900"/>
            <a:ext cx="4307700" cy="258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PAQUETE DE 1 KG</a:t>
            </a:r>
          </a:p>
          <a:p>
            <a:pPr lvl="0" rtl="0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38761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Ingredientes: </a:t>
            </a:r>
            <a:r>
              <a:rPr lang="ca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Trigo kamut integral</a:t>
            </a:r>
          </a:p>
          <a:p>
            <a:pPr lvl="0" rtl="0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38761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€ 3,50 / Paquete (s)</a:t>
            </a:r>
          </a:p>
          <a:p>
            <a:pPr lvl="0" rtl="0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Precio IVA incluido. Precio entrega no incluido</a:t>
            </a:r>
          </a:p>
          <a:p>
            <a:pPr lvl="0" rtl="0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endParaRPr sz="14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8149" y="851399"/>
            <a:ext cx="3085225" cy="411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/>
              <a:t>ÍNDICE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4996500" cy="359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a" smtClean="0">
                <a:latin typeface="Open Sans"/>
                <a:ea typeface="Open Sans"/>
                <a:cs typeface="Open Sans"/>
                <a:sym typeface="Open Sans"/>
              </a:rPr>
              <a:t>1·Rebozuelos secos             </a:t>
            </a:r>
            <a:endParaRPr lang="ca"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ca">
                <a:latin typeface="Open Sans"/>
                <a:ea typeface="Open Sans"/>
                <a:cs typeface="Open Sans"/>
                <a:sym typeface="Open Sans"/>
              </a:rPr>
              <a:t>2·Galletas de miel y </a:t>
            </a:r>
            <a:r>
              <a:rPr lang="ca" smtClean="0">
                <a:latin typeface="Open Sans"/>
                <a:ea typeface="Open Sans"/>
                <a:cs typeface="Open Sans"/>
                <a:sym typeface="Open Sans"/>
              </a:rPr>
              <a:t>romero</a:t>
            </a:r>
            <a:endParaRPr lang="ca"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ca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3·Pedos de monja</a:t>
            </a:r>
          </a:p>
          <a:p>
            <a:pPr lvl="0" rtl="0">
              <a:spcBef>
                <a:spcPts val="0"/>
              </a:spcBef>
              <a:buNone/>
            </a:pPr>
            <a:r>
              <a:rPr lang="ca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4·Confitura de membrillo</a:t>
            </a:r>
          </a:p>
          <a:p>
            <a:pPr lvl="0" rtl="0">
              <a:spcBef>
                <a:spcPts val="0"/>
              </a:spcBef>
              <a:buNone/>
            </a:pPr>
            <a:r>
              <a:rPr lang="ca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5·Aceite de tófona</a:t>
            </a:r>
          </a:p>
          <a:p>
            <a:pPr lvl="0" rtl="0">
              <a:spcBef>
                <a:spcPts val="0"/>
              </a:spcBef>
              <a:buNone/>
            </a:pPr>
            <a:r>
              <a:rPr lang="ca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6·Caja de  </a:t>
            </a:r>
            <a:r>
              <a:rPr lang="ca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barquillos</a:t>
            </a:r>
            <a:endParaRPr lang="ca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0"/>
              </a:spcBef>
              <a:buNone/>
            </a:pPr>
            <a:r>
              <a:rPr lang="ca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7·Mermeladas “ Querol vell”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3396350" y="1279975"/>
            <a:ext cx="3788100" cy="349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a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8·Queso garrotxa, bauma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ca" sz="180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9·Mermelada </a:t>
            </a:r>
            <a:r>
              <a:rPr lang="ca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de fresas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ca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10·Guisantes Negros</a:t>
            </a:r>
          </a:p>
          <a:p>
            <a:pPr lvl="0" rtl="0">
              <a:spcBef>
                <a:spcPts val="0"/>
              </a:spcBef>
              <a:buNone/>
            </a:pPr>
            <a:endParaRPr lang="es-ES" sz="1800" smtClean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s-ES" sz="180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11. Paté de setas</a:t>
            </a:r>
            <a:endParaRPr sz="18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endParaRPr lang="ca" sz="1800" smtClean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ca" sz="180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12·Olivada </a:t>
            </a:r>
            <a:r>
              <a:rPr lang="ca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negra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ca" sz="180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13· </a:t>
            </a:r>
            <a:r>
              <a:rPr lang="ca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Alioli de membrillo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6472200" y="1389475"/>
            <a:ext cx="2671800" cy="226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ca" sz="180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14·Escudella </a:t>
            </a:r>
            <a:r>
              <a:rPr lang="ca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de maíz escuadrado</a:t>
            </a:r>
          </a:p>
          <a:p>
            <a:pPr lvl="0" rtl="0">
              <a:spcBef>
                <a:spcPts val="0"/>
              </a:spcBef>
              <a:buNone/>
            </a:pPr>
            <a:endParaRPr lang="ca" sz="1800" smtClean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ca" sz="180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15·Ginatge</a:t>
            </a:r>
            <a:endParaRPr lang="ca"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0"/>
              </a:spcBef>
              <a:buNone/>
            </a:pPr>
            <a:r>
              <a:rPr lang="ca" sz="180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16·Harina ecológica </a:t>
            </a:r>
            <a:r>
              <a:rPr lang="ca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kamut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 smtClean="0"/>
              <a:t>1-REBOZUELOS SECOS</a:t>
            </a:r>
            <a:endParaRPr lang="ca"/>
          </a:p>
        </p:txBody>
      </p:sp>
      <p:sp>
        <p:nvSpPr>
          <p:cNvPr id="102" name="Shape 102"/>
          <p:cNvSpPr txBox="1">
            <a:spLocks noGrp="1"/>
          </p:cNvSpPr>
          <p:nvPr>
            <p:ph type="body" idx="4294967295"/>
          </p:nvPr>
        </p:nvSpPr>
        <p:spPr>
          <a:xfrm>
            <a:off x="3965525" y="1017800"/>
            <a:ext cx="4382700" cy="37443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76829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2272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s-ES" dirty="0" smtClean="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-Rebozuelos Secos 50 grs</a:t>
            </a:r>
          </a:p>
          <a:p>
            <a:pPr lvl="0" rtl="0">
              <a:lnSpc>
                <a:spcPct val="102272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s-ES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BOLSA DE PLASTICO DE 50 GRAMOS</a:t>
            </a:r>
          </a:p>
          <a:p>
            <a:pPr lvl="0" rtl="0">
              <a:lnSpc>
                <a:spcPct val="102272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s-ES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s-ES" dirty="0" smtClean="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Ingredientes</a:t>
            </a:r>
            <a:r>
              <a:rPr lang="es-ES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Rebozuelo deshidratado</a:t>
            </a:r>
          </a:p>
          <a:p>
            <a:pPr lvl="0" rtl="0">
              <a:lnSpc>
                <a:spcPct val="102272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s-ES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Producto 100% natural, sin conservantes ni colorantes ni aromas artificiales. Conservar en lugar fresco y seco.</a:t>
            </a:r>
          </a:p>
          <a:p>
            <a:pPr lvl="0" rtl="0">
              <a:lnSpc>
                <a:spcPct val="102272"/>
              </a:lnSpc>
              <a:spcBef>
                <a:spcPts val="0"/>
              </a:spcBef>
              <a:spcAft>
                <a:spcPts val="500"/>
              </a:spcAft>
              <a:buNone/>
            </a:pPr>
            <a:endParaRPr lang="es-ES" dirty="0" smtClean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02272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s-ES" dirty="0" smtClean="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PRECIO: 7'10 €</a:t>
            </a:r>
          </a:p>
          <a:p>
            <a:pPr lvl="0" rtl="0">
              <a:lnSpc>
                <a:spcPct val="102272"/>
              </a:lnSpc>
              <a:spcBef>
                <a:spcPts val="0"/>
              </a:spcBef>
              <a:spcAft>
                <a:spcPts val="500"/>
              </a:spcAft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2272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ca" sz="85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775" y="1017800"/>
            <a:ext cx="3421850" cy="374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 smtClean="0">
                <a:latin typeface="Open Sans"/>
                <a:ea typeface="Open Sans"/>
                <a:cs typeface="Open Sans"/>
                <a:sym typeface="Open Sans"/>
              </a:rPr>
              <a:t>2-GALLETAS </a:t>
            </a:r>
            <a:r>
              <a:rPr lang="ca">
                <a:latin typeface="Open Sans"/>
                <a:ea typeface="Open Sans"/>
                <a:cs typeface="Open Sans"/>
                <a:sym typeface="Open Sans"/>
              </a:rPr>
              <a:t>DE MIEL Y </a:t>
            </a:r>
            <a:r>
              <a:rPr lang="ca" smtClean="0">
                <a:latin typeface="Open Sans"/>
                <a:ea typeface="Open Sans"/>
                <a:cs typeface="Open Sans"/>
                <a:sym typeface="Open Sans"/>
              </a:rPr>
              <a:t>ROMERO</a:t>
            </a:r>
            <a:endParaRPr lang="ca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774775" y="1017775"/>
            <a:ext cx="4153500" cy="358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a" sz="1800" b="1">
                <a:solidFill>
                  <a:srgbClr val="38761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CAJA DE 60 GRAMOS</a:t>
            </a:r>
          </a:p>
          <a:p>
            <a:pPr lvl="0" rtl="0">
              <a:spcBef>
                <a:spcPts val="0"/>
              </a:spcBef>
              <a:buNone/>
            </a:pPr>
            <a:r>
              <a:rPr lang="ca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Perfectas para combinar especialmente acompañadas con una tabla de quesos.</a:t>
            </a:r>
          </a:p>
          <a:p>
            <a:pPr lvl="0" rtl="0">
              <a:spcBef>
                <a:spcPts val="0"/>
              </a:spcBef>
              <a:buNone/>
            </a:pPr>
            <a:r>
              <a:rPr lang="ca" b="1">
                <a:solidFill>
                  <a:srgbClr val="38761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INGREDIENTES:</a:t>
            </a:r>
            <a:r>
              <a:rPr lang="ca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Harina de trigo, mantequilla, azucar moreno, miel, </a:t>
            </a:r>
            <a:r>
              <a:rPr lang="ca" smtClean="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romero </a:t>
            </a:r>
            <a:r>
              <a:rPr lang="ca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y </a:t>
            </a:r>
            <a:r>
              <a:rPr lang="ca" smtClean="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tomillo</a:t>
            </a:r>
            <a:endParaRPr lang="ca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0"/>
              </a:spcBef>
              <a:buNone/>
            </a:pPr>
            <a:r>
              <a:rPr lang="ca" b="1">
                <a:solidFill>
                  <a:srgbClr val="38761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PRECIO: 4,80 €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8275" y="1017800"/>
            <a:ext cx="3495975" cy="358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 smtClean="0">
                <a:latin typeface="Open Sans"/>
                <a:ea typeface="Open Sans"/>
                <a:cs typeface="Open Sans"/>
                <a:sym typeface="Open Sans"/>
              </a:rPr>
              <a:t>3-PEDOS </a:t>
            </a:r>
            <a:r>
              <a:rPr lang="ca">
                <a:latin typeface="Open Sans"/>
                <a:ea typeface="Open Sans"/>
                <a:cs typeface="Open Sans"/>
                <a:sym typeface="Open Sans"/>
              </a:rPr>
              <a:t>DE MONJA 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7" name="Shape 117"/>
          <p:cNvSpPr txBox="1">
            <a:spLocks noGrp="1"/>
          </p:cNvSpPr>
          <p:nvPr>
            <p:ph type="body" idx="4294967295"/>
          </p:nvPr>
        </p:nvSpPr>
        <p:spPr>
          <a:xfrm>
            <a:off x="4311600" y="12298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Pequeñas galletas tradicionales. Bolsa de 100 gr.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especialidades Viñas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Comarca</a:t>
            </a:r>
            <a:r>
              <a:rPr lang="ca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El Berguedà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3,50€ con IVA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600"/>
              </a:spcBef>
              <a:spcAft>
                <a:spcPts val="600"/>
              </a:spcAft>
              <a:buNone/>
            </a:pPr>
            <a:endParaRPr sz="18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9975"/>
            <a:ext cx="3999900" cy="33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48125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 smtClean="0">
                <a:latin typeface="Open Sans"/>
                <a:ea typeface="Open Sans"/>
                <a:cs typeface="Open Sans"/>
                <a:sym typeface="Open Sans"/>
              </a:rPr>
              <a:t>4-CONFITURA </a:t>
            </a:r>
            <a:r>
              <a:rPr lang="ca">
                <a:latin typeface="Open Sans"/>
                <a:ea typeface="Open Sans"/>
                <a:cs typeface="Open Sans"/>
                <a:sym typeface="Open Sans"/>
              </a:rPr>
              <a:t>DE </a:t>
            </a:r>
            <a:r>
              <a:rPr lang="ca" smtClean="0">
                <a:latin typeface="Open Sans"/>
                <a:ea typeface="Open Sans"/>
                <a:cs typeface="Open Sans"/>
                <a:sym typeface="Open Sans"/>
              </a:rPr>
              <a:t>MEMBRILLO</a:t>
            </a:r>
            <a:endParaRPr lang="ca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5" name="Shape 125"/>
          <p:cNvSpPr txBox="1">
            <a:spLocks noGrp="1"/>
          </p:cNvSpPr>
          <p:nvPr>
            <p:ph type="body" idx="4294967295"/>
          </p:nvPr>
        </p:nvSpPr>
        <p:spPr>
          <a:xfrm>
            <a:off x="43116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ca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Todos los membrillos están recogidos en la finca que la familia Viñas tiene en Vilada.</a:t>
            </a:r>
          </a:p>
          <a:p>
            <a:pPr lvl="0" rtl="0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ca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Ingredientes: Membrillos de margen y azúcar</a:t>
            </a:r>
          </a:p>
          <a:p>
            <a:pPr lvl="0" rtl="0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ca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a" sz="180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5,90€ Precio IVA incluido.</a:t>
            </a:r>
          </a:p>
          <a:p>
            <a:pPr lvl="0" rtl="0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None/>
            </a:pP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Shape 12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0" y="1229975"/>
            <a:ext cx="3999900" cy="33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71075" y="398125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 smtClean="0">
                <a:latin typeface="Open Sans"/>
                <a:ea typeface="Open Sans"/>
                <a:cs typeface="Open Sans"/>
                <a:sym typeface="Open Sans"/>
              </a:rPr>
              <a:t>5-ACEITE </a:t>
            </a:r>
            <a:r>
              <a:rPr lang="ca">
                <a:latin typeface="Open Sans"/>
                <a:ea typeface="Open Sans"/>
                <a:cs typeface="Open Sans"/>
                <a:sym typeface="Open Sans"/>
              </a:rPr>
              <a:t>DE TÓFONA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4294967295"/>
          </p:nvPr>
        </p:nvSpPr>
        <p:spPr>
          <a:xfrm>
            <a:off x="4250500" y="1229975"/>
            <a:ext cx="3999900" cy="33390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ca" sz="1800">
                <a:solidFill>
                  <a:srgbClr val="38761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BOTELLA DE VIDRIO DE 200 ML</a:t>
            </a:r>
          </a:p>
          <a:p>
            <a:pPr lvl="0" rtl="0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ca" sz="1800">
                <a:solidFill>
                  <a:srgbClr val="38761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Ingredientes:</a:t>
            </a:r>
            <a:r>
              <a:rPr lang="ca" sz="18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Aceite de oliva virgen, láminas de trufa negra.</a:t>
            </a:r>
          </a:p>
          <a:p>
            <a:pPr lvl="0" rtl="0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ca" sz="18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Producto 100% natural, sin conservantes ni colorantes ni aromas </a:t>
            </a:r>
            <a:r>
              <a:rPr lang="ca" sz="1800" smtClean="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artificiales. </a:t>
            </a:r>
            <a:r>
              <a:rPr lang="ca" sz="18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Conservar en lugar fresco y seco.</a:t>
            </a:r>
          </a:p>
          <a:p>
            <a:pPr lvl="0" rtl="0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ca" sz="1800">
                <a:solidFill>
                  <a:srgbClr val="38761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PRECIO: 8'90 </a:t>
            </a:r>
          </a:p>
          <a:p>
            <a:pPr lvl="0" rtl="0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None/>
            </a:pPr>
            <a:endParaRPr sz="1800" b="1" dirty="0">
              <a:solidFill>
                <a:srgbClr val="38761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ca" sz="8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Shape 13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650" y="1229975"/>
            <a:ext cx="3165850" cy="361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 smtClean="0">
                <a:latin typeface="Open Sans"/>
                <a:ea typeface="Open Sans"/>
                <a:cs typeface="Open Sans"/>
                <a:sym typeface="Open Sans"/>
              </a:rPr>
              <a:t>6-CAJA </a:t>
            </a:r>
            <a:r>
              <a:rPr lang="ca">
                <a:latin typeface="Open Sans"/>
                <a:ea typeface="Open Sans"/>
                <a:cs typeface="Open Sans"/>
                <a:sym typeface="Open Sans"/>
              </a:rPr>
              <a:t>DE </a:t>
            </a:r>
            <a:r>
              <a:rPr lang="ca" smtClean="0">
                <a:latin typeface="Open Sans"/>
                <a:ea typeface="Open Sans"/>
                <a:cs typeface="Open Sans"/>
                <a:sym typeface="Open Sans"/>
              </a:rPr>
              <a:t>BARQUILLOS</a:t>
            </a:r>
            <a:endParaRPr lang="ca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240425" y="1017800"/>
            <a:ext cx="5254500" cy="324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a">
                <a:solidFill>
                  <a:srgbClr val="38761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CAJA DE 80 GRAMOS CON 10 NEULES</a:t>
            </a:r>
          </a:p>
          <a:p>
            <a:pPr lvl="0" rtl="0">
              <a:spcBef>
                <a:spcPts val="0"/>
              </a:spcBef>
              <a:buNone/>
            </a:pPr>
            <a:r>
              <a:rPr lang="ca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Estas obleas tienen un crujiente especial, dado por el almidón de maíz. Un sabor particular que la hace única y la favorita de mucha gente, tanto de los celíacos como los que no lo son.</a:t>
            </a:r>
          </a:p>
          <a:p>
            <a:pPr lvl="0" rtl="0">
              <a:spcBef>
                <a:spcPts val="0"/>
              </a:spcBef>
              <a:buNone/>
            </a:pPr>
            <a:r>
              <a:rPr lang="ca">
                <a:solidFill>
                  <a:srgbClr val="38761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Ingredientes: </a:t>
            </a:r>
            <a:r>
              <a:rPr lang="ca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almidón de maíz, azúcar, grasa vegetal, harina de altramuz, emulgente, goma guar y aromas de vainilla, canela y limón. Alérgenos: contiene soja y altramuz.</a:t>
            </a:r>
          </a:p>
          <a:p>
            <a:pPr lvl="0" rtl="0">
              <a:spcBef>
                <a:spcPts val="0"/>
              </a:spcBef>
              <a:buNone/>
            </a:pPr>
            <a:r>
              <a:rPr lang="ca">
                <a:solidFill>
                  <a:srgbClr val="38761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PRECIO: 4,90 EUROS</a:t>
            </a:r>
          </a:p>
          <a:p>
            <a:pPr lvl="0">
              <a:spcBef>
                <a:spcPts val="0"/>
              </a:spcBef>
              <a:buNone/>
            </a:pPr>
            <a:endParaRPr b="1" dirty="0">
              <a:solidFill>
                <a:srgbClr val="38761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Shape 14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4925" y="1128150"/>
            <a:ext cx="3589700" cy="277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109825" y="775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 smtClean="0">
                <a:latin typeface="Open Sans"/>
                <a:ea typeface="Open Sans"/>
                <a:cs typeface="Open Sans"/>
                <a:sym typeface="Open Sans"/>
              </a:rPr>
              <a:t>7-MERMELADAS </a:t>
            </a:r>
            <a:r>
              <a:rPr lang="ca">
                <a:latin typeface="Open Sans"/>
                <a:ea typeface="Open Sans"/>
                <a:cs typeface="Open Sans"/>
                <a:sym typeface="Open Sans"/>
              </a:rPr>
              <a:t>“QUEROL VELL”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109825" y="692850"/>
            <a:ext cx="7050900" cy="419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ca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DESCRIPCION: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ca">
                <a:latin typeface="Open Sans"/>
                <a:ea typeface="Open Sans"/>
                <a:cs typeface="Open Sans"/>
                <a:sym typeface="Open Sans"/>
              </a:rPr>
              <a:t>Deliciosas mermeladas de frutas o verduras hechas artesanalmente.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ca">
                <a:latin typeface="Open Sans"/>
                <a:ea typeface="Open Sans"/>
                <a:cs typeface="Open Sans"/>
                <a:sym typeface="Open Sans"/>
              </a:rPr>
              <a:t>Se puedo </a:t>
            </a:r>
            <a:r>
              <a:rPr lang="ca" smtClean="0">
                <a:latin typeface="Open Sans"/>
                <a:ea typeface="Open Sans"/>
                <a:cs typeface="Open Sans"/>
                <a:sym typeface="Open Sans"/>
              </a:rPr>
              <a:t>untar encima </a:t>
            </a:r>
            <a:r>
              <a:rPr lang="ca">
                <a:latin typeface="Open Sans"/>
                <a:ea typeface="Open Sans"/>
                <a:cs typeface="Open Sans"/>
                <a:sym typeface="Open Sans"/>
              </a:rPr>
              <a:t>de tostadas,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mtClean="0"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ca" smtClean="0">
                <a:latin typeface="Open Sans"/>
                <a:ea typeface="Open Sans"/>
                <a:cs typeface="Open Sans"/>
                <a:sym typeface="Open Sans"/>
              </a:rPr>
              <a:t>ambién puede acompañar carnes i pescados.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ca" smtClean="0">
                <a:latin typeface="Open Sans"/>
                <a:ea typeface="Open Sans"/>
                <a:cs typeface="Open Sans"/>
                <a:sym typeface="Open Sans"/>
              </a:rPr>
              <a:t>Se </a:t>
            </a:r>
            <a:r>
              <a:rPr lang="ca">
                <a:latin typeface="Open Sans"/>
                <a:ea typeface="Open Sans"/>
                <a:cs typeface="Open Sans"/>
                <a:sym typeface="Open Sans"/>
              </a:rPr>
              <a:t>presentan en botas de vidrio de estos distintos tamaños: 160g, 280g o 50g.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ca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PRECIO: 4'50 € / unidad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ca" sz="1400" smtClean="0">
                <a:latin typeface="Open Sans"/>
                <a:ea typeface="Open Sans"/>
                <a:cs typeface="Open Sans"/>
                <a:sym typeface="Open Sans"/>
              </a:rPr>
              <a:t>Especialidad </a:t>
            </a:r>
            <a:r>
              <a:rPr lang="ca" sz="1400">
                <a:latin typeface="Open Sans"/>
                <a:ea typeface="Open Sans"/>
                <a:cs typeface="Open Sans"/>
                <a:sym typeface="Open Sans"/>
              </a:rPr>
              <a:t>de Borredà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ca" sz="1400">
                <a:latin typeface="Open Sans"/>
                <a:ea typeface="Open Sans"/>
                <a:cs typeface="Open Sans"/>
                <a:sym typeface="Open Sans"/>
              </a:rPr>
              <a:t>Gastos de envío no </a:t>
            </a:r>
            <a:r>
              <a:rPr lang="ca" sz="1400" smtClean="0">
                <a:latin typeface="Open Sans"/>
                <a:ea typeface="Open Sans"/>
                <a:cs typeface="Open Sans"/>
                <a:sym typeface="Open Sans"/>
              </a:rPr>
              <a:t>incluidos</a:t>
            </a:r>
            <a:endParaRPr sz="1100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47" name="Shape 14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275" y="938149"/>
            <a:ext cx="3158850" cy="1959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796</Words>
  <Application>Microsoft Office PowerPoint</Application>
  <PresentationFormat>Presentación en pantalla (16:9)</PresentationFormat>
  <Paragraphs>112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Roboto</vt:lpstr>
      <vt:lpstr>Calibri</vt:lpstr>
      <vt:lpstr>Open Sans</vt:lpstr>
      <vt:lpstr>Verdana</vt:lpstr>
      <vt:lpstr>geometric</vt:lpstr>
      <vt:lpstr>Productos catalanes</vt:lpstr>
      <vt:lpstr>ÍNDICE</vt:lpstr>
      <vt:lpstr>1-REBOZUELOS SECOS</vt:lpstr>
      <vt:lpstr>2-GALLETAS DE MIEL Y ROMERO</vt:lpstr>
      <vt:lpstr>3-PEDOS DE MONJA </vt:lpstr>
      <vt:lpstr>4-CONFITURA DE MEMBRILLO</vt:lpstr>
      <vt:lpstr>5-ACEITE DE TÓFONA</vt:lpstr>
      <vt:lpstr>6-CAJA DE BARQUILLOS</vt:lpstr>
      <vt:lpstr>7-MERMELADAS “QUEROL VELL”</vt:lpstr>
      <vt:lpstr>8-QUESO GARROTXA, BAUMA</vt:lpstr>
      <vt:lpstr>9-MERMELADA DE FRESAS CON MÓDENA</vt:lpstr>
      <vt:lpstr>10-Guisantes Negros </vt:lpstr>
      <vt:lpstr>11-PATÉ DE SETAS (“CEPS Y GIRGOLES”) 110g</vt:lpstr>
      <vt:lpstr>12-OLIVADA NEGRA 110 g. </vt:lpstr>
      <vt:lpstr>13-ALIOLI DE MEMBRILLO </vt:lpstr>
      <vt:lpstr>14-Escudella de blat de moro escairat </vt:lpstr>
      <vt:lpstr>15-Ginatge</vt:lpstr>
      <vt:lpstr>16-Harina ecològica kamut 1kg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Productos catalanes</dc:title>
  <cp:lastModifiedBy> </cp:lastModifiedBy>
  <cp:revision>5</cp:revision>
  <dcterms:modified xsi:type="dcterms:W3CDTF">2016-04-11T10:56:19Z</dcterms:modified>
</cp:coreProperties>
</file>