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66" r:id="rId8"/>
    <p:sldId id="264" r:id="rId9"/>
    <p:sldId id="263" r:id="rId10"/>
    <p:sldId id="259" r:id="rId11"/>
    <p:sldId id="265" r:id="rId12"/>
    <p:sldId id="282" r:id="rId13"/>
    <p:sldId id="269" r:id="rId14"/>
    <p:sldId id="272" r:id="rId15"/>
    <p:sldId id="273" r:id="rId16"/>
    <p:sldId id="281" r:id="rId17"/>
    <p:sldId id="268" r:id="rId18"/>
    <p:sldId id="270" r:id="rId19"/>
    <p:sldId id="271" r:id="rId20"/>
    <p:sldId id="280" r:id="rId21"/>
    <p:sldId id="283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15" autoAdjust="0"/>
    <p:restoredTop sz="94660"/>
  </p:normalViewPr>
  <p:slideViewPr>
    <p:cSldViewPr>
      <p:cViewPr varScale="1">
        <p:scale>
          <a:sx n="103" d="100"/>
          <a:sy n="103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2A9590-65D5-4B20-AD75-BD829B3405EE}" type="datetimeFigureOut">
              <a:rPr lang="es-ES" smtClean="0"/>
              <a:pPr/>
              <a:t>29/02/2016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724F28-4044-4CD3-BE3E-A44CB629F681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A9590-65D5-4B20-AD75-BD829B3405EE}" type="datetimeFigureOut">
              <a:rPr lang="es-ES" smtClean="0"/>
              <a:pPr/>
              <a:t>29/02/2016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4F28-4044-4CD3-BE3E-A44CB629F681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A9590-65D5-4B20-AD75-BD829B3405EE}" type="datetimeFigureOut">
              <a:rPr lang="es-ES" smtClean="0"/>
              <a:pPr/>
              <a:t>29/02/2016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4F28-4044-4CD3-BE3E-A44CB629F681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A9590-65D5-4B20-AD75-BD829B3405EE}" type="datetimeFigureOut">
              <a:rPr lang="es-ES" smtClean="0"/>
              <a:pPr/>
              <a:t>29/02/2016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4F28-4044-4CD3-BE3E-A44CB629F68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A9590-65D5-4B20-AD75-BD829B3405EE}" type="datetimeFigureOut">
              <a:rPr lang="es-ES" smtClean="0"/>
              <a:pPr/>
              <a:t>29/02/2016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4F28-4044-4CD3-BE3E-A44CB629F68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A9590-65D5-4B20-AD75-BD829B3405EE}" type="datetimeFigureOut">
              <a:rPr lang="es-ES" smtClean="0"/>
              <a:pPr/>
              <a:t>29/02/2016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4F28-4044-4CD3-BE3E-A44CB629F68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A9590-65D5-4B20-AD75-BD829B3405EE}" type="datetimeFigureOut">
              <a:rPr lang="es-ES" smtClean="0"/>
              <a:pPr/>
              <a:t>29/02/2016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4F28-4044-4CD3-BE3E-A44CB629F681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A9590-65D5-4B20-AD75-BD829B3405EE}" type="datetimeFigureOut">
              <a:rPr lang="es-ES" smtClean="0"/>
              <a:pPr/>
              <a:t>29/02/2016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4F28-4044-4CD3-BE3E-A44CB629F681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A9590-65D5-4B20-AD75-BD829B3405EE}" type="datetimeFigureOut">
              <a:rPr lang="es-ES" smtClean="0"/>
              <a:pPr/>
              <a:t>29/02/2016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4F28-4044-4CD3-BE3E-A44CB629F68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A9590-65D5-4B20-AD75-BD829B3405EE}" type="datetimeFigureOut">
              <a:rPr lang="es-ES" smtClean="0"/>
              <a:pPr/>
              <a:t>29/02/2016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4F28-4044-4CD3-BE3E-A44CB629F68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A9590-65D5-4B20-AD75-BD829B3405EE}" type="datetimeFigureOut">
              <a:rPr lang="es-ES" smtClean="0"/>
              <a:pPr/>
              <a:t>29/02/2016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4F28-4044-4CD3-BE3E-A44CB629F68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22A9590-65D5-4B20-AD75-BD829B3405EE}" type="datetimeFigureOut">
              <a:rPr lang="es-ES" smtClean="0"/>
              <a:pPr/>
              <a:t>29/02/2016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9724F28-4044-4CD3-BE3E-A44CB629F68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87624" y="980728"/>
            <a:ext cx="6840759" cy="1702160"/>
          </a:xfrm>
        </p:spPr>
        <p:txBody>
          <a:bodyPr>
            <a:noAutofit/>
          </a:bodyPr>
          <a:lstStyle/>
          <a:p>
            <a:r>
              <a:rPr lang="es-ES" sz="9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Ejefazos</a:t>
            </a:r>
            <a:endParaRPr lang="es-ES" sz="9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67135"/>
            <a:ext cx="3468061" cy="25202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896" y="170451"/>
            <a:ext cx="9152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smtClean="0">
                <a:latin typeface="Juice ITC" pitchFamily="82" charset="0"/>
              </a:rPr>
              <a:t>Catálogo de productos de nuestra empresa</a:t>
            </a:r>
            <a:endParaRPr lang="es-ES" sz="4800" dirty="0">
              <a:latin typeface="Juice ITC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55097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4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7200" dirty="0" smtClean="0">
                <a:latin typeface="Broadway" pitchFamily="82" charset="0"/>
              </a:rPr>
              <a:t>Complementos</a:t>
            </a:r>
            <a:endParaRPr lang="es-ES" sz="6000" dirty="0">
              <a:latin typeface="Broadway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33280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83569" y="2204864"/>
            <a:ext cx="5328592" cy="453650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" b="1" dirty="0" smtClean="0"/>
              <a:t>Materiales: </a:t>
            </a:r>
            <a:r>
              <a:rPr lang="es-ES" i="1" dirty="0" err="1" smtClean="0"/>
              <a:t>Hama</a:t>
            </a:r>
            <a:r>
              <a:rPr lang="es-ES" i="1" dirty="0" smtClean="0"/>
              <a:t> </a:t>
            </a:r>
            <a:r>
              <a:rPr lang="es-ES" i="1" dirty="0" err="1" smtClean="0"/>
              <a:t>Beads</a:t>
            </a:r>
            <a:r>
              <a:rPr lang="es-ES" dirty="0" smtClean="0"/>
              <a:t> (Cilindros de plástico que se unen para formar figuras)</a:t>
            </a:r>
          </a:p>
          <a:p>
            <a:pPr algn="just"/>
            <a:r>
              <a:rPr lang="es-ES" b="1" dirty="0" smtClean="0"/>
              <a:t>Modo de elaboración: </a:t>
            </a:r>
            <a:r>
              <a:rPr lang="es-ES" dirty="0" smtClean="0"/>
              <a:t>Las </a:t>
            </a:r>
            <a:r>
              <a:rPr lang="es-ES" i="1" dirty="0" err="1" smtClean="0"/>
              <a:t>Hama</a:t>
            </a:r>
            <a:r>
              <a:rPr lang="es-ES" i="1" dirty="0" smtClean="0"/>
              <a:t> </a:t>
            </a:r>
            <a:r>
              <a:rPr lang="es-ES" i="1" dirty="0" err="1" smtClean="0"/>
              <a:t>Beads</a:t>
            </a:r>
            <a:r>
              <a:rPr lang="es-ES" dirty="0" smtClean="0"/>
              <a:t> se colocan en una plantilla de plástico con pinchos. Cada una se inserta en un pincho, y se alternan colores para formar figuras. Una vez hecho esto, se coloca papel de cebolla encima, se plancha para que las piezas se peguen y se retira la figura. Estos broches los elaboramos nosotros mismos, y cada uno es diferente.</a:t>
            </a:r>
          </a:p>
          <a:p>
            <a:r>
              <a:rPr lang="es-ES" b="1" dirty="0" smtClean="0"/>
              <a:t>Precio final: </a:t>
            </a:r>
            <a:r>
              <a:rPr lang="es-ES" dirty="0" smtClean="0"/>
              <a:t>1,50€</a:t>
            </a:r>
          </a:p>
          <a:p>
            <a:r>
              <a:rPr lang="es-ES" b="1" dirty="0" smtClean="0"/>
              <a:t>Nº de referencia: </a:t>
            </a:r>
            <a:r>
              <a:rPr lang="es-ES" dirty="0" smtClean="0"/>
              <a:t>007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0" y="570156"/>
            <a:ext cx="9036496" cy="1054250"/>
          </a:xfrm>
        </p:spPr>
        <p:txBody>
          <a:bodyPr/>
          <a:lstStyle/>
          <a:p>
            <a:r>
              <a:rPr lang="es-ES" dirty="0" smtClean="0">
                <a:latin typeface="Broadway" pitchFamily="82" charset="0"/>
              </a:rPr>
              <a:t>Broches sorpresa</a:t>
            </a:r>
            <a:endParaRPr lang="es-ES" dirty="0">
              <a:latin typeface="Broadway" pitchFamily="82" charset="0"/>
            </a:endParaRPr>
          </a:p>
        </p:txBody>
      </p:sp>
      <p:pic>
        <p:nvPicPr>
          <p:cNvPr id="1026" name="Picture 2" descr="http://www.hamabeads.es/80-140-thickbox/hama-beads-midi-mix-48-colore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492896"/>
            <a:ext cx="1933972" cy="19339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i.ytimg.com/vi/RBfCHZ2ZjRs/maxresdefaul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869160"/>
            <a:ext cx="2446983" cy="13764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419541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83569" y="2204864"/>
            <a:ext cx="5328592" cy="453650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" b="1" dirty="0" smtClean="0"/>
              <a:t>Materiales: </a:t>
            </a:r>
            <a:r>
              <a:rPr lang="es-ES" i="1" dirty="0" err="1" smtClean="0"/>
              <a:t>Hama</a:t>
            </a:r>
            <a:r>
              <a:rPr lang="es-ES" i="1" dirty="0" smtClean="0"/>
              <a:t> </a:t>
            </a:r>
            <a:r>
              <a:rPr lang="es-ES" i="1" dirty="0" err="1" smtClean="0"/>
              <a:t>Beads</a:t>
            </a:r>
            <a:r>
              <a:rPr lang="es-ES" dirty="0" smtClean="0"/>
              <a:t> (Cilindros de plástico que se unen para formar figuras)</a:t>
            </a:r>
          </a:p>
          <a:p>
            <a:pPr algn="just"/>
            <a:r>
              <a:rPr lang="es-ES" b="1" dirty="0" smtClean="0"/>
              <a:t>Modo de elaboración: </a:t>
            </a:r>
            <a:r>
              <a:rPr lang="es-ES" dirty="0" smtClean="0"/>
              <a:t>Las </a:t>
            </a:r>
            <a:r>
              <a:rPr lang="es-ES" i="1" dirty="0" err="1" smtClean="0"/>
              <a:t>Hama</a:t>
            </a:r>
            <a:r>
              <a:rPr lang="es-ES" i="1" dirty="0" smtClean="0"/>
              <a:t> </a:t>
            </a:r>
            <a:r>
              <a:rPr lang="es-ES" i="1" dirty="0" err="1" smtClean="0"/>
              <a:t>Beads</a:t>
            </a:r>
            <a:r>
              <a:rPr lang="es-ES" dirty="0" smtClean="0"/>
              <a:t> se colocan en una plantilla de plástico con pinchos. Cada una se inserta en un pincho, y se alternan colores para formar figuras. Una vez hecho esto, se coloca papel de cebolla encima, se plancha para que las piezas se peguen y se retira la figura. Estos llaveros los elaboramos nosotros mismos, y cada uno es diferente.</a:t>
            </a:r>
          </a:p>
          <a:p>
            <a:r>
              <a:rPr lang="es-ES" b="1" dirty="0" smtClean="0"/>
              <a:t>Precio final: </a:t>
            </a:r>
            <a:r>
              <a:rPr lang="es-ES" dirty="0" smtClean="0"/>
              <a:t>1,50€</a:t>
            </a:r>
          </a:p>
          <a:p>
            <a:r>
              <a:rPr lang="es-ES" b="1" dirty="0" smtClean="0"/>
              <a:t>Nº de referencia: </a:t>
            </a:r>
            <a:r>
              <a:rPr lang="es-ES" dirty="0" smtClean="0"/>
              <a:t>008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0" y="570156"/>
            <a:ext cx="9036496" cy="1054250"/>
          </a:xfrm>
        </p:spPr>
        <p:txBody>
          <a:bodyPr/>
          <a:lstStyle/>
          <a:p>
            <a:r>
              <a:rPr lang="es-ES" dirty="0" smtClean="0">
                <a:latin typeface="Broadway" pitchFamily="82" charset="0"/>
              </a:rPr>
              <a:t>Llaveros sorpresa</a:t>
            </a:r>
            <a:endParaRPr lang="es-ES" dirty="0">
              <a:latin typeface="Broadway" pitchFamily="82" charset="0"/>
            </a:endParaRPr>
          </a:p>
        </p:txBody>
      </p:sp>
      <p:pic>
        <p:nvPicPr>
          <p:cNvPr id="1026" name="Picture 2" descr="http://www.hamabeads.es/80-140-thickbox/hama-beads-midi-mix-48-colore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807" y="2060848"/>
            <a:ext cx="1933972" cy="19339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232"/>
          <a:stretch/>
        </p:blipFill>
        <p:spPr bwMode="auto">
          <a:xfrm>
            <a:off x="6516216" y="4221088"/>
            <a:ext cx="1847850" cy="2288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875326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39552" y="2204864"/>
            <a:ext cx="8064896" cy="1944216"/>
          </a:xfrm>
        </p:spPr>
        <p:txBody>
          <a:bodyPr>
            <a:normAutofit/>
          </a:bodyPr>
          <a:lstStyle/>
          <a:p>
            <a:pPr algn="just"/>
            <a:r>
              <a:rPr lang="es-ES" b="1" dirty="0" smtClean="0"/>
              <a:t>Modo de elaboración: </a:t>
            </a:r>
            <a:r>
              <a:rPr lang="es-ES" dirty="0" smtClean="0"/>
              <a:t>Estas originales carteras las ha elaborado la marca asturiana «Les </a:t>
            </a:r>
            <a:r>
              <a:rPr lang="es-ES" dirty="0" err="1" smtClean="0"/>
              <a:t>Camisetes</a:t>
            </a:r>
            <a:r>
              <a:rPr lang="es-ES" dirty="0" smtClean="0"/>
              <a:t>»</a:t>
            </a:r>
          </a:p>
          <a:p>
            <a:r>
              <a:rPr lang="es-ES" b="1" dirty="0" smtClean="0"/>
              <a:t>Precio final: </a:t>
            </a:r>
            <a:r>
              <a:rPr lang="es-ES" dirty="0" smtClean="0"/>
              <a:t>6,95€ cada una</a:t>
            </a:r>
          </a:p>
          <a:p>
            <a:r>
              <a:rPr lang="es-ES" b="1" dirty="0" smtClean="0"/>
              <a:t>Nº de referencia: (</a:t>
            </a:r>
            <a:r>
              <a:rPr lang="es-ES" dirty="0" smtClean="0"/>
              <a:t>de izquierda a </a:t>
            </a:r>
            <a:r>
              <a:rPr lang="es-ES" dirty="0"/>
              <a:t>derecha) </a:t>
            </a:r>
            <a:r>
              <a:rPr lang="es-ES" dirty="0" smtClean="0"/>
              <a:t>009, 010, 011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0" y="570156"/>
            <a:ext cx="9036496" cy="1054250"/>
          </a:xfrm>
        </p:spPr>
        <p:txBody>
          <a:bodyPr/>
          <a:lstStyle/>
          <a:p>
            <a:r>
              <a:rPr lang="es-ES" dirty="0" smtClean="0">
                <a:latin typeface="Broadway" pitchFamily="82" charset="0"/>
              </a:rPr>
              <a:t>Carteras</a:t>
            </a:r>
            <a:endParaRPr lang="es-ES" dirty="0">
              <a:latin typeface="Broadway" pitchFamily="82" charset="0"/>
            </a:endParaRPr>
          </a:p>
        </p:txBody>
      </p:sp>
      <p:pic>
        <p:nvPicPr>
          <p:cNvPr id="4098" name="Picture 2" descr="Cartera “Contigo al fin del mundo”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271" b="8444"/>
          <a:stretch/>
        </p:blipFill>
        <p:spPr bwMode="auto">
          <a:xfrm>
            <a:off x="323528" y="4406440"/>
            <a:ext cx="2553072" cy="19986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artera “A tu lado todo es mucho mejor”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426" b="7270"/>
          <a:stretch/>
        </p:blipFill>
        <p:spPr bwMode="auto">
          <a:xfrm>
            <a:off x="3347864" y="4406439"/>
            <a:ext cx="2520280" cy="19986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artera “Eres todo lo que necesito”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221" b="9223"/>
          <a:stretch/>
        </p:blipFill>
        <p:spPr bwMode="auto">
          <a:xfrm>
            <a:off x="6402153" y="4406438"/>
            <a:ext cx="2450706" cy="19986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908956" y="6405131"/>
            <a:ext cx="133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Modelo A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3941930" y="6405131"/>
            <a:ext cx="133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Modelo B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961432" y="6405131"/>
            <a:ext cx="133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Modelo C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0276477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39552" y="2204864"/>
            <a:ext cx="8064896" cy="1944216"/>
          </a:xfrm>
        </p:spPr>
        <p:txBody>
          <a:bodyPr>
            <a:normAutofit/>
          </a:bodyPr>
          <a:lstStyle/>
          <a:p>
            <a:pPr algn="just"/>
            <a:r>
              <a:rPr lang="es-ES" b="1" dirty="0" smtClean="0"/>
              <a:t>Modo de elaboración: </a:t>
            </a:r>
            <a:r>
              <a:rPr lang="es-ES" dirty="0" smtClean="0"/>
              <a:t>La marca que los ha hecho es «Les </a:t>
            </a:r>
            <a:r>
              <a:rPr lang="es-ES" dirty="0" err="1" smtClean="0"/>
              <a:t>Camisetes</a:t>
            </a:r>
            <a:r>
              <a:rPr lang="es-ES" dirty="0" smtClean="0"/>
              <a:t>», una empresa asturiana</a:t>
            </a:r>
          </a:p>
          <a:p>
            <a:r>
              <a:rPr lang="es-ES" b="1" dirty="0" smtClean="0"/>
              <a:t>Precio final: </a:t>
            </a:r>
            <a:r>
              <a:rPr lang="es-ES" dirty="0" smtClean="0"/>
              <a:t>3€ cada uno</a:t>
            </a:r>
          </a:p>
          <a:p>
            <a:r>
              <a:rPr lang="es-ES" b="1" dirty="0" smtClean="0"/>
              <a:t>Nº de referencia: </a:t>
            </a:r>
            <a:r>
              <a:rPr lang="es-ES" dirty="0" smtClean="0"/>
              <a:t>(de izquierda a derecha) 012, 013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0" y="570156"/>
            <a:ext cx="9036496" cy="1054250"/>
          </a:xfrm>
        </p:spPr>
        <p:txBody>
          <a:bodyPr/>
          <a:lstStyle/>
          <a:p>
            <a:r>
              <a:rPr lang="es-ES" dirty="0" smtClean="0">
                <a:latin typeface="Broadway" pitchFamily="82" charset="0"/>
              </a:rPr>
              <a:t>Llaveros vacas</a:t>
            </a:r>
            <a:endParaRPr lang="es-ES" dirty="0">
              <a:latin typeface="Broadway" pitchFamily="82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287352" y="6337593"/>
            <a:ext cx="133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Modelo A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6012160" y="6337593"/>
            <a:ext cx="133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Modelo B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922" y="4149080"/>
            <a:ext cx="1977008" cy="1977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142386"/>
            <a:ext cx="1983702" cy="1983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776747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39552" y="2204864"/>
            <a:ext cx="8064896" cy="1944216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b="1" dirty="0" smtClean="0"/>
              <a:t>Modo de elaboración: </a:t>
            </a:r>
            <a:r>
              <a:rPr lang="es-ES" dirty="0" smtClean="0"/>
              <a:t>Las hemos elaborado nosotros mismos artesanalmente</a:t>
            </a:r>
          </a:p>
          <a:p>
            <a:r>
              <a:rPr lang="es-ES" b="1" dirty="0" smtClean="0"/>
              <a:t>Precio final: </a:t>
            </a:r>
            <a:r>
              <a:rPr lang="es-ES" dirty="0" smtClean="0"/>
              <a:t>3€ cada una del modelo B y cada 2 del modelo A</a:t>
            </a:r>
          </a:p>
          <a:p>
            <a:r>
              <a:rPr lang="es-ES" b="1" dirty="0" smtClean="0"/>
              <a:t>Nº de referencia: </a:t>
            </a:r>
            <a:r>
              <a:rPr lang="es-ES" dirty="0" smtClean="0"/>
              <a:t>(de izquierda a derecha) 013, 014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0" y="570156"/>
            <a:ext cx="9036496" cy="1054250"/>
          </a:xfrm>
        </p:spPr>
        <p:txBody>
          <a:bodyPr/>
          <a:lstStyle/>
          <a:p>
            <a:r>
              <a:rPr lang="es-ES" dirty="0" smtClean="0">
                <a:latin typeface="Broadway" pitchFamily="82" charset="0"/>
              </a:rPr>
              <a:t>Pulseras</a:t>
            </a:r>
            <a:endParaRPr lang="es-ES" dirty="0">
              <a:latin typeface="Broadway" pitchFamily="82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287352" y="6337593"/>
            <a:ext cx="133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Modelo A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6035419" y="6337593"/>
            <a:ext cx="133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Modelo B</a:t>
            </a:r>
            <a:endParaRPr lang="es-ES" dirty="0"/>
          </a:p>
        </p:txBody>
      </p:sp>
      <p:pic>
        <p:nvPicPr>
          <p:cNvPr id="1026" name="Picture 2" descr="D:\Alumnos\Secundaria\ESO\4º\4ºA\pulseras-tejida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258" y="4179252"/>
            <a:ext cx="3024336" cy="19887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Alumnos\Secundaria\ESO\4º\4ºA\pulseras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68950" y="4179252"/>
            <a:ext cx="2665166" cy="19887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731298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39552" y="2204864"/>
            <a:ext cx="8064896" cy="1944216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b="1" dirty="0" smtClean="0"/>
              <a:t>Modo de elaboración: </a:t>
            </a:r>
            <a:r>
              <a:rPr lang="es-ES" dirty="0" smtClean="0"/>
              <a:t>Los hemos elaborado nosotros mismos artesanalmente. Están hechos con cuerdas y nudos corredizos.</a:t>
            </a:r>
          </a:p>
          <a:p>
            <a:r>
              <a:rPr lang="es-ES" b="1" dirty="0" smtClean="0"/>
              <a:t>Precio final: </a:t>
            </a:r>
            <a:r>
              <a:rPr lang="es-ES" dirty="0" smtClean="0"/>
              <a:t>3’99€ cada uno</a:t>
            </a:r>
          </a:p>
          <a:p>
            <a:r>
              <a:rPr lang="es-ES" b="1" dirty="0" smtClean="0"/>
              <a:t>Nº de referencia:</a:t>
            </a:r>
            <a:r>
              <a:rPr lang="es-ES" dirty="0" smtClean="0"/>
              <a:t> 015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0" y="570156"/>
            <a:ext cx="9036496" cy="1054250"/>
          </a:xfrm>
        </p:spPr>
        <p:txBody>
          <a:bodyPr/>
          <a:lstStyle/>
          <a:p>
            <a:r>
              <a:rPr lang="es-ES" dirty="0" smtClean="0">
                <a:latin typeface="Broadway" pitchFamily="82" charset="0"/>
              </a:rPr>
              <a:t>Collares de nudos</a:t>
            </a:r>
            <a:endParaRPr lang="es-ES" dirty="0">
              <a:latin typeface="Broadway" pitchFamily="8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387885"/>
            <a:ext cx="3384376" cy="226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38985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8800" dirty="0" smtClean="0">
                <a:latin typeface="Broadway" pitchFamily="82" charset="0"/>
              </a:rPr>
              <a:t>Hogar</a:t>
            </a:r>
            <a:endParaRPr lang="es-ES" sz="7200" dirty="0">
              <a:latin typeface="Broadway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22509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39552" y="2204864"/>
            <a:ext cx="8064896" cy="1944216"/>
          </a:xfrm>
        </p:spPr>
        <p:txBody>
          <a:bodyPr>
            <a:normAutofit/>
          </a:bodyPr>
          <a:lstStyle/>
          <a:p>
            <a:pPr algn="just"/>
            <a:r>
              <a:rPr lang="es-ES" b="1" dirty="0" smtClean="0"/>
              <a:t>Modo de elaboración: </a:t>
            </a:r>
            <a:r>
              <a:rPr lang="es-ES" dirty="0" smtClean="0"/>
              <a:t>Estas tazas las ha elaborado la marca «Les </a:t>
            </a:r>
            <a:r>
              <a:rPr lang="es-ES" dirty="0" err="1" smtClean="0"/>
              <a:t>Camisetes</a:t>
            </a:r>
            <a:r>
              <a:rPr lang="es-ES" dirty="0" smtClean="0"/>
              <a:t>»</a:t>
            </a:r>
          </a:p>
          <a:p>
            <a:r>
              <a:rPr lang="es-ES" b="1" dirty="0" smtClean="0"/>
              <a:t>Precio final: </a:t>
            </a:r>
            <a:r>
              <a:rPr lang="es-ES" dirty="0" smtClean="0"/>
              <a:t>6,50€ cada una</a:t>
            </a:r>
          </a:p>
          <a:p>
            <a:r>
              <a:rPr lang="es-ES" b="1" dirty="0" smtClean="0"/>
              <a:t>Nº de referencia: 0</a:t>
            </a:r>
            <a:r>
              <a:rPr lang="es-ES" dirty="0" smtClean="0"/>
              <a:t>20, 021</a:t>
            </a:r>
            <a:r>
              <a:rPr lang="es-ES" b="1" dirty="0" smtClean="0"/>
              <a:t> (</a:t>
            </a:r>
            <a:r>
              <a:rPr lang="es-ES" dirty="0" smtClean="0"/>
              <a:t>de izquierda a derecha) 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0" y="570156"/>
            <a:ext cx="9036496" cy="1054250"/>
          </a:xfrm>
        </p:spPr>
        <p:txBody>
          <a:bodyPr/>
          <a:lstStyle/>
          <a:p>
            <a:r>
              <a:rPr lang="es-ES" dirty="0" smtClean="0">
                <a:latin typeface="Broadway" pitchFamily="82" charset="0"/>
              </a:rPr>
              <a:t>Tazas de Asturias</a:t>
            </a:r>
            <a:endParaRPr lang="es-ES" dirty="0">
              <a:latin typeface="Broadway" pitchFamily="82" charset="0"/>
            </a:endParaRPr>
          </a:p>
        </p:txBody>
      </p:sp>
      <p:pic>
        <p:nvPicPr>
          <p:cNvPr id="5122" name="Picture 2" descr="Taza Asturia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05064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aza ¿Asturias o trabajas?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05064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601670" y="6488668"/>
            <a:ext cx="133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Modelo A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6012160" y="6453336"/>
            <a:ext cx="133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Modelo B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8733120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39552" y="2204864"/>
            <a:ext cx="8064896" cy="1944216"/>
          </a:xfrm>
        </p:spPr>
        <p:txBody>
          <a:bodyPr>
            <a:normAutofit/>
          </a:bodyPr>
          <a:lstStyle/>
          <a:p>
            <a:pPr algn="just"/>
            <a:r>
              <a:rPr lang="es-ES" b="1" dirty="0" smtClean="0"/>
              <a:t>Modo de elaboración: </a:t>
            </a:r>
            <a:r>
              <a:rPr lang="es-ES" dirty="0" smtClean="0"/>
              <a:t>Los ha elaborado la marca de Asturias «Les </a:t>
            </a:r>
            <a:r>
              <a:rPr lang="es-ES" dirty="0" err="1" smtClean="0"/>
              <a:t>Camisetes</a:t>
            </a:r>
            <a:r>
              <a:rPr lang="es-ES" dirty="0" smtClean="0"/>
              <a:t>»</a:t>
            </a:r>
          </a:p>
          <a:p>
            <a:r>
              <a:rPr lang="es-ES" b="1" dirty="0" smtClean="0"/>
              <a:t>Precio final: </a:t>
            </a:r>
            <a:r>
              <a:rPr lang="es-ES" dirty="0" smtClean="0"/>
              <a:t>3€ el modelo A y 3,50€ el modelo B</a:t>
            </a:r>
          </a:p>
          <a:p>
            <a:r>
              <a:rPr lang="es-ES" b="1" dirty="0" smtClean="0"/>
              <a:t>Nº de referencia: 0</a:t>
            </a:r>
            <a:r>
              <a:rPr lang="es-ES" dirty="0" smtClean="0"/>
              <a:t>22, 023</a:t>
            </a:r>
            <a:r>
              <a:rPr lang="es-ES" b="1" dirty="0" smtClean="0"/>
              <a:t> </a:t>
            </a:r>
            <a:r>
              <a:rPr lang="es-ES" b="1" dirty="0"/>
              <a:t>(</a:t>
            </a:r>
            <a:r>
              <a:rPr lang="es-ES" dirty="0"/>
              <a:t>de izquierda a derecha) 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0" y="570156"/>
            <a:ext cx="9036496" cy="1054250"/>
          </a:xfrm>
        </p:spPr>
        <p:txBody>
          <a:bodyPr/>
          <a:lstStyle/>
          <a:p>
            <a:r>
              <a:rPr lang="es-ES" dirty="0" smtClean="0">
                <a:latin typeface="Broadway" pitchFamily="82" charset="0"/>
              </a:rPr>
              <a:t>Imanes</a:t>
            </a:r>
            <a:endParaRPr lang="es-ES" dirty="0">
              <a:latin typeface="Broadway" pitchFamily="82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601670" y="6488668"/>
            <a:ext cx="133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Modelo A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6012160" y="6453336"/>
            <a:ext cx="133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Modelo B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244" y="4381500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53880"/>
            <a:ext cx="2032620" cy="2032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858484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Alimentación</a:t>
            </a:r>
          </a:p>
          <a:p>
            <a:r>
              <a:rPr lang="es-ES" dirty="0" smtClean="0"/>
              <a:t>Complementos</a:t>
            </a:r>
          </a:p>
          <a:p>
            <a:r>
              <a:rPr lang="es-ES" dirty="0" smtClean="0"/>
              <a:t>Textil</a:t>
            </a:r>
          </a:p>
          <a:p>
            <a:r>
              <a:rPr lang="es-ES" dirty="0" smtClean="0"/>
              <a:t>Hogar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Broadway" pitchFamily="82" charset="0"/>
              </a:rPr>
              <a:t>Índice</a:t>
            </a:r>
            <a:endParaRPr lang="es-ES" dirty="0">
              <a:latin typeface="Broadway" pitchFamily="82" charset="0"/>
            </a:endParaRPr>
          </a:p>
        </p:txBody>
      </p:sp>
      <p:sp>
        <p:nvSpPr>
          <p:cNvPr id="4" name="AutoShape 2" descr="Resultado de imagen de asturi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227" y="4437112"/>
            <a:ext cx="4948303" cy="190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776672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39552" y="2132856"/>
            <a:ext cx="8064896" cy="1944216"/>
          </a:xfrm>
        </p:spPr>
        <p:txBody>
          <a:bodyPr>
            <a:normAutofit/>
          </a:bodyPr>
          <a:lstStyle/>
          <a:p>
            <a:pPr algn="just"/>
            <a:r>
              <a:rPr lang="es-ES" b="1" dirty="0" smtClean="0"/>
              <a:t>Modo de elaboración: </a:t>
            </a:r>
            <a:r>
              <a:rPr lang="es-ES" dirty="0"/>
              <a:t>P</a:t>
            </a:r>
            <a:r>
              <a:rPr lang="es-ES" dirty="0" smtClean="0"/>
              <a:t>ertenecen a la sección de hogar de la marca «Les </a:t>
            </a:r>
            <a:r>
              <a:rPr lang="es-ES" dirty="0" err="1" smtClean="0"/>
              <a:t>camisetes</a:t>
            </a:r>
            <a:r>
              <a:rPr lang="es-ES" dirty="0" smtClean="0"/>
              <a:t>»</a:t>
            </a:r>
          </a:p>
          <a:p>
            <a:pPr algn="just"/>
            <a:r>
              <a:rPr lang="es-ES" b="1" dirty="0" smtClean="0"/>
              <a:t>Precio final: </a:t>
            </a:r>
            <a:r>
              <a:rPr lang="es-ES" dirty="0" smtClean="0"/>
              <a:t>6,50€ cada uno</a:t>
            </a:r>
            <a:endParaRPr lang="es-ES" b="1" dirty="0" smtClean="0"/>
          </a:p>
          <a:p>
            <a:pPr algn="just"/>
            <a:r>
              <a:rPr lang="es-ES" b="1" dirty="0" smtClean="0"/>
              <a:t>Nº de referencia: 0</a:t>
            </a:r>
            <a:r>
              <a:rPr lang="es-ES" dirty="0" smtClean="0"/>
              <a:t>24, 025</a:t>
            </a:r>
            <a:r>
              <a:rPr lang="es-ES" b="1" dirty="0" smtClean="0"/>
              <a:t> </a:t>
            </a:r>
            <a:r>
              <a:rPr lang="es-ES" b="1" dirty="0"/>
              <a:t>(</a:t>
            </a:r>
            <a:r>
              <a:rPr lang="es-ES" dirty="0"/>
              <a:t>de izquierda a derecha) </a:t>
            </a:r>
          </a:p>
          <a:p>
            <a:pPr algn="just"/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0" y="570156"/>
            <a:ext cx="9036496" cy="1054250"/>
          </a:xfrm>
        </p:spPr>
        <p:txBody>
          <a:bodyPr/>
          <a:lstStyle/>
          <a:p>
            <a:r>
              <a:rPr lang="es-ES" dirty="0" smtClean="0">
                <a:latin typeface="Broadway" pitchFamily="82" charset="0"/>
              </a:rPr>
              <a:t>Delantal Vaca</a:t>
            </a:r>
            <a:endParaRPr lang="es-ES" dirty="0">
              <a:latin typeface="Broadway" pitchFamily="82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601670" y="6488668"/>
            <a:ext cx="133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Modelo A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6012160" y="6453336"/>
            <a:ext cx="133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Modelo B</a:t>
            </a:r>
            <a:endParaRPr lang="es-ES" dirty="0"/>
          </a:p>
        </p:txBody>
      </p:sp>
      <p:pic>
        <p:nvPicPr>
          <p:cNvPr id="4098" name="Picture 2" descr="Delantal rosa Vaca lunare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22" y="3865917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elantal rojo Vaca cocinando 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102" y="3899251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409759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11560" y="2636912"/>
            <a:ext cx="4824536" cy="3672408"/>
          </a:xfrm>
        </p:spPr>
        <p:txBody>
          <a:bodyPr>
            <a:normAutofit/>
          </a:bodyPr>
          <a:lstStyle/>
          <a:p>
            <a:pPr algn="just"/>
            <a:r>
              <a:rPr lang="es-ES" b="1" dirty="0" smtClean="0"/>
              <a:t>Modo de elaboración: </a:t>
            </a:r>
            <a:r>
              <a:rPr lang="es-ES" dirty="0" smtClean="0"/>
              <a:t>Los elaboramos los alumnos con nuestras propias manos, usando lana, alambre, plumas y cuentas</a:t>
            </a:r>
          </a:p>
          <a:p>
            <a:pPr algn="just"/>
            <a:r>
              <a:rPr lang="es-ES" b="1" dirty="0" smtClean="0"/>
              <a:t>Precio final: </a:t>
            </a:r>
            <a:r>
              <a:rPr lang="es-ES" dirty="0" smtClean="0"/>
              <a:t>5,99€ cada uno</a:t>
            </a:r>
            <a:endParaRPr lang="es-ES" b="1" dirty="0" smtClean="0"/>
          </a:p>
          <a:p>
            <a:pPr algn="just"/>
            <a:r>
              <a:rPr lang="es-ES" b="1" dirty="0" smtClean="0"/>
              <a:t>Nº de referencia: </a:t>
            </a:r>
            <a:r>
              <a:rPr lang="es-ES" dirty="0" smtClean="0"/>
              <a:t>026 </a:t>
            </a:r>
            <a:endParaRPr lang="es-ES" dirty="0"/>
          </a:p>
          <a:p>
            <a:pPr algn="just"/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0" y="570156"/>
            <a:ext cx="9036496" cy="1054250"/>
          </a:xfrm>
        </p:spPr>
        <p:txBody>
          <a:bodyPr/>
          <a:lstStyle/>
          <a:p>
            <a:r>
              <a:rPr lang="es-ES" dirty="0" err="1" smtClean="0">
                <a:latin typeface="Broadway" pitchFamily="82" charset="0"/>
              </a:rPr>
              <a:t>Atrapasueños</a:t>
            </a:r>
            <a:endParaRPr lang="es-ES" dirty="0">
              <a:latin typeface="Broadway" pitchFamily="82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562" y="2924944"/>
            <a:ext cx="1396175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020612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9600" dirty="0" smtClean="0">
                <a:latin typeface="Broadway" pitchFamily="82" charset="0"/>
              </a:rPr>
              <a:t>Alimentos</a:t>
            </a:r>
            <a:endParaRPr lang="es-ES" sz="9600" dirty="0">
              <a:latin typeface="Broadway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54464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83568" y="2132856"/>
            <a:ext cx="7745505" cy="3877815"/>
          </a:xfrm>
        </p:spPr>
        <p:txBody>
          <a:bodyPr/>
          <a:lstStyle/>
          <a:p>
            <a:r>
              <a:rPr lang="es-ES" b="1" dirty="0" smtClean="0"/>
              <a:t>Peso: </a:t>
            </a:r>
            <a:r>
              <a:rPr lang="es-ES" dirty="0" smtClean="0"/>
              <a:t>200 gramos</a:t>
            </a:r>
          </a:p>
          <a:p>
            <a:r>
              <a:rPr lang="es-ES" b="1" dirty="0" smtClean="0"/>
              <a:t>Ingredientes: </a:t>
            </a:r>
            <a:r>
              <a:rPr lang="es-ES" dirty="0" smtClean="0"/>
              <a:t>Leche fresca pasteurizada de vaca, azúcar, arroz, canela, limón, anís y sal</a:t>
            </a:r>
          </a:p>
          <a:p>
            <a:r>
              <a:rPr lang="es-ES" b="1" dirty="0" smtClean="0"/>
              <a:t>Modo de elaboración: </a:t>
            </a:r>
            <a:r>
              <a:rPr lang="es-ES" dirty="0" smtClean="0"/>
              <a:t>Está elaborado de manera tradicional, libre de conservantes y colorantes</a:t>
            </a:r>
            <a:endParaRPr lang="es-ES" b="1" dirty="0" smtClean="0"/>
          </a:p>
          <a:p>
            <a:r>
              <a:rPr lang="es-ES" b="1" dirty="0" smtClean="0"/>
              <a:t>Precio final:</a:t>
            </a:r>
            <a:r>
              <a:rPr lang="es-ES" dirty="0" smtClean="0"/>
              <a:t> 2,99€</a:t>
            </a:r>
          </a:p>
          <a:p>
            <a:r>
              <a:rPr lang="es-ES" b="1" dirty="0" smtClean="0"/>
              <a:t>Nº de referencia: </a:t>
            </a:r>
            <a:r>
              <a:rPr lang="es-ES" dirty="0" smtClean="0"/>
              <a:t>001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Broadway" pitchFamily="82" charset="0"/>
              </a:rPr>
              <a:t>Arroz con leche</a:t>
            </a:r>
            <a:endParaRPr lang="es-ES" dirty="0">
              <a:latin typeface="Broadway" pitchFamily="8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93096"/>
            <a:ext cx="2448272" cy="2389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972925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83568" y="2204864"/>
            <a:ext cx="7745505" cy="3877815"/>
          </a:xfrm>
        </p:spPr>
        <p:txBody>
          <a:bodyPr/>
          <a:lstStyle/>
          <a:p>
            <a:r>
              <a:rPr lang="es-ES" b="1" dirty="0" smtClean="0"/>
              <a:t>Peso: </a:t>
            </a:r>
            <a:r>
              <a:rPr lang="es-ES" dirty="0" smtClean="0"/>
              <a:t>Media docena (6 </a:t>
            </a:r>
            <a:r>
              <a:rPr lang="es-ES" dirty="0" err="1" smtClean="0"/>
              <a:t>casadielles</a:t>
            </a:r>
            <a:r>
              <a:rPr lang="es-ES" dirty="0" smtClean="0"/>
              <a:t>)</a:t>
            </a:r>
          </a:p>
          <a:p>
            <a:r>
              <a:rPr lang="es-ES" b="1" dirty="0" smtClean="0"/>
              <a:t>Ingredientes: </a:t>
            </a:r>
            <a:r>
              <a:rPr lang="es-ES" dirty="0" smtClean="0"/>
              <a:t>Avellana, nuez, mantequilla, harina de trigo, aceite de oliva virgen extra, azúcar</a:t>
            </a:r>
          </a:p>
          <a:p>
            <a:r>
              <a:rPr lang="es-ES" b="1" dirty="0" smtClean="0"/>
              <a:t>Modo de elaboración: </a:t>
            </a:r>
            <a:r>
              <a:rPr lang="es-ES" dirty="0" smtClean="0"/>
              <a:t>Elaboradas de forma casera empleando ingredientes tradicionales</a:t>
            </a:r>
            <a:endParaRPr lang="es-ES" b="1" dirty="0" smtClean="0"/>
          </a:p>
          <a:p>
            <a:r>
              <a:rPr lang="es-ES" b="1" dirty="0" smtClean="0"/>
              <a:t>Precio final: </a:t>
            </a:r>
            <a:r>
              <a:rPr lang="es-ES" dirty="0" smtClean="0"/>
              <a:t>5,99€</a:t>
            </a:r>
            <a:endParaRPr lang="es-ES" b="1" dirty="0" smtClean="0"/>
          </a:p>
          <a:p>
            <a:r>
              <a:rPr lang="es-ES" b="1" dirty="0" smtClean="0"/>
              <a:t>Nº de referencia: </a:t>
            </a:r>
            <a:r>
              <a:rPr lang="es-ES" dirty="0" smtClean="0"/>
              <a:t>002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latin typeface="Broadway" pitchFamily="82" charset="0"/>
              </a:rPr>
              <a:t>Casadielles</a:t>
            </a:r>
            <a:endParaRPr lang="es-ES" dirty="0">
              <a:latin typeface="Broadway" pitchFamily="8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365104"/>
            <a:ext cx="24384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938406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83568" y="2204864"/>
            <a:ext cx="7745505" cy="3877815"/>
          </a:xfrm>
        </p:spPr>
        <p:txBody>
          <a:bodyPr/>
          <a:lstStyle/>
          <a:p>
            <a:r>
              <a:rPr lang="es-ES" b="1" dirty="0" smtClean="0"/>
              <a:t>Peso: </a:t>
            </a:r>
            <a:r>
              <a:rPr lang="es-ES" dirty="0" smtClean="0"/>
              <a:t>440 gramos (Pack de dos unidades de chorizo y dos de morcilla)</a:t>
            </a:r>
          </a:p>
          <a:p>
            <a:r>
              <a:rPr lang="es-ES" b="1" dirty="0" smtClean="0"/>
              <a:t>Ingredientes: </a:t>
            </a:r>
            <a:r>
              <a:rPr lang="es-ES" dirty="0" smtClean="0"/>
              <a:t>Chorizo: carne magra, tocino de cerdo. Morcilla: grasa de cerdo, tocino, cebolla</a:t>
            </a:r>
          </a:p>
          <a:p>
            <a:r>
              <a:rPr lang="es-ES" b="1" dirty="0" smtClean="0"/>
              <a:t>Modo de elaboración: </a:t>
            </a:r>
            <a:r>
              <a:rPr lang="es-ES" dirty="0" smtClean="0"/>
              <a:t>Al estilo asturiano tradicional, ideal para acompañar a la fabada asturiana</a:t>
            </a:r>
          </a:p>
          <a:p>
            <a:r>
              <a:rPr lang="es-ES" b="1" dirty="0" smtClean="0"/>
              <a:t>Precio final: </a:t>
            </a:r>
            <a:r>
              <a:rPr lang="es-ES" dirty="0" smtClean="0"/>
              <a:t>5,50€</a:t>
            </a:r>
            <a:endParaRPr lang="es-ES" b="1" dirty="0" smtClean="0"/>
          </a:p>
          <a:p>
            <a:r>
              <a:rPr lang="es-ES" b="1" dirty="0" smtClean="0"/>
              <a:t>Nº de referencia: </a:t>
            </a:r>
            <a:r>
              <a:rPr lang="es-ES" dirty="0" smtClean="0"/>
              <a:t>003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0" y="570156"/>
            <a:ext cx="9036496" cy="1054250"/>
          </a:xfrm>
        </p:spPr>
        <p:txBody>
          <a:bodyPr/>
          <a:lstStyle/>
          <a:p>
            <a:r>
              <a:rPr lang="es-ES" dirty="0" smtClean="0">
                <a:latin typeface="Broadway" pitchFamily="82" charset="0"/>
              </a:rPr>
              <a:t>Chorizo y morcilla</a:t>
            </a:r>
            <a:endParaRPr lang="es-ES" dirty="0">
              <a:latin typeface="Broadway" pitchFamily="8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653136"/>
            <a:ext cx="271462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938952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83568" y="2204864"/>
            <a:ext cx="7745505" cy="3877815"/>
          </a:xfrm>
        </p:spPr>
        <p:txBody>
          <a:bodyPr/>
          <a:lstStyle/>
          <a:p>
            <a:r>
              <a:rPr lang="es-ES" b="1" dirty="0" smtClean="0"/>
              <a:t>Peso: </a:t>
            </a:r>
            <a:r>
              <a:rPr lang="es-ES" dirty="0" smtClean="0"/>
              <a:t>780 gramos</a:t>
            </a:r>
          </a:p>
          <a:p>
            <a:r>
              <a:rPr lang="es-ES" b="1" dirty="0" smtClean="0"/>
              <a:t>Ingredientes: </a:t>
            </a:r>
            <a:r>
              <a:rPr lang="es-ES" dirty="0" smtClean="0"/>
              <a:t>Habas (fabas) acompañada de compango (diferente carne y embutido) </a:t>
            </a:r>
          </a:p>
          <a:p>
            <a:r>
              <a:rPr lang="es-ES" b="1" dirty="0" smtClean="0"/>
              <a:t>Modo de elaboración: </a:t>
            </a:r>
            <a:r>
              <a:rPr lang="es-ES" dirty="0" smtClean="0"/>
              <a:t>Respeta la receta tradicional asturiana, es ideal </a:t>
            </a:r>
            <a:r>
              <a:rPr lang="es-ES" dirty="0"/>
              <a:t>para acompañar al chorizo y a la </a:t>
            </a:r>
            <a:r>
              <a:rPr lang="es-ES" dirty="0" smtClean="0"/>
              <a:t>morcilla</a:t>
            </a:r>
          </a:p>
          <a:p>
            <a:r>
              <a:rPr lang="es-ES" b="1" dirty="0" smtClean="0"/>
              <a:t>Precio final: </a:t>
            </a:r>
            <a:r>
              <a:rPr lang="es-ES" dirty="0" smtClean="0"/>
              <a:t>5,99 €</a:t>
            </a:r>
            <a:endParaRPr lang="es-ES" b="1" dirty="0" smtClean="0"/>
          </a:p>
          <a:p>
            <a:r>
              <a:rPr lang="es-ES" b="1" dirty="0" smtClean="0"/>
              <a:t>Nº de referencia: </a:t>
            </a:r>
            <a:r>
              <a:rPr lang="es-ES" dirty="0" smtClean="0"/>
              <a:t>004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0" y="570156"/>
            <a:ext cx="9036496" cy="1054250"/>
          </a:xfrm>
        </p:spPr>
        <p:txBody>
          <a:bodyPr/>
          <a:lstStyle/>
          <a:p>
            <a:r>
              <a:rPr lang="es-ES" dirty="0" smtClean="0">
                <a:latin typeface="Broadway" pitchFamily="82" charset="0"/>
              </a:rPr>
              <a:t>Fabada asturiana</a:t>
            </a:r>
            <a:endParaRPr lang="es-ES" dirty="0">
              <a:latin typeface="Broadway" pitchFamily="8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02074"/>
            <a:ext cx="2448272" cy="207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565525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83568" y="2204864"/>
            <a:ext cx="7745505" cy="3877815"/>
          </a:xfrm>
        </p:spPr>
        <p:txBody>
          <a:bodyPr/>
          <a:lstStyle/>
          <a:p>
            <a:pPr algn="just"/>
            <a:r>
              <a:rPr lang="es-ES" b="1" dirty="0" smtClean="0"/>
              <a:t>Peso: </a:t>
            </a:r>
            <a:r>
              <a:rPr lang="es-ES" dirty="0" smtClean="0"/>
              <a:t>750 gramos</a:t>
            </a:r>
          </a:p>
          <a:p>
            <a:pPr algn="just"/>
            <a:r>
              <a:rPr lang="es-ES" b="1" dirty="0" smtClean="0"/>
              <a:t>Ingredientes: </a:t>
            </a:r>
            <a:r>
              <a:rPr lang="es-ES" dirty="0" smtClean="0"/>
              <a:t>Alubias, berzas, patatas y compango de primera calidad</a:t>
            </a:r>
          </a:p>
          <a:p>
            <a:pPr algn="just"/>
            <a:r>
              <a:rPr lang="es-ES" b="1" dirty="0" smtClean="0"/>
              <a:t>Modo de elaboración: </a:t>
            </a:r>
            <a:r>
              <a:rPr lang="es-ES" dirty="0" smtClean="0"/>
              <a:t>Solo se necesita calentar en un microondas para disfrutar del máximo sabor de este plato, elaborado con ingredientes sencillos y artesanos.</a:t>
            </a:r>
          </a:p>
          <a:p>
            <a:pPr algn="just"/>
            <a:r>
              <a:rPr lang="es-ES" b="1" dirty="0" smtClean="0"/>
              <a:t>Precio final: </a:t>
            </a:r>
            <a:r>
              <a:rPr lang="es-ES" dirty="0" smtClean="0"/>
              <a:t>5,99€</a:t>
            </a:r>
            <a:endParaRPr lang="es-ES" b="1" dirty="0" smtClean="0"/>
          </a:p>
          <a:p>
            <a:pPr algn="just"/>
            <a:r>
              <a:rPr lang="es-ES" b="1" dirty="0" smtClean="0"/>
              <a:t>Nº de referencia: </a:t>
            </a:r>
            <a:r>
              <a:rPr lang="es-ES" dirty="0" smtClean="0"/>
              <a:t>005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0" y="570156"/>
            <a:ext cx="9036496" cy="1054250"/>
          </a:xfrm>
        </p:spPr>
        <p:txBody>
          <a:bodyPr/>
          <a:lstStyle/>
          <a:p>
            <a:r>
              <a:rPr lang="es-ES" dirty="0" smtClean="0">
                <a:latin typeface="Broadway" pitchFamily="82" charset="0"/>
              </a:rPr>
              <a:t>Pote asturiano</a:t>
            </a:r>
            <a:endParaRPr lang="es-ES" dirty="0">
              <a:latin typeface="Broadway" pitchFamily="82" charset="0"/>
            </a:endParaRPr>
          </a:p>
        </p:txBody>
      </p:sp>
      <p:pic>
        <p:nvPicPr>
          <p:cNvPr id="2050" name="Picture 2" descr="D:\Alumnos\Secundaria\ESO\4º\4ºA\pot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725144"/>
            <a:ext cx="2129414" cy="19119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138993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83568" y="2204864"/>
            <a:ext cx="7745505" cy="3877815"/>
          </a:xfrm>
        </p:spPr>
        <p:txBody>
          <a:bodyPr/>
          <a:lstStyle/>
          <a:p>
            <a:pPr algn="just"/>
            <a:r>
              <a:rPr lang="es-ES" b="1" dirty="0" smtClean="0"/>
              <a:t>Peso: </a:t>
            </a:r>
            <a:r>
              <a:rPr lang="es-ES" dirty="0" smtClean="0"/>
              <a:t>335 gramos</a:t>
            </a:r>
          </a:p>
          <a:p>
            <a:pPr algn="just"/>
            <a:r>
              <a:rPr lang="es-ES" b="1" dirty="0" smtClean="0"/>
              <a:t>Ingredientes: </a:t>
            </a:r>
            <a:r>
              <a:rPr lang="es-ES" dirty="0" smtClean="0"/>
              <a:t>Azúcar, arándanos, pectina (57 gramos de fruta por 100 gramos de mermelada)</a:t>
            </a:r>
            <a:endParaRPr lang="es-ES" b="1" dirty="0" smtClean="0"/>
          </a:p>
          <a:p>
            <a:pPr algn="just"/>
            <a:r>
              <a:rPr lang="es-ES" b="1" dirty="0" smtClean="0"/>
              <a:t>Modo de elaboración: </a:t>
            </a:r>
            <a:r>
              <a:rPr lang="es-ES" dirty="0" smtClean="0"/>
              <a:t>Elaborado con productos naturales, libre de alérgenos</a:t>
            </a:r>
            <a:endParaRPr lang="es-ES" b="1" dirty="0" smtClean="0"/>
          </a:p>
          <a:p>
            <a:pPr algn="just"/>
            <a:r>
              <a:rPr lang="es-ES" b="1" dirty="0" smtClean="0"/>
              <a:t>Precio final: </a:t>
            </a:r>
            <a:r>
              <a:rPr lang="es-ES" dirty="0" smtClean="0"/>
              <a:t>4,99€</a:t>
            </a:r>
            <a:endParaRPr lang="es-ES" b="1" dirty="0" smtClean="0"/>
          </a:p>
          <a:p>
            <a:pPr algn="just"/>
            <a:r>
              <a:rPr lang="es-ES" b="1" dirty="0" smtClean="0"/>
              <a:t>Nº de referencia: </a:t>
            </a:r>
            <a:r>
              <a:rPr lang="es-ES" dirty="0" smtClean="0"/>
              <a:t>006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-108520" y="116632"/>
            <a:ext cx="9361040" cy="150777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S" sz="4000" dirty="0" smtClean="0">
                <a:latin typeface="Broadway" pitchFamily="82" charset="0"/>
              </a:rPr>
              <a:t>Mermelada de arándanos</a:t>
            </a:r>
            <a:endParaRPr lang="es-ES" sz="4000" dirty="0">
              <a:latin typeface="Broadway" pitchFamily="82" charset="0"/>
            </a:endParaRPr>
          </a:p>
        </p:txBody>
      </p:sp>
      <p:pic>
        <p:nvPicPr>
          <p:cNvPr id="3074" name="Picture 2" descr="D:\Alumnos\Secundaria\ESO\4º\4ºA\mermelada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49080"/>
            <a:ext cx="2667372" cy="25530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173172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oné">
  <a:themeElements>
    <a:clrScheme name="Cartoné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rtoné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oné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191</TotalTime>
  <Words>865</Words>
  <Application>Microsoft Office PowerPoint</Application>
  <PresentationFormat>Presentación en pantalla (4:3)</PresentationFormat>
  <Paragraphs>101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Cartoné</vt:lpstr>
      <vt:lpstr>Ejefazos</vt:lpstr>
      <vt:lpstr>Índice</vt:lpstr>
      <vt:lpstr>Alimentos</vt:lpstr>
      <vt:lpstr>Arroz con leche</vt:lpstr>
      <vt:lpstr>Casadielles</vt:lpstr>
      <vt:lpstr>Chorizo y morcilla</vt:lpstr>
      <vt:lpstr>Fabada asturiana</vt:lpstr>
      <vt:lpstr>Pote asturiano</vt:lpstr>
      <vt:lpstr>Mermelada de arándanos</vt:lpstr>
      <vt:lpstr>Complementos</vt:lpstr>
      <vt:lpstr>Broches sorpresa</vt:lpstr>
      <vt:lpstr>Llaveros sorpresa</vt:lpstr>
      <vt:lpstr>Carteras</vt:lpstr>
      <vt:lpstr>Llaveros vacas</vt:lpstr>
      <vt:lpstr>Pulseras</vt:lpstr>
      <vt:lpstr>Collares de nudos</vt:lpstr>
      <vt:lpstr>Hogar</vt:lpstr>
      <vt:lpstr>Tazas de Asturias</vt:lpstr>
      <vt:lpstr>Imanes</vt:lpstr>
      <vt:lpstr>Delantal Vaca</vt:lpstr>
      <vt:lpstr>Atrapasueños</vt:lpstr>
    </vt:vector>
  </TitlesOfParts>
  <Company>Consejería de Educación Asturias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escuela20</dc:creator>
  <cp:lastModifiedBy>Usuario</cp:lastModifiedBy>
  <cp:revision>65</cp:revision>
  <dcterms:created xsi:type="dcterms:W3CDTF">2016-01-11T10:59:48Z</dcterms:created>
  <dcterms:modified xsi:type="dcterms:W3CDTF">2016-02-29T22:39:26Z</dcterms:modified>
</cp:coreProperties>
</file>