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57" r:id="rId4"/>
    <p:sldId id="267" r:id="rId5"/>
    <p:sldId id="268" r:id="rId6"/>
    <p:sldId id="269" r:id="rId7"/>
    <p:sldId id="264" r:id="rId8"/>
    <p:sldId id="258" r:id="rId9"/>
    <p:sldId id="270" r:id="rId10"/>
    <p:sldId id="274" r:id="rId11"/>
    <p:sldId id="265" r:id="rId12"/>
    <p:sldId id="288" r:id="rId13"/>
    <p:sldId id="260" r:id="rId14"/>
    <p:sldId id="261" r:id="rId15"/>
    <p:sldId id="271" r:id="rId16"/>
    <p:sldId id="292" r:id="rId17"/>
    <p:sldId id="266" r:id="rId18"/>
    <p:sldId id="262" r:id="rId19"/>
    <p:sldId id="272" r:id="rId20"/>
    <p:sldId id="273" r:id="rId21"/>
    <p:sldId id="275" r:id="rId22"/>
    <p:sldId id="277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90" r:id="rId34"/>
    <p:sldId id="289" r:id="rId35"/>
    <p:sldId id="291" r:id="rId3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6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891D0-E4F6-42E4-BF87-BD10F665E8DE}" type="datetimeFigureOut">
              <a:rPr lang="es-ES"/>
              <a:pPr>
                <a:defRPr/>
              </a:pPr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D42CF-6AF5-4E4C-91F6-BB1373823E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DBD06-48AF-4BAC-8F5A-0D9CF7AF6940}" type="datetimeFigureOut">
              <a:rPr lang="es-ES"/>
              <a:pPr>
                <a:defRPr/>
              </a:pPr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0D0-F746-4DFF-B968-810BD845EA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8E19D-7A37-4EAE-9EB7-42B42834DFEA}" type="datetimeFigureOut">
              <a:rPr lang="es-ES"/>
              <a:pPr>
                <a:defRPr/>
              </a:pPr>
              <a:t>14/03/2016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CF906-F9D1-4394-8110-86B9FB8EE3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32C4D-F647-4241-AD10-887CE7DB8649}" type="datetimeFigureOut">
              <a:rPr lang="es-ES"/>
              <a:pPr>
                <a:defRPr/>
              </a:pPr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B0F0-9BBC-4FB2-BE19-71E07C8781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68090-8963-455A-BDC7-3D7C340EC0B8}" type="datetimeFigureOut">
              <a:rPr lang="es-ES"/>
              <a:pPr>
                <a:defRPr/>
              </a:pPr>
              <a:t>14/03/2016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45A08-4213-417A-81C3-0C0E244997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B5E19-D79C-4677-84D4-2EB2EDFE62E5}" type="datetimeFigureOut">
              <a:rPr lang="es-ES"/>
              <a:pPr>
                <a:defRPr/>
              </a:pPr>
              <a:t>14/03/2016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B207E-E1C2-4C4B-8C47-95A55B6C7E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FE34-1597-4AC5-B1AF-B436EB8AA39B}" type="datetimeFigureOut">
              <a:rPr lang="es-ES"/>
              <a:pPr>
                <a:defRPr/>
              </a:pPr>
              <a:t>14/03/2016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8F121-1527-425A-ABA8-3CCAA1EB94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411ED-B1AF-49DE-950B-3CA4D71B9406}" type="datetimeFigureOut">
              <a:rPr lang="es-ES"/>
              <a:pPr>
                <a:defRPr/>
              </a:pPr>
              <a:t>14/03/2016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3CF0B-35BD-4E7A-8039-577CF463A4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52A57-22BF-4C0E-AC30-9773B5458E70}" type="datetimeFigureOut">
              <a:rPr lang="es-ES"/>
              <a:pPr>
                <a:defRPr/>
              </a:pPr>
              <a:t>14/03/2016</a:t>
            </a:fld>
            <a:endParaRPr lang="es-E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96023-A766-4B99-92F1-B503A0065A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DEB83-BD8D-4C0B-ADDC-5D3C2F09B1FE}" type="datetimeFigureOut">
              <a:rPr lang="es-ES"/>
              <a:pPr>
                <a:defRPr/>
              </a:pPr>
              <a:t>14/03/2016</a:t>
            </a:fld>
            <a:endParaRPr lang="es-E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0FDBE-F954-47BD-92A6-003964FA05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69B88-D97C-4B92-8773-5D542C587220}" type="datetimeFigureOut">
              <a:rPr lang="es-ES"/>
              <a:pPr>
                <a:defRPr/>
              </a:pPr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DB9BD-F034-4024-9E2C-7D16570DF5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B40EC4-EB28-4D33-B8D9-1746172E01FF}" type="datetimeFigureOut">
              <a:rPr lang="es-ES"/>
              <a:pPr>
                <a:defRPr/>
              </a:pPr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E084D4-A223-4860-8831-38B1D4DF7C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9" r:id="rId7"/>
    <p:sldLayoutId id="2147483710" r:id="rId8"/>
    <p:sldLayoutId id="2147483701" r:id="rId9"/>
    <p:sldLayoutId id="2147483700" r:id="rId10"/>
    <p:sldLayoutId id="214748370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png"/><Relationship Id="rId7" Type="http://schemas.openxmlformats.org/officeDocument/2006/relationships/image" Target="../media/image77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Título"/>
          <p:cNvSpPr>
            <a:spLocks noGrp="1"/>
          </p:cNvSpPr>
          <p:nvPr>
            <p:ph type="ctrTitle" idx="4294967295"/>
          </p:nvPr>
        </p:nvSpPr>
        <p:spPr>
          <a:xfrm>
            <a:off x="468313" y="1125538"/>
            <a:ext cx="8458200" cy="2114550"/>
          </a:xfrm>
        </p:spPr>
        <p:txBody>
          <a:bodyPr/>
          <a:lstStyle/>
          <a:p>
            <a:r>
              <a:rPr lang="es-ES" sz="9600" smtClean="0">
                <a:solidFill>
                  <a:srgbClr val="FF0000"/>
                </a:solidFill>
              </a:rPr>
              <a:t>CATÁLOGO: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611188" y="3357563"/>
            <a:ext cx="7264400" cy="1895475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6600" dirty="0" smtClean="0">
                <a:solidFill>
                  <a:schemeClr val="tx1"/>
                </a:solidFill>
              </a:rPr>
              <a:t>ASTURCALDERÓN</a:t>
            </a:r>
            <a:endParaRPr lang="es-ES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Título"/>
          <p:cNvSpPr>
            <a:spLocks noGrp="1"/>
          </p:cNvSpPr>
          <p:nvPr>
            <p:ph type="title"/>
          </p:nvPr>
        </p:nvSpPr>
        <p:spPr>
          <a:xfrm>
            <a:off x="971550" y="333375"/>
            <a:ext cx="7024688" cy="1143000"/>
          </a:xfrm>
        </p:spPr>
        <p:txBody>
          <a:bodyPr/>
          <a:lstStyle/>
          <a:p>
            <a:pPr algn="ctr"/>
            <a:r>
              <a:rPr lang="es-ES" smtClean="0">
                <a:solidFill>
                  <a:srgbClr val="FF0000"/>
                </a:solidFill>
              </a:rPr>
              <a:t>Negritos de Salas</a:t>
            </a:r>
          </a:p>
        </p:txBody>
      </p:sp>
      <p:pic>
        <p:nvPicPr>
          <p:cNvPr id="22530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4221163"/>
            <a:ext cx="2486025" cy="1876425"/>
          </a:xfrm>
        </p:spPr>
      </p:pic>
      <p:pic>
        <p:nvPicPr>
          <p:cNvPr id="22531" name="4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847975"/>
            <a:ext cx="6629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5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1773238"/>
            <a:ext cx="5848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492500" y="558958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Century Gothic" pitchFamily="34" charset="0"/>
              </a:rPr>
              <a:t>2´7 €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Título"/>
          <p:cNvSpPr>
            <a:spLocks noGrp="1"/>
          </p:cNvSpPr>
          <p:nvPr>
            <p:ph type="title"/>
          </p:nvPr>
        </p:nvSpPr>
        <p:spPr>
          <a:xfrm>
            <a:off x="971550" y="2708275"/>
            <a:ext cx="7024688" cy="1143000"/>
          </a:xfrm>
        </p:spPr>
        <p:txBody>
          <a:bodyPr/>
          <a:lstStyle/>
          <a:p>
            <a:pPr algn="ctr"/>
            <a:r>
              <a:rPr lang="es-ES" sz="7200" smtClean="0">
                <a:solidFill>
                  <a:srgbClr val="FF0000"/>
                </a:solidFill>
              </a:rPr>
              <a:t>CARNES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ctrTitle"/>
          </p:nvPr>
        </p:nvSpPr>
        <p:spPr>
          <a:xfrm>
            <a:off x="900113" y="-171450"/>
            <a:ext cx="7772400" cy="1470025"/>
          </a:xfrm>
        </p:spPr>
        <p:txBody>
          <a:bodyPr/>
          <a:lstStyle/>
          <a:p>
            <a:pPr algn="ctr"/>
            <a:r>
              <a:rPr lang="es-ES" smtClean="0">
                <a:solidFill>
                  <a:srgbClr val="FF0000"/>
                </a:solidFill>
              </a:rPr>
              <a:t>Chorizo de Ciervo</a:t>
            </a:r>
          </a:p>
        </p:txBody>
      </p:sp>
      <p:sp>
        <p:nvSpPr>
          <p:cNvPr id="49160" name="Rectang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69850"/>
            <a:endParaRPr lang="es-ES" smtClean="0"/>
          </a:p>
        </p:txBody>
      </p:sp>
      <p:pic>
        <p:nvPicPr>
          <p:cNvPr id="49156" name="Picture 4" descr="cier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12875"/>
            <a:ext cx="2259012" cy="2063750"/>
          </a:xfrm>
          <a:prstGeom prst="rect">
            <a:avLst/>
          </a:prstGeom>
          <a:noFill/>
        </p:spPr>
      </p:pic>
      <p:pic>
        <p:nvPicPr>
          <p:cNvPr id="49157" name="Picture 5" descr="cierv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3716338"/>
            <a:ext cx="6572250" cy="1800225"/>
          </a:xfrm>
          <a:prstGeom prst="rect">
            <a:avLst/>
          </a:prstGeom>
          <a:noFill/>
        </p:spPr>
      </p:pic>
      <p:pic>
        <p:nvPicPr>
          <p:cNvPr id="49158" name="Picture 6" descr="cierv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1300" y="1412875"/>
            <a:ext cx="6362700" cy="1323975"/>
          </a:xfrm>
          <a:prstGeom prst="rect">
            <a:avLst/>
          </a:prstGeom>
          <a:noFill/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771775" y="299720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5€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Título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024687" cy="1143000"/>
          </a:xfrm>
        </p:spPr>
        <p:txBody>
          <a:bodyPr/>
          <a:lstStyle/>
          <a:p>
            <a:r>
              <a:rPr lang="es-ES" smtClean="0">
                <a:solidFill>
                  <a:srgbClr val="FF0000"/>
                </a:solidFill>
              </a:rPr>
              <a:t>Picadillo De Cerdo Asturiano</a:t>
            </a:r>
          </a:p>
        </p:txBody>
      </p:sp>
      <p:pic>
        <p:nvPicPr>
          <p:cNvPr id="25602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700213"/>
            <a:ext cx="6486525" cy="2428875"/>
          </a:xfrm>
        </p:spPr>
      </p:pic>
      <p:pic>
        <p:nvPicPr>
          <p:cNvPr id="25603" name="4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933825"/>
            <a:ext cx="2667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419475" y="5805488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Century Gothic" pitchFamily="34" charset="0"/>
              </a:rPr>
              <a:t>4´7 €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Título"/>
          <p:cNvSpPr>
            <a:spLocks noGrp="1"/>
          </p:cNvSpPr>
          <p:nvPr>
            <p:ph type="title"/>
          </p:nvPr>
        </p:nvSpPr>
        <p:spPr>
          <a:xfrm>
            <a:off x="1042988" y="620713"/>
            <a:ext cx="7024687" cy="1143000"/>
          </a:xfrm>
        </p:spPr>
        <p:txBody>
          <a:bodyPr/>
          <a:lstStyle/>
          <a:p>
            <a:r>
              <a:rPr lang="es-ES" smtClean="0">
                <a:solidFill>
                  <a:srgbClr val="FF0000"/>
                </a:solidFill>
              </a:rPr>
              <a:t>Embutidos  Asturianos</a:t>
            </a:r>
          </a:p>
        </p:txBody>
      </p:sp>
      <p:pic>
        <p:nvPicPr>
          <p:cNvPr id="26626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8175" y="2060575"/>
            <a:ext cx="6486525" cy="1943100"/>
          </a:xfrm>
        </p:spPr>
      </p:pic>
      <p:pic>
        <p:nvPicPr>
          <p:cNvPr id="26627" name="4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149725"/>
            <a:ext cx="2800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492500" y="57340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Century Gothic" pitchFamily="34" charset="0"/>
              </a:rPr>
              <a:t>22 €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Título"/>
          <p:cNvSpPr>
            <a:spLocks noGrp="1"/>
          </p:cNvSpPr>
          <p:nvPr>
            <p:ph type="title"/>
          </p:nvPr>
        </p:nvSpPr>
        <p:spPr>
          <a:xfrm>
            <a:off x="1042988" y="549275"/>
            <a:ext cx="7024687" cy="1143000"/>
          </a:xfrm>
        </p:spPr>
        <p:txBody>
          <a:bodyPr/>
          <a:lstStyle/>
          <a:p>
            <a:pPr algn="ctr"/>
            <a:r>
              <a:rPr lang="es-ES" smtClean="0">
                <a:solidFill>
                  <a:srgbClr val="FF0000"/>
                </a:solidFill>
              </a:rPr>
              <a:t>Picadillo De Jabalí</a:t>
            </a:r>
          </a:p>
        </p:txBody>
      </p:sp>
      <p:pic>
        <p:nvPicPr>
          <p:cNvPr id="27650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3429000"/>
            <a:ext cx="2457450" cy="1666875"/>
          </a:xfrm>
        </p:spPr>
      </p:pic>
      <p:pic>
        <p:nvPicPr>
          <p:cNvPr id="27651" name="6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916113"/>
            <a:ext cx="65627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635375" y="4581525"/>
            <a:ext cx="2376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Century Gothic" pitchFamily="34" charset="0"/>
              </a:rPr>
              <a:t>5´2€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620713"/>
            <a:ext cx="4122738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 l="9702" t="4732" r="6923" b="7855"/>
          <a:stretch>
            <a:fillRect/>
          </a:stretch>
        </p:blipFill>
        <p:spPr bwMode="auto">
          <a:xfrm>
            <a:off x="1331913" y="549275"/>
            <a:ext cx="227965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/>
          <a:srcRect t="26180"/>
          <a:stretch>
            <a:fillRect/>
          </a:stretch>
        </p:blipFill>
        <p:spPr bwMode="auto">
          <a:xfrm>
            <a:off x="1116013" y="2997200"/>
            <a:ext cx="6338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4365625"/>
            <a:ext cx="6602412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>
          <a:xfrm>
            <a:off x="1042988" y="2636838"/>
            <a:ext cx="7024687" cy="1143000"/>
          </a:xfrm>
        </p:spPr>
        <p:txBody>
          <a:bodyPr/>
          <a:lstStyle/>
          <a:p>
            <a:pPr algn="ctr"/>
            <a:r>
              <a:rPr lang="es-ES" sz="7200" smtClean="0">
                <a:solidFill>
                  <a:srgbClr val="FF0000"/>
                </a:solidFill>
              </a:rPr>
              <a:t>POSTRES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Título"/>
          <p:cNvSpPr>
            <a:spLocks noGrp="1"/>
          </p:cNvSpPr>
          <p:nvPr>
            <p:ph type="title"/>
          </p:nvPr>
        </p:nvSpPr>
        <p:spPr>
          <a:xfrm>
            <a:off x="971550" y="333375"/>
            <a:ext cx="7024688" cy="1143000"/>
          </a:xfrm>
        </p:spPr>
        <p:txBody>
          <a:bodyPr/>
          <a:lstStyle/>
          <a:p>
            <a:pPr algn="ctr"/>
            <a:r>
              <a:rPr lang="es-ES" smtClean="0">
                <a:solidFill>
                  <a:srgbClr val="FF0000"/>
                </a:solidFill>
              </a:rPr>
              <a:t>Marañuelas</a:t>
            </a:r>
          </a:p>
        </p:txBody>
      </p:sp>
      <p:pic>
        <p:nvPicPr>
          <p:cNvPr id="29698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3933825"/>
            <a:ext cx="2571750" cy="2143125"/>
          </a:xfrm>
        </p:spPr>
      </p:pic>
      <p:pic>
        <p:nvPicPr>
          <p:cNvPr id="29699" name="4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916113"/>
            <a:ext cx="67056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924300" y="494188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>
              <a:latin typeface="Century Gothic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995738" y="458152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Century Gothic" pitchFamily="34" charset="0"/>
              </a:rPr>
              <a:t>7´7 €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Título"/>
          <p:cNvSpPr>
            <a:spLocks noGrp="1"/>
          </p:cNvSpPr>
          <p:nvPr>
            <p:ph type="title"/>
          </p:nvPr>
        </p:nvSpPr>
        <p:spPr>
          <a:xfrm>
            <a:off x="1042988" y="333375"/>
            <a:ext cx="7024687" cy="1143000"/>
          </a:xfrm>
        </p:spPr>
        <p:txBody>
          <a:bodyPr/>
          <a:lstStyle/>
          <a:p>
            <a:pPr algn="ctr"/>
            <a:r>
              <a:rPr lang="es-ES" smtClean="0">
                <a:solidFill>
                  <a:srgbClr val="FF0000"/>
                </a:solidFill>
              </a:rPr>
              <a:t>Casadielles</a:t>
            </a:r>
          </a:p>
        </p:txBody>
      </p:sp>
      <p:pic>
        <p:nvPicPr>
          <p:cNvPr id="30722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4581525"/>
            <a:ext cx="2619375" cy="1866900"/>
          </a:xfrm>
        </p:spPr>
      </p:pic>
      <p:pic>
        <p:nvPicPr>
          <p:cNvPr id="30723" name="4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00" y="1628775"/>
            <a:ext cx="64865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5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400" y="3573463"/>
            <a:ext cx="62579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635375" y="5661025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Century Gothic" pitchFamily="34" charset="0"/>
              </a:rPr>
              <a:t>8´6 €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Título"/>
          <p:cNvSpPr>
            <a:spLocks noGrp="1"/>
          </p:cNvSpPr>
          <p:nvPr>
            <p:ph type="title"/>
          </p:nvPr>
        </p:nvSpPr>
        <p:spPr>
          <a:xfrm>
            <a:off x="900113" y="2781300"/>
            <a:ext cx="7024687" cy="1143000"/>
          </a:xfrm>
        </p:spPr>
        <p:txBody>
          <a:bodyPr/>
          <a:lstStyle/>
          <a:p>
            <a:pPr algn="ctr"/>
            <a:r>
              <a:rPr lang="es-ES" sz="7200" smtClean="0">
                <a:solidFill>
                  <a:srgbClr val="FF0000"/>
                </a:solidFill>
              </a:rPr>
              <a:t>QUESOS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Título"/>
          <p:cNvSpPr>
            <a:spLocks noGrp="1"/>
          </p:cNvSpPr>
          <p:nvPr>
            <p:ph type="title"/>
          </p:nvPr>
        </p:nvSpPr>
        <p:spPr>
          <a:xfrm>
            <a:off x="971550" y="404813"/>
            <a:ext cx="7024688" cy="1143000"/>
          </a:xfrm>
        </p:spPr>
        <p:txBody>
          <a:bodyPr/>
          <a:lstStyle/>
          <a:p>
            <a:pPr algn="ctr"/>
            <a:r>
              <a:rPr lang="es-ES" smtClean="0">
                <a:solidFill>
                  <a:srgbClr val="FF0000"/>
                </a:solidFill>
              </a:rPr>
              <a:t>Carajitos</a:t>
            </a:r>
          </a:p>
        </p:txBody>
      </p:sp>
      <p:pic>
        <p:nvPicPr>
          <p:cNvPr id="31746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4149725"/>
            <a:ext cx="2581275" cy="1914525"/>
          </a:xfrm>
        </p:spPr>
      </p:pic>
      <p:pic>
        <p:nvPicPr>
          <p:cNvPr id="31747" name="4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700213"/>
            <a:ext cx="65151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635375" y="522922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Century Gothic" pitchFamily="34" charset="0"/>
              </a:rPr>
              <a:t>5´7€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Título"/>
          <p:cNvSpPr>
            <a:spLocks noGrp="1"/>
          </p:cNvSpPr>
          <p:nvPr>
            <p:ph type="title"/>
          </p:nvPr>
        </p:nvSpPr>
        <p:spPr>
          <a:xfrm>
            <a:off x="1058863" y="476250"/>
            <a:ext cx="7026275" cy="1143000"/>
          </a:xfrm>
        </p:spPr>
        <p:txBody>
          <a:bodyPr/>
          <a:lstStyle/>
          <a:p>
            <a:pPr algn="ctr"/>
            <a:r>
              <a:rPr lang="es-ES" smtClean="0">
                <a:solidFill>
                  <a:srgbClr val="FF0000"/>
                </a:solidFill>
              </a:rPr>
              <a:t>Dulce de Manzana</a:t>
            </a:r>
          </a:p>
        </p:txBody>
      </p:sp>
      <p:pic>
        <p:nvPicPr>
          <p:cNvPr id="32770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4581525"/>
            <a:ext cx="2466975" cy="1647825"/>
          </a:xfrm>
        </p:spPr>
      </p:pic>
      <p:pic>
        <p:nvPicPr>
          <p:cNvPr id="32771" name="4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3213100"/>
            <a:ext cx="62293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5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1773238"/>
            <a:ext cx="55149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563938" y="5661025"/>
            <a:ext cx="208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Century Gothic" pitchFamily="34" charset="0"/>
              </a:rPr>
              <a:t>2´4€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Título"/>
          <p:cNvSpPr>
            <a:spLocks noGrp="1"/>
          </p:cNvSpPr>
          <p:nvPr>
            <p:ph type="title"/>
          </p:nvPr>
        </p:nvSpPr>
        <p:spPr>
          <a:xfrm rot="16200000">
            <a:off x="4152106" y="1977231"/>
            <a:ext cx="7024688" cy="1143000"/>
          </a:xfrm>
        </p:spPr>
        <p:txBody>
          <a:bodyPr/>
          <a:lstStyle/>
          <a:p>
            <a:pPr algn="ctr"/>
            <a:r>
              <a:rPr lang="es-ES" smtClean="0">
                <a:solidFill>
                  <a:srgbClr val="FF0000"/>
                </a:solidFill>
              </a:rPr>
              <a:t>Miel asturiana</a:t>
            </a:r>
          </a:p>
        </p:txBody>
      </p:sp>
      <p:pic>
        <p:nvPicPr>
          <p:cNvPr id="33794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33375"/>
            <a:ext cx="6248400" cy="3390900"/>
          </a:xfrm>
        </p:spPr>
      </p:pic>
      <p:pic>
        <p:nvPicPr>
          <p:cNvPr id="33795" name="4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959225"/>
            <a:ext cx="64103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5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9275" y="4292600"/>
            <a:ext cx="17224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019925" y="378936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Century Gothic" pitchFamily="34" charset="0"/>
              </a:rPr>
              <a:t>5€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Título"/>
          <p:cNvSpPr>
            <a:spLocks noGrp="1"/>
          </p:cNvSpPr>
          <p:nvPr>
            <p:ph type="title"/>
          </p:nvPr>
        </p:nvSpPr>
        <p:spPr>
          <a:xfrm>
            <a:off x="1116013" y="476250"/>
            <a:ext cx="7024687" cy="1143000"/>
          </a:xfrm>
        </p:spPr>
        <p:txBody>
          <a:bodyPr/>
          <a:lstStyle/>
          <a:p>
            <a:pPr algn="ctr"/>
            <a:r>
              <a:rPr lang="es-ES" smtClean="0">
                <a:solidFill>
                  <a:srgbClr val="FF0000"/>
                </a:solidFill>
              </a:rPr>
              <a:t>Harina de Maíz</a:t>
            </a:r>
          </a:p>
        </p:txBody>
      </p:sp>
      <p:pic>
        <p:nvPicPr>
          <p:cNvPr id="34818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75450" y="3724275"/>
            <a:ext cx="1733550" cy="2495550"/>
          </a:xfrm>
        </p:spPr>
      </p:pic>
      <p:pic>
        <p:nvPicPr>
          <p:cNvPr id="34819" name="8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5229225"/>
            <a:ext cx="62007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9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388" y="1628775"/>
            <a:ext cx="64484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308850" y="2708275"/>
            <a:ext cx="1150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Century Gothic" pitchFamily="34" charset="0"/>
              </a:rPr>
              <a:t>1´9€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Título"/>
          <p:cNvSpPr>
            <a:spLocks noGrp="1"/>
          </p:cNvSpPr>
          <p:nvPr>
            <p:ph type="title"/>
          </p:nvPr>
        </p:nvSpPr>
        <p:spPr>
          <a:xfrm>
            <a:off x="1042988" y="2565400"/>
            <a:ext cx="7024687" cy="1143000"/>
          </a:xfrm>
        </p:spPr>
        <p:txBody>
          <a:bodyPr/>
          <a:lstStyle/>
          <a:p>
            <a:pPr algn="ctr"/>
            <a:r>
              <a:rPr lang="es-ES" smtClean="0">
                <a:solidFill>
                  <a:srgbClr val="FF0000"/>
                </a:solidFill>
              </a:rPr>
              <a:t> OBJETOS  DE  ASTURIAS</a:t>
            </a:r>
          </a:p>
        </p:txBody>
      </p:sp>
      <p:sp>
        <p:nvSpPr>
          <p:cNvPr id="35842" name="2 Marcador de contenido"/>
          <p:cNvSpPr>
            <a:spLocks noGrp="1"/>
          </p:cNvSpPr>
          <p:nvPr>
            <p:ph idx="1"/>
          </p:nvPr>
        </p:nvSpPr>
        <p:spPr>
          <a:xfrm>
            <a:off x="827088" y="-1179513"/>
            <a:ext cx="6777037" cy="3508376"/>
          </a:xfrm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71550" y="765175"/>
            <a:ext cx="7024688" cy="1143000"/>
          </a:xfrm>
        </p:spPr>
        <p:txBody>
          <a:bodyPr/>
          <a:lstStyle/>
          <a:p>
            <a:r>
              <a:rPr lang="es-ES" smtClean="0">
                <a:solidFill>
                  <a:srgbClr val="FF0000"/>
                </a:solidFill>
              </a:rPr>
              <a:t>ASTURIAS EN LA MIRADA</a:t>
            </a:r>
          </a:p>
        </p:txBody>
      </p:sp>
      <p:pic>
        <p:nvPicPr>
          <p:cNvPr id="36866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2276475"/>
            <a:ext cx="6353175" cy="1228725"/>
          </a:xfrm>
        </p:spPr>
      </p:pic>
      <p:pic>
        <p:nvPicPr>
          <p:cNvPr id="36867" name="4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3859213"/>
            <a:ext cx="24288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5 CuadroTexto"/>
          <p:cNvSpPr txBox="1">
            <a:spLocks noChangeArrowheads="1"/>
          </p:cNvSpPr>
          <p:nvPr/>
        </p:nvSpPr>
        <p:spPr bwMode="auto">
          <a:xfrm>
            <a:off x="3760788" y="5516563"/>
            <a:ext cx="1387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entury Gothic" pitchFamily="34" charset="0"/>
              </a:rPr>
              <a:t>9´25 </a:t>
            </a:r>
            <a:r>
              <a:rPr lang="es-ES">
                <a:latin typeface="Times New Roman" pitchFamily="18" charset="0"/>
                <a:cs typeface="Times New Roman" pitchFamily="18" charset="0"/>
              </a:rPr>
              <a:t>€</a:t>
            </a:r>
            <a:endParaRPr lang="es-ES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2988" y="476250"/>
            <a:ext cx="702468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rgbClr val="FF0000"/>
                </a:solidFill>
              </a:rPr>
              <a:t>LA  HISTORIA  DE  ASTURIAS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7890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3789363"/>
            <a:ext cx="2428875" cy="2209800"/>
          </a:xfrm>
        </p:spPr>
      </p:pic>
      <p:pic>
        <p:nvPicPr>
          <p:cNvPr id="37891" name="4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133600"/>
            <a:ext cx="646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5 CuadroTexto"/>
          <p:cNvSpPr txBox="1">
            <a:spLocks noChangeArrowheads="1"/>
          </p:cNvSpPr>
          <p:nvPr/>
        </p:nvSpPr>
        <p:spPr bwMode="auto">
          <a:xfrm>
            <a:off x="3419475" y="5516563"/>
            <a:ext cx="201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entury Gothic" pitchFamily="34" charset="0"/>
              </a:rPr>
              <a:t>17´5 </a:t>
            </a:r>
            <a:r>
              <a:rPr lang="es-ES">
                <a:latin typeface="Times New Roman" pitchFamily="18" charset="0"/>
                <a:cs typeface="Times New Roman" pitchFamily="18" charset="0"/>
              </a:rPr>
              <a:t>€</a:t>
            </a:r>
            <a:endParaRPr lang="es-ES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550" y="765175"/>
            <a:ext cx="7024688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rgbClr val="FF0000"/>
                </a:solidFill>
              </a:rPr>
              <a:t>LIBRO DE COCINA ASTURIANA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8914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7750" y="3789363"/>
            <a:ext cx="2705100" cy="2371725"/>
          </a:xfrm>
        </p:spPr>
      </p:pic>
      <p:pic>
        <p:nvPicPr>
          <p:cNvPr id="38915" name="4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276475"/>
            <a:ext cx="64579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5 CuadroTexto"/>
          <p:cNvSpPr txBox="1">
            <a:spLocks noChangeArrowheads="1"/>
          </p:cNvSpPr>
          <p:nvPr/>
        </p:nvSpPr>
        <p:spPr bwMode="auto">
          <a:xfrm>
            <a:off x="3779838" y="5445125"/>
            <a:ext cx="2160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entury Gothic" pitchFamily="34" charset="0"/>
              </a:rPr>
              <a:t>18´5 </a:t>
            </a:r>
            <a:r>
              <a:rPr lang="es-ES">
                <a:latin typeface="Times New Roman" pitchFamily="18" charset="0"/>
                <a:cs typeface="Times New Roman" pitchFamily="18" charset="0"/>
              </a:rPr>
              <a:t>€</a:t>
            </a:r>
            <a:endParaRPr lang="es-ES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1042988" y="549275"/>
            <a:ext cx="7024687" cy="1143000"/>
          </a:xfrm>
        </p:spPr>
        <p:txBody>
          <a:bodyPr/>
          <a:lstStyle/>
          <a:p>
            <a:pPr algn="ctr"/>
            <a:r>
              <a:rPr lang="es-ES" smtClean="0">
                <a:solidFill>
                  <a:srgbClr val="FF0000"/>
                </a:solidFill>
              </a:rPr>
              <a:t>EL  HORREO</a:t>
            </a:r>
          </a:p>
        </p:txBody>
      </p:sp>
      <p:pic>
        <p:nvPicPr>
          <p:cNvPr id="39938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3573463"/>
            <a:ext cx="2533650" cy="2238375"/>
          </a:xfrm>
        </p:spPr>
      </p:pic>
      <p:pic>
        <p:nvPicPr>
          <p:cNvPr id="39939" name="4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989138"/>
            <a:ext cx="66579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5 CuadroTexto"/>
          <p:cNvSpPr txBox="1">
            <a:spLocks noChangeArrowheads="1"/>
          </p:cNvSpPr>
          <p:nvPr/>
        </p:nvSpPr>
        <p:spPr bwMode="auto">
          <a:xfrm>
            <a:off x="3995738" y="5370513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entury Gothic" pitchFamily="34" charset="0"/>
              </a:rPr>
              <a:t>19 </a:t>
            </a:r>
            <a:r>
              <a:rPr lang="es-ES">
                <a:latin typeface="Times New Roman" pitchFamily="18" charset="0"/>
                <a:cs typeface="Times New Roman" pitchFamily="18" charset="0"/>
              </a:rPr>
              <a:t>€</a:t>
            </a:r>
            <a:endParaRPr lang="es-ES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1116013" y="549275"/>
            <a:ext cx="7024687" cy="1143000"/>
          </a:xfrm>
        </p:spPr>
        <p:txBody>
          <a:bodyPr/>
          <a:lstStyle/>
          <a:p>
            <a:r>
              <a:rPr lang="es-ES" smtClean="0">
                <a:solidFill>
                  <a:srgbClr val="FF0000"/>
                </a:solidFill>
              </a:rPr>
              <a:t>MADREÑAS  ASTURIANAS</a:t>
            </a:r>
          </a:p>
        </p:txBody>
      </p:sp>
      <p:pic>
        <p:nvPicPr>
          <p:cNvPr id="40962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349500"/>
            <a:ext cx="6629400" cy="1314450"/>
          </a:xfrm>
        </p:spPr>
      </p:pic>
      <p:pic>
        <p:nvPicPr>
          <p:cNvPr id="40963" name="4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292600"/>
            <a:ext cx="23050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5 CuadroTexto"/>
          <p:cNvSpPr txBox="1">
            <a:spLocks noChangeArrowheads="1"/>
          </p:cNvSpPr>
          <p:nvPr/>
        </p:nvSpPr>
        <p:spPr bwMode="auto">
          <a:xfrm>
            <a:off x="7021513" y="5661025"/>
            <a:ext cx="158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entury Gothic" pitchFamily="34" charset="0"/>
              </a:rPr>
              <a:t>29 </a:t>
            </a:r>
            <a:r>
              <a:rPr lang="es-ES">
                <a:latin typeface="Times New Roman" pitchFamily="18" charset="0"/>
                <a:cs typeface="Times New Roman" pitchFamily="18" charset="0"/>
              </a:rPr>
              <a:t>€</a:t>
            </a:r>
            <a:endParaRPr lang="es-ES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6013" y="620713"/>
            <a:ext cx="7024687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rgbClr val="FF0000"/>
                </a:solidFill>
              </a:rPr>
              <a:t>Tabla de 3 quesos típicos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0000"/>
                </a:solidFill>
              </a:rPr>
              <a:t>asturianos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5362" name="9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4652963"/>
            <a:ext cx="2771775" cy="1181100"/>
          </a:xfrm>
        </p:spPr>
      </p:pic>
      <p:pic>
        <p:nvPicPr>
          <p:cNvPr id="15363" name="10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133600"/>
            <a:ext cx="6810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851275" y="5516563"/>
            <a:ext cx="2665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Century Gothic" pitchFamily="34" charset="0"/>
              </a:rPr>
              <a:t>18´7€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1143000"/>
          </a:xfrm>
        </p:spPr>
        <p:txBody>
          <a:bodyPr/>
          <a:lstStyle/>
          <a:p>
            <a:pPr algn="ctr"/>
            <a:r>
              <a:rPr lang="es-ES" smtClean="0">
                <a:solidFill>
                  <a:srgbClr val="FF0000"/>
                </a:solidFill>
              </a:rPr>
              <a:t>MITOLOGÍA  ASTURIANA</a:t>
            </a:r>
          </a:p>
        </p:txBody>
      </p:sp>
      <p:pic>
        <p:nvPicPr>
          <p:cNvPr id="41986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3500438"/>
            <a:ext cx="2486025" cy="2324100"/>
          </a:xfrm>
        </p:spPr>
      </p:pic>
      <p:pic>
        <p:nvPicPr>
          <p:cNvPr id="41987" name="4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420938"/>
            <a:ext cx="63722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5 CuadroTexto"/>
          <p:cNvSpPr txBox="1">
            <a:spLocks noChangeArrowheads="1"/>
          </p:cNvSpPr>
          <p:nvPr/>
        </p:nvSpPr>
        <p:spPr bwMode="auto">
          <a:xfrm>
            <a:off x="3635375" y="3573463"/>
            <a:ext cx="1674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entury Gothic" pitchFamily="34" charset="0"/>
              </a:rPr>
              <a:t>17</a:t>
            </a:r>
            <a:r>
              <a:rPr lang="es-ES">
                <a:latin typeface="Times New Roman" pitchFamily="18" charset="0"/>
                <a:cs typeface="Times New Roman" pitchFamily="18" charset="0"/>
              </a:rPr>
              <a:t>€</a:t>
            </a:r>
            <a:endParaRPr lang="es-ES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971550" y="3284538"/>
            <a:ext cx="7024688" cy="1143000"/>
          </a:xfrm>
        </p:spPr>
        <p:txBody>
          <a:bodyPr/>
          <a:lstStyle/>
          <a:p>
            <a:pPr algn="ctr"/>
            <a:r>
              <a:rPr lang="es-ES" sz="6000" smtClean="0">
                <a:solidFill>
                  <a:srgbClr val="FF0000"/>
                </a:solidFill>
              </a:rPr>
              <a:t>LES CAMISETES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 l="14297" r="13431" b="8232"/>
          <a:stretch>
            <a:fillRect/>
          </a:stretch>
        </p:blipFill>
        <p:spPr bwMode="auto">
          <a:xfrm>
            <a:off x="250825" y="517525"/>
            <a:ext cx="177165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3 CuadroTexto"/>
          <p:cNvSpPr txBox="1">
            <a:spLocks noChangeArrowheads="1"/>
          </p:cNvSpPr>
          <p:nvPr/>
        </p:nvSpPr>
        <p:spPr bwMode="auto">
          <a:xfrm>
            <a:off x="1979613" y="836613"/>
            <a:ext cx="12573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mic Sans MS" pitchFamily="66" charset="0"/>
                <a:cs typeface="DilleniaUPC" pitchFamily="18" charset="-34"/>
              </a:rPr>
              <a:t>Llavero de goma</a:t>
            </a:r>
          </a:p>
          <a:p>
            <a:r>
              <a:rPr lang="es-ES">
                <a:latin typeface="Comic Sans MS" pitchFamily="66" charset="0"/>
                <a:cs typeface="DilleniaUPC" pitchFamily="18" charset="-34"/>
              </a:rPr>
              <a:t>2,70€</a:t>
            </a:r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/>
          <a:srcRect l="21774" r="21375" b="6207"/>
          <a:stretch>
            <a:fillRect/>
          </a:stretch>
        </p:blipFill>
        <p:spPr bwMode="auto">
          <a:xfrm>
            <a:off x="3059113" y="620713"/>
            <a:ext cx="1852612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4 CuadroTexto"/>
          <p:cNvSpPr txBox="1">
            <a:spLocks noChangeArrowheads="1"/>
          </p:cNvSpPr>
          <p:nvPr/>
        </p:nvSpPr>
        <p:spPr bwMode="auto">
          <a:xfrm>
            <a:off x="5062538" y="1042988"/>
            <a:ext cx="10080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mic Sans MS" pitchFamily="66" charset="0"/>
                <a:cs typeface="DilleniaUPC" pitchFamily="18" charset="-34"/>
              </a:rPr>
              <a:t>Llavero con luz y sonido de vaca</a:t>
            </a:r>
          </a:p>
          <a:p>
            <a:r>
              <a:rPr lang="es-ES">
                <a:latin typeface="Comic Sans MS" pitchFamily="66" charset="0"/>
                <a:cs typeface="DilleniaUPC" pitchFamily="18" charset="-34"/>
              </a:rPr>
              <a:t>3,50€</a:t>
            </a:r>
          </a:p>
        </p:txBody>
      </p:sp>
      <p:pic>
        <p:nvPicPr>
          <p:cNvPr id="48134" name="Picture 4"/>
          <p:cNvPicPr>
            <a:picLocks noChangeAspect="1" noChangeArrowheads="1"/>
          </p:cNvPicPr>
          <p:nvPr/>
        </p:nvPicPr>
        <p:blipFill>
          <a:blip r:embed="rId4"/>
          <a:srcRect l="23294" r="20882" b="8809"/>
          <a:stretch>
            <a:fillRect/>
          </a:stretch>
        </p:blipFill>
        <p:spPr bwMode="auto">
          <a:xfrm>
            <a:off x="179388" y="3284538"/>
            <a:ext cx="17049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5 CuadroTexto"/>
          <p:cNvSpPr txBox="1">
            <a:spLocks noChangeArrowheads="1"/>
          </p:cNvSpPr>
          <p:nvPr/>
        </p:nvSpPr>
        <p:spPr bwMode="auto">
          <a:xfrm>
            <a:off x="1908175" y="4149725"/>
            <a:ext cx="132556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mic Sans MS" pitchFamily="66" charset="0"/>
                <a:cs typeface="DilleniaUPC" pitchFamily="18" charset="-34"/>
              </a:rPr>
              <a:t>Llavero metálico con accesorios</a:t>
            </a:r>
          </a:p>
          <a:p>
            <a:r>
              <a:rPr lang="es-ES">
                <a:latin typeface="Comic Sans MS" pitchFamily="66" charset="0"/>
                <a:cs typeface="DilleniaUPC" pitchFamily="18" charset="-34"/>
              </a:rPr>
              <a:t>3,00€</a:t>
            </a:r>
          </a:p>
        </p:txBody>
      </p:sp>
      <p:pic>
        <p:nvPicPr>
          <p:cNvPr id="48136" name="Picture 5"/>
          <p:cNvPicPr>
            <a:picLocks noChangeAspect="1" noChangeArrowheads="1"/>
          </p:cNvPicPr>
          <p:nvPr/>
        </p:nvPicPr>
        <p:blipFill>
          <a:blip r:embed="rId5"/>
          <a:srcRect l="17986" r="15114"/>
          <a:stretch>
            <a:fillRect/>
          </a:stretch>
        </p:blipFill>
        <p:spPr bwMode="auto">
          <a:xfrm>
            <a:off x="3148013" y="4000500"/>
            <a:ext cx="1728787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7" name="6 CuadroTexto"/>
          <p:cNvSpPr txBox="1">
            <a:spLocks noChangeArrowheads="1"/>
          </p:cNvSpPr>
          <p:nvPr/>
        </p:nvSpPr>
        <p:spPr bwMode="auto">
          <a:xfrm>
            <a:off x="4716463" y="4044950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mic Sans MS" pitchFamily="66" charset="0"/>
                <a:cs typeface="DilleniaUPC" pitchFamily="18" charset="-34"/>
              </a:rPr>
              <a:t>Imanes de goma 2,70€</a:t>
            </a:r>
          </a:p>
        </p:txBody>
      </p:sp>
      <p:pic>
        <p:nvPicPr>
          <p:cNvPr id="48138" name="Picture 6"/>
          <p:cNvPicPr>
            <a:picLocks noChangeAspect="1" noChangeArrowheads="1"/>
          </p:cNvPicPr>
          <p:nvPr/>
        </p:nvPicPr>
        <p:blipFill>
          <a:blip r:embed="rId6"/>
          <a:srcRect l="3268" t="3966" r="3311" b="2486"/>
          <a:stretch>
            <a:fillRect/>
          </a:stretch>
        </p:blipFill>
        <p:spPr bwMode="auto">
          <a:xfrm>
            <a:off x="6156325" y="1016000"/>
            <a:ext cx="24733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7 CuadroTexto"/>
          <p:cNvSpPr txBox="1">
            <a:spLocks noChangeArrowheads="1"/>
          </p:cNvSpPr>
          <p:nvPr/>
        </p:nvSpPr>
        <p:spPr bwMode="auto">
          <a:xfrm>
            <a:off x="6804025" y="3573463"/>
            <a:ext cx="1295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mic Sans MS" pitchFamily="66" charset="0"/>
                <a:cs typeface="DilleniaUPC" pitchFamily="18" charset="-34"/>
              </a:rPr>
              <a:t>Reloj para nevera con imán</a:t>
            </a:r>
          </a:p>
          <a:p>
            <a:r>
              <a:rPr lang="es-ES">
                <a:latin typeface="Comic Sans MS" pitchFamily="66" charset="0"/>
                <a:cs typeface="DilleniaUPC" pitchFamily="18" charset="-34"/>
              </a:rPr>
              <a:t>3,00€</a:t>
            </a:r>
          </a:p>
        </p:txBody>
      </p:sp>
      <p:pic>
        <p:nvPicPr>
          <p:cNvPr id="48140" name="Picture 7"/>
          <p:cNvPicPr>
            <a:picLocks noChangeAspect="1" noChangeArrowheads="1"/>
          </p:cNvPicPr>
          <p:nvPr/>
        </p:nvPicPr>
        <p:blipFill>
          <a:blip r:embed="rId7"/>
          <a:srcRect t="10783" b="10609"/>
          <a:stretch>
            <a:fillRect/>
          </a:stretch>
        </p:blipFill>
        <p:spPr bwMode="auto">
          <a:xfrm>
            <a:off x="5364163" y="4868863"/>
            <a:ext cx="23463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 l="2754" t="4387" r="2701" b="3233"/>
          <a:stretch>
            <a:fillRect/>
          </a:stretch>
        </p:blipFill>
        <p:spPr bwMode="auto">
          <a:xfrm>
            <a:off x="395288" y="765175"/>
            <a:ext cx="26336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3 CuadroTexto"/>
          <p:cNvSpPr txBox="1">
            <a:spLocks noChangeArrowheads="1"/>
          </p:cNvSpPr>
          <p:nvPr/>
        </p:nvSpPr>
        <p:spPr bwMode="auto">
          <a:xfrm>
            <a:off x="3132138" y="260350"/>
            <a:ext cx="144145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mic Sans MS" pitchFamily="66" charset="0"/>
                <a:cs typeface="DilleniaUPC" pitchFamily="18" charset="-34"/>
              </a:rPr>
              <a:t>Camiseta All you need is sidra, love (Disponible en negro, verde y rayas blancas y negras)</a:t>
            </a:r>
          </a:p>
          <a:p>
            <a:r>
              <a:rPr lang="es-ES">
                <a:latin typeface="Comic Sans MS" pitchFamily="66" charset="0"/>
                <a:cs typeface="DilleniaUPC" pitchFamily="18" charset="-34"/>
              </a:rPr>
              <a:t>12,00€</a:t>
            </a: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/>
          <a:srcRect t="4733" b="3831"/>
          <a:stretch>
            <a:fillRect/>
          </a:stretch>
        </p:blipFill>
        <p:spPr bwMode="auto">
          <a:xfrm>
            <a:off x="4643438" y="404813"/>
            <a:ext cx="269557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4 CuadroTexto"/>
          <p:cNvSpPr txBox="1">
            <a:spLocks noChangeArrowheads="1"/>
          </p:cNvSpPr>
          <p:nvPr/>
        </p:nvSpPr>
        <p:spPr bwMode="auto">
          <a:xfrm>
            <a:off x="7524750" y="836613"/>
            <a:ext cx="1439863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mic Sans MS" pitchFamily="66" charset="0"/>
                <a:cs typeface="DilleniaUPC" pitchFamily="18" charset="-34"/>
              </a:rPr>
              <a:t>Camiseta (Disponible en gris y rayas blancas y negras</a:t>
            </a:r>
          </a:p>
          <a:p>
            <a:r>
              <a:rPr lang="es-ES">
                <a:latin typeface="Comic Sans MS" pitchFamily="66" charset="0"/>
                <a:cs typeface="DilleniaUPC" pitchFamily="18" charset="-34"/>
              </a:rPr>
              <a:t>12,00€</a:t>
            </a:r>
          </a:p>
        </p:txBody>
      </p:sp>
      <p:pic>
        <p:nvPicPr>
          <p:cNvPr id="51206" name="Picture 4"/>
          <p:cNvPicPr>
            <a:picLocks noChangeAspect="1" noChangeArrowheads="1"/>
          </p:cNvPicPr>
          <p:nvPr/>
        </p:nvPicPr>
        <p:blipFill>
          <a:blip r:embed="rId4"/>
          <a:srcRect l="2184" t="3572" b="5396"/>
          <a:stretch>
            <a:fillRect/>
          </a:stretch>
        </p:blipFill>
        <p:spPr bwMode="auto">
          <a:xfrm>
            <a:off x="250825" y="3644900"/>
            <a:ext cx="32258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5 CuadroTexto"/>
          <p:cNvSpPr txBox="1">
            <a:spLocks noChangeArrowheads="1"/>
          </p:cNvSpPr>
          <p:nvPr/>
        </p:nvSpPr>
        <p:spPr bwMode="auto">
          <a:xfrm>
            <a:off x="3419475" y="4149725"/>
            <a:ext cx="15271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mic Sans MS" pitchFamily="66" charset="0"/>
                <a:cs typeface="DilleniaUPC" pitchFamily="18" charset="-34"/>
              </a:rPr>
              <a:t>Camiseta Asturnauta en viaje sidreral</a:t>
            </a:r>
          </a:p>
          <a:p>
            <a:r>
              <a:rPr lang="es-ES">
                <a:latin typeface="Comic Sans MS" pitchFamily="66" charset="0"/>
                <a:cs typeface="DilleniaUPC" pitchFamily="18" charset="-34"/>
              </a:rPr>
              <a:t>12,00€</a:t>
            </a:r>
          </a:p>
        </p:txBody>
      </p:sp>
      <p:pic>
        <p:nvPicPr>
          <p:cNvPr id="5120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3573463"/>
            <a:ext cx="2552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9" name="6 CuadroTexto"/>
          <p:cNvSpPr txBox="1">
            <a:spLocks noChangeArrowheads="1"/>
          </p:cNvSpPr>
          <p:nvPr/>
        </p:nvSpPr>
        <p:spPr bwMode="auto">
          <a:xfrm>
            <a:off x="7740650" y="3860800"/>
            <a:ext cx="119221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mic Sans MS" pitchFamily="66" charset="0"/>
                <a:cs typeface="DilleniaUPC" pitchFamily="18" charset="-34"/>
              </a:rPr>
              <a:t>Camiseta (Disponible en azul, negro y rojo) </a:t>
            </a:r>
          </a:p>
          <a:p>
            <a:r>
              <a:rPr lang="es-ES">
                <a:latin typeface="Comic Sans MS" pitchFamily="66" charset="0"/>
                <a:cs typeface="DilleniaUPC" pitchFamily="18" charset="-34"/>
              </a:rPr>
              <a:t>12,00€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/>
          <a:srcRect l="10770" t="2670" r="9081"/>
          <a:stretch>
            <a:fillRect/>
          </a:stretch>
        </p:blipFill>
        <p:spPr bwMode="auto">
          <a:xfrm>
            <a:off x="539750" y="836613"/>
            <a:ext cx="2119313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3 CuadroTexto"/>
          <p:cNvSpPr txBox="1">
            <a:spLocks noChangeArrowheads="1"/>
          </p:cNvSpPr>
          <p:nvPr/>
        </p:nvSpPr>
        <p:spPr bwMode="auto">
          <a:xfrm>
            <a:off x="2700338" y="1268413"/>
            <a:ext cx="1366837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mic Sans MS" pitchFamily="66" charset="0"/>
                <a:cs typeface="DilleniaUPC" pitchFamily="18" charset="-34"/>
              </a:rPr>
              <a:t>Sudadera mujer (Disponible en verde, rojo y naranja)</a:t>
            </a:r>
          </a:p>
          <a:p>
            <a:r>
              <a:rPr lang="es-ES">
                <a:latin typeface="Comic Sans MS" pitchFamily="66" charset="0"/>
                <a:cs typeface="DilleniaUPC" pitchFamily="18" charset="-34"/>
              </a:rPr>
              <a:t>25,00€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/>
          <a:srcRect l="17239" t="2728" r="10939"/>
          <a:stretch>
            <a:fillRect/>
          </a:stretch>
        </p:blipFill>
        <p:spPr bwMode="auto">
          <a:xfrm>
            <a:off x="4084638" y="720725"/>
            <a:ext cx="2071687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4 CuadroTexto"/>
          <p:cNvSpPr txBox="1">
            <a:spLocks noChangeArrowheads="1"/>
          </p:cNvSpPr>
          <p:nvPr/>
        </p:nvSpPr>
        <p:spPr bwMode="auto">
          <a:xfrm>
            <a:off x="6372225" y="1557338"/>
            <a:ext cx="15128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mic Sans MS" pitchFamily="66" charset="0"/>
                <a:cs typeface="DilleniaUPC" pitchFamily="18" charset="-34"/>
              </a:rPr>
              <a:t>Sudadera mujer</a:t>
            </a:r>
          </a:p>
          <a:p>
            <a:r>
              <a:rPr lang="es-ES">
                <a:latin typeface="Comic Sans MS" pitchFamily="66" charset="0"/>
                <a:cs typeface="DilleniaUPC" pitchFamily="18" charset="-34"/>
              </a:rPr>
              <a:t>25,00€</a:t>
            </a:r>
          </a:p>
        </p:txBody>
      </p:sp>
      <p:pic>
        <p:nvPicPr>
          <p:cNvPr id="50182" name="Picture 5"/>
          <p:cNvPicPr>
            <a:picLocks noChangeAspect="1" noChangeArrowheads="1"/>
          </p:cNvPicPr>
          <p:nvPr/>
        </p:nvPicPr>
        <p:blipFill>
          <a:blip r:embed="rId4"/>
          <a:srcRect l="6601" t="21693" r="3648" b="14970"/>
          <a:stretch>
            <a:fillRect/>
          </a:stretch>
        </p:blipFill>
        <p:spPr bwMode="auto">
          <a:xfrm>
            <a:off x="396875" y="3713163"/>
            <a:ext cx="19446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5 CuadroTexto"/>
          <p:cNvSpPr txBox="1">
            <a:spLocks noChangeArrowheads="1"/>
          </p:cNvSpPr>
          <p:nvPr/>
        </p:nvSpPr>
        <p:spPr bwMode="auto">
          <a:xfrm>
            <a:off x="2700338" y="4005263"/>
            <a:ext cx="1079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mic Sans MS" pitchFamily="66" charset="0"/>
                <a:cs typeface="DilleniaUPC" pitchFamily="18" charset="-34"/>
              </a:rPr>
              <a:t>Neceseres</a:t>
            </a:r>
          </a:p>
          <a:p>
            <a:r>
              <a:rPr lang="es-ES">
                <a:latin typeface="Comic Sans MS" pitchFamily="66" charset="0"/>
                <a:cs typeface="DilleniaUPC" pitchFamily="18" charset="-34"/>
              </a:rPr>
              <a:t>7,50€</a:t>
            </a:r>
          </a:p>
        </p:txBody>
      </p:sp>
      <p:pic>
        <p:nvPicPr>
          <p:cNvPr id="50184" name="Picture 6"/>
          <p:cNvPicPr>
            <a:picLocks noChangeAspect="1" noChangeArrowheads="1"/>
          </p:cNvPicPr>
          <p:nvPr/>
        </p:nvPicPr>
        <p:blipFill>
          <a:blip r:embed="rId5"/>
          <a:srcRect l="1112" t="23077" r="2" b="20824"/>
          <a:stretch>
            <a:fillRect/>
          </a:stretch>
        </p:blipFill>
        <p:spPr bwMode="auto">
          <a:xfrm>
            <a:off x="396875" y="5229225"/>
            <a:ext cx="22320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7"/>
          <p:cNvPicPr>
            <a:picLocks noChangeAspect="1" noChangeArrowheads="1"/>
          </p:cNvPicPr>
          <p:nvPr/>
        </p:nvPicPr>
        <p:blipFill>
          <a:blip r:embed="rId6"/>
          <a:srcRect t="21339" b="17354"/>
          <a:stretch>
            <a:fillRect/>
          </a:stretch>
        </p:blipFill>
        <p:spPr bwMode="auto">
          <a:xfrm>
            <a:off x="2770188" y="5337175"/>
            <a:ext cx="2049462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9" descr="Bolsa “Mis Cosas”"/>
          <p:cNvPicPr>
            <a:picLocks noChangeAspect="1" noChangeArrowheads="1"/>
          </p:cNvPicPr>
          <p:nvPr/>
        </p:nvPicPr>
        <p:blipFill>
          <a:blip r:embed="rId7"/>
          <a:srcRect t="19315" r="4315" b="16199"/>
          <a:stretch>
            <a:fillRect/>
          </a:stretch>
        </p:blipFill>
        <p:spPr bwMode="auto">
          <a:xfrm>
            <a:off x="3910013" y="3857625"/>
            <a:ext cx="18224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11" descr="Cartera “Cuídame mucho – La Santina”"/>
          <p:cNvPicPr>
            <a:picLocks noChangeAspect="1" noChangeArrowheads="1"/>
          </p:cNvPicPr>
          <p:nvPr/>
        </p:nvPicPr>
        <p:blipFill>
          <a:blip r:embed="rId8"/>
          <a:srcRect t="21101" b="10078"/>
          <a:stretch>
            <a:fillRect/>
          </a:stretch>
        </p:blipFill>
        <p:spPr bwMode="auto">
          <a:xfrm>
            <a:off x="6470650" y="2616200"/>
            <a:ext cx="2154238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8" name="6 CuadroTexto"/>
          <p:cNvSpPr txBox="1">
            <a:spLocks noChangeArrowheads="1"/>
          </p:cNvSpPr>
          <p:nvPr/>
        </p:nvSpPr>
        <p:spPr bwMode="auto">
          <a:xfrm>
            <a:off x="6588125" y="4076700"/>
            <a:ext cx="16557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mic Sans MS" pitchFamily="66" charset="0"/>
                <a:cs typeface="DilleniaUPC" pitchFamily="18" charset="-34"/>
              </a:rPr>
              <a:t>Cartera La Santina</a:t>
            </a:r>
          </a:p>
          <a:p>
            <a:r>
              <a:rPr lang="es-ES">
                <a:latin typeface="Comic Sans MS" pitchFamily="66" charset="0"/>
                <a:cs typeface="DilleniaUPC" pitchFamily="18" charset="-34"/>
              </a:rPr>
              <a:t>7,50€</a:t>
            </a:r>
          </a:p>
        </p:txBody>
      </p:sp>
      <p:pic>
        <p:nvPicPr>
          <p:cNvPr id="50189" name="Picture 12"/>
          <p:cNvPicPr>
            <a:picLocks noChangeAspect="1" noChangeArrowheads="1"/>
          </p:cNvPicPr>
          <p:nvPr/>
        </p:nvPicPr>
        <p:blipFill>
          <a:blip r:embed="rId9"/>
          <a:srcRect l="8102" t="19557" b="17213"/>
          <a:stretch>
            <a:fillRect/>
          </a:stretch>
        </p:blipFill>
        <p:spPr bwMode="auto">
          <a:xfrm>
            <a:off x="5003800" y="5326063"/>
            <a:ext cx="1817688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 t="3894" b="4678"/>
          <a:stretch>
            <a:fillRect/>
          </a:stretch>
        </p:blipFill>
        <p:spPr bwMode="auto">
          <a:xfrm>
            <a:off x="179388" y="600075"/>
            <a:ext cx="3273425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3 CuadroTexto"/>
          <p:cNvSpPr txBox="1">
            <a:spLocks noChangeArrowheads="1"/>
          </p:cNvSpPr>
          <p:nvPr/>
        </p:nvSpPr>
        <p:spPr bwMode="auto">
          <a:xfrm>
            <a:off x="2916238" y="1916113"/>
            <a:ext cx="15843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mic Sans MS" pitchFamily="66" charset="0"/>
                <a:cs typeface="DilleniaUPC" pitchFamily="18" charset="-34"/>
              </a:rPr>
              <a:t>Camiseta Asidras</a:t>
            </a:r>
          </a:p>
          <a:p>
            <a:r>
              <a:rPr lang="es-ES">
                <a:latin typeface="Comic Sans MS" pitchFamily="66" charset="0"/>
                <a:cs typeface="DilleniaUPC" pitchFamily="18" charset="-34"/>
              </a:rPr>
              <a:t>12,00€ </a:t>
            </a:r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3"/>
          <a:srcRect t="4356" b="4684"/>
          <a:stretch>
            <a:fillRect/>
          </a:stretch>
        </p:blipFill>
        <p:spPr bwMode="auto">
          <a:xfrm>
            <a:off x="4230688" y="766763"/>
            <a:ext cx="3141662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4 CuadroTexto"/>
          <p:cNvSpPr txBox="1">
            <a:spLocks noChangeArrowheads="1"/>
          </p:cNvSpPr>
          <p:nvPr/>
        </p:nvSpPr>
        <p:spPr bwMode="auto">
          <a:xfrm>
            <a:off x="7380288" y="1628775"/>
            <a:ext cx="12827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mic Sans MS" pitchFamily="66" charset="0"/>
                <a:cs typeface="DilleniaUPC" pitchFamily="18" charset="-34"/>
              </a:rPr>
              <a:t>Camiseta Asidras por Asturias</a:t>
            </a:r>
          </a:p>
          <a:p>
            <a:r>
              <a:rPr lang="es-ES">
                <a:latin typeface="Comic Sans MS" pitchFamily="66" charset="0"/>
                <a:cs typeface="DilleniaUPC" pitchFamily="18" charset="-34"/>
              </a:rPr>
              <a:t>12,00€</a:t>
            </a:r>
          </a:p>
        </p:txBody>
      </p:sp>
      <p:pic>
        <p:nvPicPr>
          <p:cNvPr id="52230" name="Picture 4"/>
          <p:cNvPicPr>
            <a:picLocks noChangeAspect="1" noChangeArrowheads="1"/>
          </p:cNvPicPr>
          <p:nvPr/>
        </p:nvPicPr>
        <p:blipFill>
          <a:blip r:embed="rId4"/>
          <a:srcRect t="5128" b="4497"/>
          <a:stretch>
            <a:fillRect/>
          </a:stretch>
        </p:blipFill>
        <p:spPr bwMode="auto">
          <a:xfrm>
            <a:off x="115888" y="3681413"/>
            <a:ext cx="3336925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5 CuadroTexto"/>
          <p:cNvSpPr txBox="1">
            <a:spLocks noChangeArrowheads="1"/>
          </p:cNvSpPr>
          <p:nvPr/>
        </p:nvSpPr>
        <p:spPr bwMode="auto">
          <a:xfrm>
            <a:off x="2700338" y="4868863"/>
            <a:ext cx="21605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mic Sans MS" pitchFamily="66" charset="0"/>
                <a:cs typeface="DilleniaUPC" pitchFamily="18" charset="-34"/>
              </a:rPr>
              <a:t>Camiseta ¿Cómo ye, ho?</a:t>
            </a:r>
          </a:p>
          <a:p>
            <a:r>
              <a:rPr lang="es-ES">
                <a:latin typeface="Comic Sans MS" pitchFamily="66" charset="0"/>
                <a:cs typeface="DilleniaUPC" pitchFamily="18" charset="-34"/>
              </a:rPr>
              <a:t>12,00€</a:t>
            </a:r>
          </a:p>
        </p:txBody>
      </p:sp>
      <p:pic>
        <p:nvPicPr>
          <p:cNvPr id="52232" name="Picture 5"/>
          <p:cNvPicPr>
            <a:picLocks noChangeAspect="1" noChangeArrowheads="1"/>
          </p:cNvPicPr>
          <p:nvPr/>
        </p:nvPicPr>
        <p:blipFill>
          <a:blip r:embed="rId5"/>
          <a:srcRect t="4056" b="4941"/>
          <a:stretch>
            <a:fillRect/>
          </a:stretch>
        </p:blipFill>
        <p:spPr bwMode="auto">
          <a:xfrm>
            <a:off x="4546600" y="3881438"/>
            <a:ext cx="302895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3" name="6 CuadroTexto"/>
          <p:cNvSpPr txBox="1">
            <a:spLocks noChangeArrowheads="1"/>
          </p:cNvSpPr>
          <p:nvPr/>
        </p:nvSpPr>
        <p:spPr bwMode="auto">
          <a:xfrm>
            <a:off x="7092950" y="5084763"/>
            <a:ext cx="19431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mic Sans MS" pitchFamily="66" charset="0"/>
                <a:cs typeface="DilleniaUPC" pitchFamily="18" charset="-34"/>
              </a:rPr>
              <a:t>Camiseta Mazinger Zelta</a:t>
            </a:r>
          </a:p>
          <a:p>
            <a:r>
              <a:rPr lang="es-ES">
                <a:latin typeface="Comic Sans MS" pitchFamily="66" charset="0"/>
                <a:cs typeface="DilleniaUPC" pitchFamily="18" charset="-34"/>
              </a:rPr>
              <a:t>12,00€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>
          <a:xfrm>
            <a:off x="900113" y="476250"/>
            <a:ext cx="7024687" cy="1143000"/>
          </a:xfrm>
        </p:spPr>
        <p:txBody>
          <a:bodyPr/>
          <a:lstStyle/>
          <a:p>
            <a:pPr algn="ctr"/>
            <a:r>
              <a:rPr lang="es-ES" smtClean="0">
                <a:solidFill>
                  <a:srgbClr val="FF0000"/>
                </a:solidFill>
              </a:rPr>
              <a:t>Queso Cabrales</a:t>
            </a:r>
          </a:p>
        </p:txBody>
      </p:sp>
      <p:pic>
        <p:nvPicPr>
          <p:cNvPr id="16386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989138"/>
            <a:ext cx="6600825" cy="2552700"/>
          </a:xfrm>
        </p:spPr>
      </p:pic>
      <p:pic>
        <p:nvPicPr>
          <p:cNvPr id="16387" name="5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4879975"/>
            <a:ext cx="61277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6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5019675"/>
            <a:ext cx="2016125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9750" y="4581525"/>
            <a:ext cx="172878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Century Gothic" pitchFamily="34" charset="0"/>
              </a:rPr>
              <a:t>11´5€</a:t>
            </a:r>
          </a:p>
          <a:p>
            <a:pPr>
              <a:spcBef>
                <a:spcPct val="50000"/>
              </a:spcBef>
            </a:pPr>
            <a:endParaRPr lang="es-ES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>
          <a:xfrm>
            <a:off x="971550" y="476250"/>
            <a:ext cx="7024688" cy="1143000"/>
          </a:xfrm>
        </p:spPr>
        <p:txBody>
          <a:bodyPr/>
          <a:lstStyle/>
          <a:p>
            <a:pPr algn="ctr"/>
            <a:r>
              <a:rPr lang="es-ES" smtClean="0">
                <a:solidFill>
                  <a:srgbClr val="FF0000"/>
                </a:solidFill>
              </a:rPr>
              <a:t>Queso De Porrúa</a:t>
            </a:r>
          </a:p>
        </p:txBody>
      </p:sp>
      <p:pic>
        <p:nvPicPr>
          <p:cNvPr id="17410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4221163"/>
            <a:ext cx="2628900" cy="1914525"/>
          </a:xfrm>
        </p:spPr>
      </p:pic>
      <p:pic>
        <p:nvPicPr>
          <p:cNvPr id="17411" name="4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187700"/>
            <a:ext cx="63817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5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700213"/>
            <a:ext cx="65151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563938" y="5013325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Century Gothic" pitchFamily="34" charset="0"/>
              </a:rPr>
              <a:t>5€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Título"/>
          <p:cNvSpPr>
            <a:spLocks noGrp="1"/>
          </p:cNvSpPr>
          <p:nvPr>
            <p:ph type="title"/>
          </p:nvPr>
        </p:nvSpPr>
        <p:spPr>
          <a:xfrm>
            <a:off x="971550" y="404813"/>
            <a:ext cx="7024688" cy="1143000"/>
          </a:xfrm>
        </p:spPr>
        <p:txBody>
          <a:bodyPr/>
          <a:lstStyle/>
          <a:p>
            <a:r>
              <a:rPr lang="es-ES" smtClean="0">
                <a:solidFill>
                  <a:srgbClr val="FF0000"/>
                </a:solidFill>
              </a:rPr>
              <a:t>Queso Ahumado de Vaca</a:t>
            </a:r>
          </a:p>
        </p:txBody>
      </p:sp>
      <p:pic>
        <p:nvPicPr>
          <p:cNvPr id="18434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628775"/>
            <a:ext cx="6543675" cy="1514475"/>
          </a:xfrm>
        </p:spPr>
      </p:pic>
      <p:pic>
        <p:nvPicPr>
          <p:cNvPr id="18435" name="4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3860800"/>
            <a:ext cx="26860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5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138" y="3516313"/>
            <a:ext cx="53149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227763" y="3429000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Century Gothic" pitchFamily="34" charset="0"/>
              </a:rPr>
              <a:t>6´5€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/>
          </p:nvPr>
        </p:nvSpPr>
        <p:spPr>
          <a:xfrm>
            <a:off x="900113" y="2565400"/>
            <a:ext cx="7024687" cy="1143000"/>
          </a:xfrm>
        </p:spPr>
        <p:txBody>
          <a:bodyPr/>
          <a:lstStyle/>
          <a:p>
            <a:pPr algn="ctr"/>
            <a:r>
              <a:rPr lang="es-ES" sz="7200" smtClean="0">
                <a:solidFill>
                  <a:srgbClr val="FF0000"/>
                </a:solidFill>
              </a:rPr>
              <a:t>LEGUMBRES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Título"/>
          <p:cNvSpPr>
            <a:spLocks noGrp="1"/>
          </p:cNvSpPr>
          <p:nvPr>
            <p:ph type="title"/>
          </p:nvPr>
        </p:nvSpPr>
        <p:spPr>
          <a:xfrm>
            <a:off x="971550" y="549275"/>
            <a:ext cx="7024688" cy="1143000"/>
          </a:xfrm>
        </p:spPr>
        <p:txBody>
          <a:bodyPr/>
          <a:lstStyle/>
          <a:p>
            <a:r>
              <a:rPr lang="es-ES" smtClean="0">
                <a:solidFill>
                  <a:srgbClr val="FF0000"/>
                </a:solidFill>
              </a:rPr>
              <a:t>Fabada  Asturiana</a:t>
            </a:r>
          </a:p>
        </p:txBody>
      </p:sp>
      <p:pic>
        <p:nvPicPr>
          <p:cNvPr id="20482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916113"/>
            <a:ext cx="6772275" cy="2647950"/>
          </a:xfrm>
        </p:spPr>
      </p:pic>
      <p:pic>
        <p:nvPicPr>
          <p:cNvPr id="20483" name="4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365625"/>
            <a:ext cx="25812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276600" y="5516563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Century Gothic" pitchFamily="34" charset="0"/>
              </a:rPr>
              <a:t>19´8€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Título"/>
          <p:cNvSpPr>
            <a:spLocks noGrp="1"/>
          </p:cNvSpPr>
          <p:nvPr>
            <p:ph type="title"/>
          </p:nvPr>
        </p:nvSpPr>
        <p:spPr>
          <a:xfrm>
            <a:off x="971550" y="404813"/>
            <a:ext cx="7024688" cy="1143000"/>
          </a:xfrm>
        </p:spPr>
        <p:txBody>
          <a:bodyPr/>
          <a:lstStyle/>
          <a:p>
            <a:pPr algn="ctr"/>
            <a:r>
              <a:rPr lang="es-ES" smtClean="0">
                <a:solidFill>
                  <a:srgbClr val="FF0000"/>
                </a:solidFill>
              </a:rPr>
              <a:t>Fabas Verdinas</a:t>
            </a:r>
          </a:p>
        </p:txBody>
      </p:sp>
      <p:pic>
        <p:nvPicPr>
          <p:cNvPr id="21506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4724400"/>
            <a:ext cx="2619375" cy="1504950"/>
          </a:xfrm>
        </p:spPr>
      </p:pic>
      <p:pic>
        <p:nvPicPr>
          <p:cNvPr id="21507" name="4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749425"/>
            <a:ext cx="65627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5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573463"/>
            <a:ext cx="39719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563938" y="5661025"/>
            <a:ext cx="2160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Century Gothic" pitchFamily="34" charset="0"/>
              </a:rPr>
              <a:t>7´4 €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448</TotalTime>
  <Words>200</Words>
  <Application>Microsoft Office PowerPoint</Application>
  <PresentationFormat>Presentación en pantalla (4:3)</PresentationFormat>
  <Paragraphs>87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Plantilla de diseño</vt:lpstr>
      </vt:variant>
      <vt:variant>
        <vt:i4>3</vt:i4>
      </vt:variant>
      <vt:variant>
        <vt:lpstr>Títulos de diapositiva</vt:lpstr>
      </vt:variant>
      <vt:variant>
        <vt:i4>35</vt:i4>
      </vt:variant>
    </vt:vector>
  </HeadingPairs>
  <TitlesOfParts>
    <vt:vector size="45" baseType="lpstr">
      <vt:lpstr>Century Gothic</vt:lpstr>
      <vt:lpstr>Arial</vt:lpstr>
      <vt:lpstr>Wingdings 2</vt:lpstr>
      <vt:lpstr>Calibri</vt:lpstr>
      <vt:lpstr>Times New Roman</vt:lpstr>
      <vt:lpstr>Comic Sans MS</vt:lpstr>
      <vt:lpstr>DilleniaUPC</vt:lpstr>
      <vt:lpstr>Austin</vt:lpstr>
      <vt:lpstr>Austin</vt:lpstr>
      <vt:lpstr>Austin</vt:lpstr>
      <vt:lpstr>CATÁLOGO:</vt:lpstr>
      <vt:lpstr>QUESOS</vt:lpstr>
      <vt:lpstr>Tabla de 3 quesos típicos asturianos</vt:lpstr>
      <vt:lpstr>Queso Cabrales</vt:lpstr>
      <vt:lpstr>Queso De Porrúa</vt:lpstr>
      <vt:lpstr>Queso Ahumado de Vaca</vt:lpstr>
      <vt:lpstr>LEGUMBRES</vt:lpstr>
      <vt:lpstr>Fabada  Asturiana</vt:lpstr>
      <vt:lpstr>Fabas Verdinas</vt:lpstr>
      <vt:lpstr>Negritos de Salas</vt:lpstr>
      <vt:lpstr>CARNES</vt:lpstr>
      <vt:lpstr>Chorizo de Ciervo</vt:lpstr>
      <vt:lpstr>Picadillo De Cerdo Asturiano</vt:lpstr>
      <vt:lpstr>Embutidos  Asturianos</vt:lpstr>
      <vt:lpstr>Picadillo De Jabalí</vt:lpstr>
      <vt:lpstr>Diapositiva 16</vt:lpstr>
      <vt:lpstr>POSTRES</vt:lpstr>
      <vt:lpstr>Marañuelas</vt:lpstr>
      <vt:lpstr>Casadielles</vt:lpstr>
      <vt:lpstr>Carajitos</vt:lpstr>
      <vt:lpstr>Dulce de Manzana</vt:lpstr>
      <vt:lpstr>Miel asturiana</vt:lpstr>
      <vt:lpstr>Harina de Maíz</vt:lpstr>
      <vt:lpstr> OBJETOS  DE  ASTURIAS</vt:lpstr>
      <vt:lpstr>ASTURIAS EN LA MIRADA</vt:lpstr>
      <vt:lpstr>LA  HISTORIA  DE  ASTURIAS</vt:lpstr>
      <vt:lpstr>LIBRO DE COCINA ASTURIANA</vt:lpstr>
      <vt:lpstr>EL  HORREO</vt:lpstr>
      <vt:lpstr>MADREÑAS  ASTURIANAS</vt:lpstr>
      <vt:lpstr>MITOLOGÍA  ASTURIANA</vt:lpstr>
      <vt:lpstr>LES CAMISETES</vt:lpstr>
      <vt:lpstr>Diapositiva 32</vt:lpstr>
      <vt:lpstr>Diapositiva 33</vt:lpstr>
      <vt:lpstr>Diapositiva 34</vt:lpstr>
      <vt:lpstr>Diapositiva 35</vt:lpstr>
    </vt:vector>
  </TitlesOfParts>
  <Company>Luffi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CATÁLOGO:</dc:title>
  <dc:creator>Alumnado</dc:creator>
  <cp:lastModifiedBy>Mario</cp:lastModifiedBy>
  <cp:revision>28</cp:revision>
  <dcterms:created xsi:type="dcterms:W3CDTF">2016-02-10T07:49:00Z</dcterms:created>
  <dcterms:modified xsi:type="dcterms:W3CDTF">2016-03-14T21:02:11Z</dcterms:modified>
</cp:coreProperties>
</file>