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3154" autoAdjust="0"/>
  </p:normalViewPr>
  <p:slideViewPr>
    <p:cSldViewPr>
      <p:cViewPr>
        <p:scale>
          <a:sx n="97" d="100"/>
          <a:sy n="97" d="100"/>
        </p:scale>
        <p:origin x="-102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FB57A9B-5D8D-411A-A0BF-17C83C5E21E2}" type="slidenum">
              <a:t>‹Nº›</a:t>
            </a:fld>
            <a:endParaRPr lang="es-ES" sz="1400" b="0" i="0" u="none" strike="noStrike" kern="120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2969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34BE6A67-2A7B-4D00-8D4F-48E5B7470EB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40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556CAE-E994-4C93-9DA8-F62C81064A3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0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AFC58D-B80C-45F0-8D75-D62A188DF93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6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15E0A3-2FD9-4AF6-AAA8-E47311B588E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92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701779-66A6-4FF9-A1A7-69D0A240875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24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0F30AE-690E-4DCF-8D1B-A79FD17124E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4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BB067E-409B-4971-AFE2-38F2B99052A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F121A0-F41C-40CA-BCFB-6461042FA86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5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1FBB28-0885-4297-86FB-3E2596023C0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8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C192BB-211F-4192-8C3E-237D80545F5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52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8778F3-20E5-47D2-99C2-40FE016DB04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2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989D8C-34CF-48FF-881E-BBAE10AED98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8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A6DDECE-4CAA-462D-998A-E203BC15411B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s-E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s-ES" sz="320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Título"/>
          <p:cNvSpPr txBox="1">
            <a:spLocks noGrp="1"/>
          </p:cNvSpPr>
          <p:nvPr>
            <p:ph type="title" idx="4294967295"/>
          </p:nvPr>
        </p:nvSpPr>
        <p:spPr>
          <a:xfrm>
            <a:off x="503999" y="500760"/>
            <a:ext cx="9071640" cy="1875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Catálogo </a:t>
            </a:r>
            <a:r>
              <a:rPr lang="es-E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YeDeXixon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S.Coop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2015-16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547340" y="664920"/>
            <a:ext cx="8870040" cy="6336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>
              <a:buNone/>
            </a:pPr>
            <a:endParaRPr lang="es-ES" dirty="0"/>
          </a:p>
          <a:p>
            <a:pPr lvl="0" algn="ctr">
              <a:buNone/>
            </a:pPr>
            <a:r>
              <a:rPr lang="es-ES" b="1" u="sng" dirty="0" smtClean="0"/>
              <a:t>Chorizo de jabalí "TIERRA </a:t>
            </a:r>
            <a:r>
              <a:rPr lang="es-ES" b="1" u="sng" dirty="0"/>
              <a:t>ASTUR" </a:t>
            </a:r>
            <a:endParaRPr lang="es-ES" b="1" u="sng" dirty="0" smtClean="0"/>
          </a:p>
          <a:p>
            <a:pPr lvl="0" algn="just">
              <a:buNone/>
            </a:pPr>
            <a:r>
              <a:rPr lang="es-ES" b="1" dirty="0"/>
              <a:t> </a:t>
            </a:r>
            <a:r>
              <a:rPr lang="es-ES" b="1" dirty="0" smtClean="0"/>
              <a:t>  </a:t>
            </a:r>
            <a:r>
              <a:rPr lang="es-ES" dirty="0" smtClean="0"/>
              <a:t>Fabricado </a:t>
            </a:r>
            <a:r>
              <a:rPr lang="es-ES" dirty="0"/>
              <a:t>en exclusiva para </a:t>
            </a:r>
            <a:r>
              <a:rPr lang="es-ES" dirty="0" smtClean="0"/>
              <a:t>TIERRA ASTUR, </a:t>
            </a:r>
            <a:r>
              <a:rPr lang="es-ES" dirty="0"/>
              <a:t>se elabora a partir de </a:t>
            </a:r>
            <a:r>
              <a:rPr lang="es-ES" dirty="0" smtClean="0"/>
              <a:t>jabalíes </a:t>
            </a:r>
            <a:r>
              <a:rPr lang="es-ES" dirty="0"/>
              <a:t>cazados en los bosques                                    de Asturias, donde se </a:t>
            </a:r>
            <a:r>
              <a:rPr lang="es-ES" dirty="0" smtClean="0"/>
              <a:t>caracterizan por su        abundancia.</a:t>
            </a:r>
          </a:p>
          <a:p>
            <a:pPr lvl="0">
              <a:buNone/>
            </a:pPr>
            <a:r>
              <a:rPr lang="es-ES" dirty="0" smtClean="0"/>
              <a:t>   </a:t>
            </a:r>
            <a:r>
              <a:rPr lang="es-ES" b="1" u="sng" dirty="0" smtClean="0"/>
              <a:t>Cantidad</a:t>
            </a:r>
            <a:r>
              <a:rPr lang="es-ES" dirty="0" smtClean="0"/>
              <a:t>: 300g</a:t>
            </a:r>
          </a:p>
          <a:p>
            <a:pPr lvl="0">
              <a:buNone/>
            </a:pPr>
            <a:r>
              <a:rPr lang="es-ES" dirty="0" smtClean="0"/>
              <a:t>   </a:t>
            </a:r>
            <a:r>
              <a:rPr lang="es-ES" b="1" u="sng" dirty="0" smtClean="0"/>
              <a:t>Precio</a:t>
            </a:r>
            <a:r>
              <a:rPr lang="es-ES" dirty="0" smtClean="0"/>
              <a:t>: 4,96€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97"/>
          <a:stretch/>
        </p:blipFill>
        <p:spPr>
          <a:xfrm>
            <a:off x="5256000" y="4640826"/>
            <a:ext cx="4680000" cy="26311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4 Título"/>
          <p:cNvSpPr txBox="1">
            <a:spLocks/>
          </p:cNvSpPr>
          <p:nvPr/>
        </p:nvSpPr>
        <p:spPr>
          <a:xfrm>
            <a:off x="575816" y="1417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s-ES" b="1" u="sng" dirty="0" smtClean="0">
                <a:solidFill>
                  <a:sysClr val="windowText" lastClr="000000"/>
                </a:solidFill>
              </a:rPr>
              <a:t>GASTRONOMÍA ASTURIANA</a:t>
            </a:r>
            <a:endParaRPr lang="es-ES" b="1" u="sng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287784" y="1276335"/>
            <a:ext cx="9144800" cy="4896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es-ES" b="1" u="sng" dirty="0" smtClean="0"/>
              <a:t>Arroz </a:t>
            </a:r>
            <a:r>
              <a:rPr lang="es-ES" b="1" u="sng" dirty="0"/>
              <a:t>con leche “</a:t>
            </a:r>
            <a:r>
              <a:rPr lang="es-ES" b="1" u="sng" dirty="0" smtClean="0"/>
              <a:t>SANTAOLAYA”</a:t>
            </a:r>
            <a:endParaRPr lang="es-ES" b="1" u="sng" dirty="0"/>
          </a:p>
          <a:p>
            <a:pPr lvl="0" algn="just">
              <a:buNone/>
            </a:pPr>
            <a:r>
              <a:rPr lang="es-ES" dirty="0" smtClean="0"/>
              <a:t>    Exquisito </a:t>
            </a:r>
            <a:r>
              <a:rPr lang="es-ES" dirty="0"/>
              <a:t>postre elaborado </a:t>
            </a:r>
            <a:r>
              <a:rPr lang="es-ES" dirty="0" smtClean="0"/>
              <a:t>con leche</a:t>
            </a:r>
            <a:r>
              <a:rPr lang="es-ES" dirty="0"/>
              <a:t>, azúcar, arroz, canela</a:t>
            </a:r>
            <a:r>
              <a:rPr lang="es-ES" dirty="0" smtClean="0"/>
              <a:t>, </a:t>
            </a:r>
            <a:r>
              <a:rPr lang="es-ES" dirty="0"/>
              <a:t>limón, anís y </a:t>
            </a:r>
            <a:r>
              <a:rPr lang="es-ES" dirty="0" smtClean="0"/>
              <a:t>sal. Libre </a:t>
            </a:r>
            <a:r>
              <a:rPr lang="es-ES" dirty="0"/>
              <a:t>de conservantes </a:t>
            </a:r>
            <a:r>
              <a:rPr lang="es-ES" dirty="0" smtClean="0"/>
              <a:t>y colorantes artificiales. Conservando </a:t>
            </a:r>
            <a:r>
              <a:rPr lang="es-ES" dirty="0"/>
              <a:t>así toda la esencia y sabor del arroz con leche más tradicional</a:t>
            </a:r>
            <a:r>
              <a:rPr lang="es-ES" dirty="0" smtClean="0"/>
              <a:t>.</a:t>
            </a:r>
          </a:p>
          <a:p>
            <a:pPr lvl="0">
              <a:buNone/>
            </a:pPr>
            <a:r>
              <a:rPr lang="es-ES" sz="2600" dirty="0" smtClean="0"/>
              <a:t>   </a:t>
            </a:r>
            <a:r>
              <a:rPr lang="es-ES" sz="2600" b="1" dirty="0" smtClean="0"/>
              <a:t> </a:t>
            </a:r>
            <a:r>
              <a:rPr lang="es-ES" sz="2600" b="1" u="sng" dirty="0" smtClean="0"/>
              <a:t>Cantidad</a:t>
            </a:r>
            <a:r>
              <a:rPr lang="es-ES" sz="2600" dirty="0" smtClean="0"/>
              <a:t>: 200g</a:t>
            </a:r>
          </a:p>
          <a:p>
            <a:pPr lvl="0">
              <a:buNone/>
            </a:pPr>
            <a:r>
              <a:rPr lang="es-ES" sz="2600" dirty="0" smtClean="0"/>
              <a:t>   </a:t>
            </a:r>
            <a:r>
              <a:rPr lang="es-ES" sz="2600" b="1" dirty="0" smtClean="0"/>
              <a:t> </a:t>
            </a:r>
            <a:r>
              <a:rPr lang="es-ES" sz="2600" b="1" u="sng" dirty="0" smtClean="0"/>
              <a:t>Precio</a:t>
            </a:r>
            <a:r>
              <a:rPr lang="es-ES" sz="2600" dirty="0" smtClean="0"/>
              <a:t>: 1,54€</a:t>
            </a:r>
            <a:endParaRPr lang="es-ES" sz="2600" dirty="0"/>
          </a:p>
          <a:p>
            <a:pPr lvl="0">
              <a:buNone/>
            </a:pPr>
            <a:endParaRPr lang="es-ES" sz="2600" dirty="0"/>
          </a:p>
          <a:p>
            <a:pPr lvl="0">
              <a:buNone/>
            </a:pPr>
            <a:endParaRPr lang="es-ES" dirty="0"/>
          </a:p>
          <a:p>
            <a:pPr lvl="0">
              <a:buNone/>
            </a:pP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039640" y="3810960"/>
            <a:ext cx="1584360" cy="2265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0352" y="4067869"/>
            <a:ext cx="3476786" cy="32699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 txBox="1">
            <a:spLocks/>
          </p:cNvSpPr>
          <p:nvPr/>
        </p:nvSpPr>
        <p:spPr>
          <a:xfrm>
            <a:off x="575816" y="1417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s-ES" b="1" u="sng" dirty="0" smtClean="0">
                <a:solidFill>
                  <a:sysClr val="windowText" lastClr="000000"/>
                </a:solidFill>
              </a:rPr>
              <a:t>GASTRONOMÍA ASTURIANA</a:t>
            </a:r>
            <a:endParaRPr lang="es-ES" b="1" u="sng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287784" y="1339417"/>
            <a:ext cx="887004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es-ES" sz="2600" b="1" u="sng" dirty="0" smtClean="0"/>
              <a:t>Casadiellas </a:t>
            </a:r>
            <a:r>
              <a:rPr lang="es-ES" sz="2600" b="1" u="sng" dirty="0"/>
              <a:t>asturianas </a:t>
            </a:r>
            <a:r>
              <a:rPr lang="es-ES" sz="2600" b="1" u="sng" dirty="0" smtClean="0"/>
              <a:t>“</a:t>
            </a:r>
            <a:r>
              <a:rPr lang="es-ES" sz="2600" b="1" u="sng" dirty="0" smtClean="0"/>
              <a:t>TIERRA ASTUR</a:t>
            </a:r>
            <a:r>
              <a:rPr lang="es-ES" sz="2600" b="1" u="sng" dirty="0" smtClean="0"/>
              <a:t>”</a:t>
            </a:r>
            <a:endParaRPr lang="es-ES" sz="2600" b="1" u="sng" dirty="0"/>
          </a:p>
          <a:p>
            <a:pPr lvl="0" algn="just">
              <a:buNone/>
            </a:pPr>
            <a:r>
              <a:rPr lang="es-ES" sz="2600" dirty="0" smtClean="0"/>
              <a:t>    Elaboradas </a:t>
            </a:r>
            <a:r>
              <a:rPr lang="es-ES" sz="2600" dirty="0"/>
              <a:t>de forma casera empleando diferentes ingredientes entre los cuales destaca la mezcla proporcionada de avellana y nueces ligada con mantequilla y envueltas en una fina masa hecha a base </a:t>
            </a:r>
            <a:r>
              <a:rPr lang="es-ES" sz="2600" dirty="0" smtClean="0"/>
              <a:t>de harina </a:t>
            </a:r>
            <a:r>
              <a:rPr lang="es-ES" sz="2600" dirty="0"/>
              <a:t>de trigo que conforma un producto que se fríe en aceite de oliva virgen extra obteniendo así un regalo para los paladares más exigentes</a:t>
            </a:r>
            <a:r>
              <a:rPr lang="es-ES" sz="2600" dirty="0" smtClean="0"/>
              <a:t>.</a:t>
            </a:r>
          </a:p>
          <a:p>
            <a:pPr lvl="0" algn="l">
              <a:buNone/>
            </a:pPr>
            <a:r>
              <a:rPr lang="es-ES" sz="2600" dirty="0" smtClean="0"/>
              <a:t>    </a:t>
            </a:r>
            <a:r>
              <a:rPr lang="es-ES" sz="2600" b="1" u="sng" dirty="0" smtClean="0"/>
              <a:t>Cantidad</a:t>
            </a:r>
            <a:r>
              <a:rPr lang="es-ES" sz="2600" dirty="0" smtClean="0"/>
              <a:t>: 6 unidades</a:t>
            </a:r>
          </a:p>
          <a:p>
            <a:pPr lvl="0" algn="l">
              <a:buNone/>
            </a:pPr>
            <a:r>
              <a:rPr lang="es-ES" sz="2600" dirty="0" smtClean="0"/>
              <a:t>    </a:t>
            </a:r>
            <a:r>
              <a:rPr lang="es-ES" sz="2600" b="1" u="sng" dirty="0" smtClean="0"/>
              <a:t>Precio</a:t>
            </a:r>
            <a:r>
              <a:rPr lang="es-ES" sz="2600" dirty="0" smtClean="0"/>
              <a:t>: 4,95€</a:t>
            </a:r>
            <a:endParaRPr lang="es-ES" sz="2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6416" y="3938582"/>
            <a:ext cx="3090114" cy="34412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4 Título"/>
          <p:cNvSpPr txBox="1">
            <a:spLocks/>
          </p:cNvSpPr>
          <p:nvPr/>
        </p:nvSpPr>
        <p:spPr>
          <a:xfrm>
            <a:off x="575816" y="1417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s-ES" b="1" u="sng" dirty="0" smtClean="0">
                <a:solidFill>
                  <a:sysClr val="windowText" lastClr="000000"/>
                </a:solidFill>
              </a:rPr>
              <a:t>GASTRONOMÍA ASTURIANA</a:t>
            </a:r>
            <a:endParaRPr lang="es-ES" b="1" u="sng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71760" y="1115541"/>
            <a:ext cx="9793088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es-ES" sz="3800" b="1" u="sng" dirty="0" smtClean="0"/>
              <a:t>Bollos </a:t>
            </a:r>
            <a:r>
              <a:rPr lang="es-ES" sz="3800" b="1" u="sng" dirty="0"/>
              <a:t>de </a:t>
            </a:r>
            <a:r>
              <a:rPr lang="es-ES" sz="3800" b="1" u="sng" dirty="0" smtClean="0"/>
              <a:t>marañuela “HORNO DE LUANCO”</a:t>
            </a:r>
            <a:endParaRPr lang="es-ES" sz="3800" b="1" u="sng" dirty="0"/>
          </a:p>
          <a:p>
            <a:pPr lvl="0" algn="just">
              <a:buNone/>
            </a:pPr>
            <a:r>
              <a:rPr lang="es-ES" dirty="0" smtClean="0">
                <a:latin typeface="Liberation Sans" pitchFamily="34"/>
              </a:rPr>
              <a:t>   Dulce </a:t>
            </a:r>
            <a:r>
              <a:rPr lang="es-ES" dirty="0">
                <a:latin typeface="Liberation Sans" pitchFamily="34"/>
              </a:rPr>
              <a:t>asturiano típico, elaborado artesanalmente siguiendo el método tradicional, con harina, azúcar, huevos, mantequilla cocida, impulsor y raspadura de limón</a:t>
            </a:r>
            <a:r>
              <a:rPr lang="es-ES" dirty="0" smtClean="0">
                <a:latin typeface="Liberation Sans" pitchFamily="34"/>
              </a:rPr>
              <a:t>. La </a:t>
            </a:r>
            <a:r>
              <a:rPr lang="es-ES" dirty="0">
                <a:latin typeface="Liberation Sans" pitchFamily="34"/>
              </a:rPr>
              <a:t>máxima calidad de la materia prima que lo componen y su esmerada elaboración le proporcionan un inconfundible sabor que lo convierten en un </a:t>
            </a:r>
            <a:r>
              <a:rPr lang="es-ES" dirty="0" smtClean="0">
                <a:latin typeface="Liberation Sans" pitchFamily="34"/>
              </a:rPr>
              <a:t>dulce. </a:t>
            </a:r>
            <a:r>
              <a:rPr lang="es-ES" dirty="0">
                <a:latin typeface="Liberation Sans" pitchFamily="34"/>
              </a:rPr>
              <a:t>E</a:t>
            </a:r>
            <a:r>
              <a:rPr lang="es-ES" dirty="0" smtClean="0">
                <a:latin typeface="Liberation Sans" pitchFamily="34"/>
              </a:rPr>
              <a:t>xquisito </a:t>
            </a:r>
            <a:r>
              <a:rPr lang="es-ES" dirty="0">
                <a:latin typeface="Liberation Sans" pitchFamily="34"/>
              </a:rPr>
              <a:t>al paladar</a:t>
            </a:r>
            <a:r>
              <a:rPr lang="es-ES" dirty="0" smtClean="0">
                <a:latin typeface="Liberation Sans" pitchFamily="34"/>
              </a:rPr>
              <a:t>.</a:t>
            </a:r>
          </a:p>
          <a:p>
            <a:pPr lvl="0">
              <a:buNone/>
            </a:pPr>
            <a:r>
              <a:rPr lang="es-ES" dirty="0" smtClean="0">
                <a:latin typeface="Liberation Sans" pitchFamily="34"/>
              </a:rPr>
              <a:t>   </a:t>
            </a:r>
            <a:r>
              <a:rPr lang="es-ES" b="1" u="sng" dirty="0" smtClean="0">
                <a:latin typeface="Liberation Sans" pitchFamily="34"/>
              </a:rPr>
              <a:t>Cantidad</a:t>
            </a:r>
            <a:r>
              <a:rPr lang="es-ES" dirty="0" smtClean="0">
                <a:latin typeface="Liberation Sans" pitchFamily="34"/>
              </a:rPr>
              <a:t>: 12 unidades</a:t>
            </a:r>
          </a:p>
          <a:p>
            <a:pPr lvl="0">
              <a:buNone/>
            </a:pPr>
            <a:r>
              <a:rPr lang="es-ES" dirty="0" smtClean="0">
                <a:latin typeface="Liberation Sans" pitchFamily="34"/>
              </a:rPr>
              <a:t>   </a:t>
            </a:r>
            <a:r>
              <a:rPr lang="es-ES" b="1" u="sng" dirty="0" smtClean="0">
                <a:latin typeface="Liberation Sans" pitchFamily="34"/>
              </a:rPr>
              <a:t>Precio</a:t>
            </a:r>
            <a:r>
              <a:rPr lang="es-ES" dirty="0" smtClean="0">
                <a:latin typeface="Liberation Sans" pitchFamily="34"/>
              </a:rPr>
              <a:t>: 7,70€</a:t>
            </a:r>
            <a:endParaRPr lang="es-ES" dirty="0">
              <a:latin typeface="Liberation Sans" pitchFamily="34"/>
            </a:endParaRPr>
          </a:p>
          <a:p>
            <a:pPr lvl="0">
              <a:buNone/>
            </a:pPr>
            <a:r>
              <a:rPr lang="es-ES" dirty="0">
                <a:latin typeface="Liberation Sans" pitchFamily="34"/>
              </a:rPr>
              <a:t> 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2480" y="5003973"/>
            <a:ext cx="2300938" cy="2253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4 Título"/>
          <p:cNvSpPr txBox="1">
            <a:spLocks/>
          </p:cNvSpPr>
          <p:nvPr/>
        </p:nvSpPr>
        <p:spPr>
          <a:xfrm>
            <a:off x="575816" y="1417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s-ES" b="1" u="sng" dirty="0" smtClean="0">
                <a:solidFill>
                  <a:sysClr val="windowText" lastClr="000000"/>
                </a:solidFill>
              </a:rPr>
              <a:t>GASTRONOMÍA ASTURIANA</a:t>
            </a:r>
            <a:endParaRPr lang="es-ES" b="1" u="sng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476142" y="1187549"/>
            <a:ext cx="887004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es-ES" b="1" u="sng" dirty="0" smtClean="0"/>
              <a:t>Bombones “PIEDRES DE DON PELAYO”</a:t>
            </a:r>
            <a:endParaRPr lang="es-ES" b="1" u="sng" dirty="0"/>
          </a:p>
          <a:p>
            <a:pPr lvl="0" algn="just">
              <a:buNone/>
            </a:pPr>
            <a:r>
              <a:rPr lang="es-ES" sz="2600" dirty="0" smtClean="0"/>
              <a:t>    Exquisita </a:t>
            </a:r>
            <a:r>
              <a:rPr lang="es-ES" sz="2600" dirty="0"/>
              <a:t>combinación de diferentes coberturas de bombón de chocolate y crocant de almendra </a:t>
            </a:r>
            <a:r>
              <a:rPr lang="es-ES" sz="2600" dirty="0" smtClean="0"/>
              <a:t>caramelizada</a:t>
            </a:r>
            <a:r>
              <a:rPr lang="es-ES" sz="2600" dirty="0"/>
              <a:t>. Una explosión de sabor en para paladear en momentos especiales.</a:t>
            </a:r>
          </a:p>
          <a:p>
            <a:pPr lvl="0" algn="just">
              <a:buNone/>
            </a:pPr>
            <a:r>
              <a:rPr lang="es-ES" sz="2600" dirty="0" smtClean="0"/>
              <a:t>    No </a:t>
            </a:r>
            <a:r>
              <a:rPr lang="es-ES" sz="2600" dirty="0"/>
              <a:t>requiere conservación en frío, siendo una temperatura adecuada para el mantenimiento de todas sus propiedades entre los 17º y los 21º centígrados</a:t>
            </a:r>
            <a:r>
              <a:rPr lang="es-ES" sz="2600" dirty="0" smtClean="0"/>
              <a:t>.</a:t>
            </a:r>
          </a:p>
          <a:p>
            <a:pPr lvl="0">
              <a:buNone/>
            </a:pPr>
            <a:r>
              <a:rPr lang="es-ES" sz="2600" b="1" dirty="0" smtClean="0"/>
              <a:t>    </a:t>
            </a:r>
            <a:r>
              <a:rPr lang="es-ES" sz="2600" b="1" u="sng" dirty="0" smtClean="0"/>
              <a:t>Cantidad</a:t>
            </a:r>
            <a:r>
              <a:rPr lang="es-ES" sz="2600" dirty="0" smtClean="0"/>
              <a:t>: 200g</a:t>
            </a:r>
          </a:p>
          <a:p>
            <a:pPr lvl="0">
              <a:buNone/>
            </a:pPr>
            <a:r>
              <a:rPr lang="es-ES" sz="2600" b="1" dirty="0" smtClean="0"/>
              <a:t>    </a:t>
            </a:r>
            <a:r>
              <a:rPr lang="es-ES" sz="2600" b="1" u="sng" dirty="0" smtClean="0"/>
              <a:t>Precio</a:t>
            </a:r>
            <a:r>
              <a:rPr lang="es-ES" sz="2600" dirty="0" smtClean="0"/>
              <a:t>: 7,15€</a:t>
            </a:r>
            <a:endParaRPr lang="es-ES" sz="2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97" r="12923"/>
          <a:stretch/>
        </p:blipFill>
        <p:spPr>
          <a:xfrm>
            <a:off x="5256336" y="4131879"/>
            <a:ext cx="3822074" cy="29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4 Título"/>
          <p:cNvSpPr txBox="1">
            <a:spLocks/>
          </p:cNvSpPr>
          <p:nvPr/>
        </p:nvSpPr>
        <p:spPr>
          <a:xfrm>
            <a:off x="503808" y="1417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s-ES" b="1" u="sng" dirty="0" smtClean="0">
                <a:solidFill>
                  <a:sysClr val="windowText" lastClr="000000"/>
                </a:solidFill>
              </a:rPr>
              <a:t>GASTRONOMÍA ASTURIANA</a:t>
            </a:r>
            <a:endParaRPr lang="es-ES" b="1" u="sng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431800" y="1007861"/>
            <a:ext cx="8870040" cy="5976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es-ES" sz="4400" dirty="0">
                <a:solidFill>
                  <a:srgbClr val="FF333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s-ES" sz="4400" dirty="0" smtClean="0">
                <a:solidFill>
                  <a:srgbClr val="FF333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s-ES" b="1" u="sng" dirty="0" smtClean="0"/>
              <a:t>Crema </a:t>
            </a:r>
            <a:r>
              <a:rPr lang="es-ES" b="1" u="sng" dirty="0"/>
              <a:t>de miel “</a:t>
            </a:r>
            <a:r>
              <a:rPr lang="es-ES" b="1" u="sng" dirty="0" smtClean="0"/>
              <a:t>LA PUELA”</a:t>
            </a:r>
            <a:endParaRPr lang="es-ES" b="1" u="sng" dirty="0"/>
          </a:p>
          <a:p>
            <a:pPr lvl="0" algn="just">
              <a:buNone/>
            </a:pPr>
            <a:r>
              <a:rPr lang="es-ES" sz="2800" dirty="0" smtClean="0"/>
              <a:t>    Producto </a:t>
            </a:r>
            <a:r>
              <a:rPr lang="es-ES" sz="2800" dirty="0"/>
              <a:t>de sabor único y gran calidad. </a:t>
            </a:r>
            <a:r>
              <a:rPr lang="es-ES" sz="2800" dirty="0"/>
              <a:t>E</a:t>
            </a:r>
            <a:r>
              <a:rPr lang="es-ES" sz="2800" dirty="0" smtClean="0"/>
              <a:t>s </a:t>
            </a:r>
            <a:r>
              <a:rPr lang="es-ES" sz="2800" dirty="0"/>
              <a:t>una miel de cristalización fina que se mantiene estable en el tiempo y permite untar sin derramar el producto, además mantiene las cualidades durante mayor tiempo</a:t>
            </a:r>
            <a:r>
              <a:rPr lang="es-ES" sz="2800" dirty="0" smtClean="0"/>
              <a:t>.</a:t>
            </a:r>
          </a:p>
          <a:p>
            <a:pPr lvl="0">
              <a:buNone/>
            </a:pPr>
            <a:r>
              <a:rPr lang="es-ES" sz="2800" dirty="0" smtClean="0"/>
              <a:t>   </a:t>
            </a:r>
            <a:r>
              <a:rPr lang="es-ES" sz="2800" b="1" u="sng" dirty="0" smtClean="0"/>
              <a:t>Cantidad</a:t>
            </a:r>
            <a:r>
              <a:rPr lang="es-ES" sz="2800" dirty="0" smtClean="0"/>
              <a:t>: 300g</a:t>
            </a:r>
          </a:p>
          <a:p>
            <a:pPr lvl="0">
              <a:buNone/>
            </a:pPr>
            <a:r>
              <a:rPr lang="es-ES" sz="2800" dirty="0" smtClean="0"/>
              <a:t>   </a:t>
            </a:r>
            <a:r>
              <a:rPr lang="es-ES" sz="2800" b="1" u="sng" dirty="0" smtClean="0"/>
              <a:t>Precio</a:t>
            </a:r>
            <a:r>
              <a:rPr lang="es-ES" sz="2800" dirty="0" smtClean="0"/>
              <a:t>: 5,39€</a:t>
            </a:r>
            <a:endParaRPr lang="es-ES" sz="28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6216" y="3995861"/>
            <a:ext cx="4637005" cy="30606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4 Título"/>
          <p:cNvSpPr txBox="1">
            <a:spLocks/>
          </p:cNvSpPr>
          <p:nvPr/>
        </p:nvSpPr>
        <p:spPr>
          <a:xfrm>
            <a:off x="575816" y="1417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s-ES" b="1" u="sng" dirty="0" smtClean="0">
                <a:solidFill>
                  <a:sysClr val="windowText" lastClr="000000"/>
                </a:solidFill>
              </a:rPr>
              <a:t>GASTRONOMÍA ASTURIANA</a:t>
            </a:r>
            <a:endParaRPr lang="es-ES" b="1" u="sng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431800" y="1115541"/>
            <a:ext cx="8870040" cy="4384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es-ES" b="1" u="sng" dirty="0" smtClean="0"/>
              <a:t>Galletas </a:t>
            </a:r>
            <a:r>
              <a:rPr lang="es-ES" b="1" u="sng" dirty="0"/>
              <a:t>de manzana “</a:t>
            </a:r>
            <a:r>
              <a:rPr lang="es-ES" b="1" u="sng" dirty="0" smtClean="0"/>
              <a:t>TIERRA ASTUR”</a:t>
            </a:r>
            <a:endParaRPr lang="es-ES" b="1" u="sng" dirty="0"/>
          </a:p>
          <a:p>
            <a:pPr lvl="0" algn="just">
              <a:buNone/>
            </a:pPr>
            <a:r>
              <a:rPr lang="es-ES" sz="2800" dirty="0" smtClean="0"/>
              <a:t>   E</a:t>
            </a:r>
            <a:r>
              <a:rPr lang="es-ES" sz="2800" dirty="0" smtClean="0"/>
              <a:t>stán </a:t>
            </a:r>
            <a:r>
              <a:rPr lang="es-ES" sz="2800" dirty="0"/>
              <a:t>elaboradas de forma artesanal en exclusiva para nuestra marca bajo los más estrictos controles de calidad con los ingredientes más tradicionales, y con un agradable aroma y sabor a manzana, que le viene dado por la utilización de auténtica mermelada de manzana en su producción</a:t>
            </a:r>
            <a:r>
              <a:rPr lang="es-ES" sz="2800" dirty="0" smtClean="0"/>
              <a:t>.</a:t>
            </a:r>
          </a:p>
          <a:p>
            <a:pPr lvl="0">
              <a:buNone/>
            </a:pPr>
            <a:r>
              <a:rPr lang="es-ES" sz="2800" dirty="0" smtClean="0"/>
              <a:t>  </a:t>
            </a:r>
            <a:r>
              <a:rPr lang="es-ES" sz="2800" b="1" dirty="0" smtClean="0"/>
              <a:t> </a:t>
            </a:r>
            <a:r>
              <a:rPr lang="es-ES" sz="2800" b="1" u="sng" dirty="0" smtClean="0"/>
              <a:t>Cantidad</a:t>
            </a:r>
            <a:r>
              <a:rPr lang="es-ES" sz="2800" dirty="0" smtClean="0"/>
              <a:t>: 380g</a:t>
            </a:r>
          </a:p>
          <a:p>
            <a:pPr lvl="0">
              <a:buNone/>
            </a:pPr>
            <a:r>
              <a:rPr lang="es-ES" sz="2800" dirty="0" smtClean="0"/>
              <a:t>   </a:t>
            </a:r>
            <a:r>
              <a:rPr lang="es-ES" sz="2800" b="1" u="sng" dirty="0" smtClean="0"/>
              <a:t>Precio</a:t>
            </a:r>
            <a:r>
              <a:rPr lang="es-ES" sz="2800" dirty="0" smtClean="0"/>
              <a:t>: 6,55€</a:t>
            </a:r>
            <a:endParaRPr lang="es-ES" sz="2800" dirty="0"/>
          </a:p>
          <a:p>
            <a:pPr lvl="0">
              <a:buNone/>
            </a:pP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6336" y="4257966"/>
            <a:ext cx="2952328" cy="30140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4 Título"/>
          <p:cNvSpPr txBox="1">
            <a:spLocks/>
          </p:cNvSpPr>
          <p:nvPr/>
        </p:nvSpPr>
        <p:spPr>
          <a:xfrm>
            <a:off x="431800" y="1417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s-ES" b="1" u="sng" dirty="0" smtClean="0">
                <a:solidFill>
                  <a:sysClr val="windowText" lastClr="000000"/>
                </a:solidFill>
              </a:rPr>
              <a:t>GASTRONOMÍA ASTURIANA</a:t>
            </a:r>
            <a:endParaRPr lang="es-ES" b="1" u="sng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287784" y="1115541"/>
            <a:ext cx="9087289" cy="4384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es-ES" b="1" u="sng" dirty="0" smtClean="0"/>
              <a:t>Castañas </a:t>
            </a:r>
            <a:r>
              <a:rPr lang="es-ES" b="1" u="sng" dirty="0"/>
              <a:t>en </a:t>
            </a:r>
            <a:r>
              <a:rPr lang="es-ES" b="1" u="sng" dirty="0" smtClean="0"/>
              <a:t>almíbar </a:t>
            </a:r>
            <a:r>
              <a:rPr lang="es-ES" b="1" u="sng" dirty="0"/>
              <a:t>“</a:t>
            </a:r>
            <a:r>
              <a:rPr lang="es-ES" b="1" u="sng" dirty="0" smtClean="0"/>
              <a:t>TIERRA DEL ARTESANO”</a:t>
            </a:r>
            <a:endParaRPr lang="es-ES" b="1" u="sng" dirty="0"/>
          </a:p>
          <a:p>
            <a:pPr lvl="0" algn="just">
              <a:buNone/>
            </a:pPr>
            <a:r>
              <a:rPr lang="es-ES" dirty="0" smtClean="0"/>
              <a:t>   Castañas </a:t>
            </a:r>
            <a:r>
              <a:rPr lang="es-ES" dirty="0"/>
              <a:t>seleccionadas, peladas a mano y cocidas a fuego lento, en un baño de almíbar, para llegar a su domicilio con todas las garantías de la calidad y la tradición asturianas. Sorprenda a sus comensales con un plato delicioso y totalmente artesanal</a:t>
            </a:r>
            <a:r>
              <a:rPr lang="es-ES" dirty="0" smtClean="0"/>
              <a:t>.</a:t>
            </a:r>
          </a:p>
          <a:p>
            <a:pPr lvl="0">
              <a:buNone/>
            </a:pPr>
            <a:r>
              <a:rPr lang="es-ES" b="1" dirty="0" smtClean="0"/>
              <a:t>   </a:t>
            </a:r>
            <a:r>
              <a:rPr lang="es-ES" b="1" u="sng" dirty="0" smtClean="0"/>
              <a:t>Cantidad</a:t>
            </a:r>
            <a:r>
              <a:rPr lang="es-ES" dirty="0" smtClean="0"/>
              <a:t>: 350g</a:t>
            </a:r>
          </a:p>
          <a:p>
            <a:pPr lvl="0">
              <a:buNone/>
            </a:pPr>
            <a:r>
              <a:rPr lang="es-ES" b="1" dirty="0" smtClean="0"/>
              <a:t>    </a:t>
            </a:r>
            <a:r>
              <a:rPr lang="es-ES" b="1" u="sng" dirty="0" smtClean="0"/>
              <a:t>Precio</a:t>
            </a:r>
            <a:r>
              <a:rPr lang="es-ES" dirty="0" smtClean="0"/>
              <a:t>:  6,55€</a:t>
            </a:r>
            <a:endParaRPr lang="es-ES" dirty="0"/>
          </a:p>
          <a:p>
            <a:pPr lvl="0">
              <a:buNone/>
            </a:pPr>
            <a:r>
              <a:rPr lang="es-ES" dirty="0"/>
              <a:t> </a:t>
            </a:r>
          </a:p>
          <a:p>
            <a:pPr lvl="0">
              <a:buNone/>
            </a:pPr>
            <a:endParaRPr lang="es-ES" dirty="0"/>
          </a:p>
          <a:p>
            <a:pPr lvl="0">
              <a:buNone/>
            </a:pPr>
            <a:r>
              <a:rPr lang="es-ES" dirty="0"/>
              <a:t> 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88384" y="4303209"/>
            <a:ext cx="3071079" cy="30770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4 Título"/>
          <p:cNvSpPr txBox="1">
            <a:spLocks/>
          </p:cNvSpPr>
          <p:nvPr/>
        </p:nvSpPr>
        <p:spPr>
          <a:xfrm>
            <a:off x="575816" y="1417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s-ES" b="1" u="sng" dirty="0" smtClean="0">
                <a:solidFill>
                  <a:sysClr val="windowText" lastClr="000000"/>
                </a:solidFill>
              </a:rPr>
              <a:t>GASTRONOMÍA ASTURIANA</a:t>
            </a:r>
            <a:endParaRPr lang="es-ES" b="1" u="sng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44140" y="179437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b="1" u="sng" dirty="0"/>
              <a:t>PRODUCTOS DE ASTURIAS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54580" y="1640340"/>
            <a:ext cx="887004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es-ES" b="1" u="sng" dirty="0"/>
              <a:t>Montera picona</a:t>
            </a:r>
          </a:p>
          <a:p>
            <a:pPr lvl="0" algn="just">
              <a:buNone/>
            </a:pPr>
            <a:r>
              <a:rPr lang="es-ES" dirty="0" smtClean="0"/>
              <a:t>   La </a:t>
            </a:r>
            <a:r>
              <a:rPr lang="es-ES" dirty="0"/>
              <a:t>montera picona no se emplea en la vida cotidiana, aunque se mantiene como un símbolo de </a:t>
            </a:r>
            <a:r>
              <a:rPr lang="es-ES" dirty="0" smtClean="0"/>
              <a:t>asturiana </a:t>
            </a:r>
            <a:r>
              <a:rPr lang="es-ES" dirty="0"/>
              <a:t>y es parte del traje tradicional asturiano. Se usa en fiestas, actos folclóricos y como parte de la indumentaria común de las bandas de gaitas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b="1" dirty="0" smtClean="0"/>
              <a:t>   </a:t>
            </a:r>
            <a:r>
              <a:rPr lang="es-ES" b="1" u="sng" dirty="0" smtClean="0"/>
              <a:t>Precio</a:t>
            </a:r>
            <a:r>
              <a:rPr lang="es-ES" b="1" dirty="0" smtClean="0"/>
              <a:t>: </a:t>
            </a:r>
            <a:r>
              <a:rPr lang="es-ES" dirty="0" smtClean="0"/>
              <a:t>8.00 </a:t>
            </a:r>
            <a:r>
              <a:rPr lang="es-ES" dirty="0"/>
              <a:t>€</a:t>
            </a:r>
          </a:p>
          <a:p>
            <a:pPr lvl="0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989600" y="3569760"/>
            <a:ext cx="180720" cy="525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s-ES" sz="1800" b="0" i="0" u="none" strike="noStrike" kern="1200">
              <a:ln>
                <a:noFill/>
              </a:ln>
              <a:latin typeface="Liberation Sans" pitchFamily="18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s-ES" sz="1000" b="0" i="0" u="none" strike="noStrike" kern="120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89600" y="3569760"/>
            <a:ext cx="180720" cy="525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s-ES" sz="1800" b="0" i="0" u="none" strike="noStrike" kern="1200">
              <a:ln>
                <a:noFill/>
              </a:ln>
              <a:latin typeface="Liberation Sans" pitchFamily="18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s-ES" sz="1000" b="0" i="0" u="none" strike="noStrike" kern="120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09" r="17915"/>
          <a:stretch/>
        </p:blipFill>
        <p:spPr>
          <a:xfrm>
            <a:off x="5472360" y="5003973"/>
            <a:ext cx="2861188" cy="223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808" y="107429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b="1" u="sng"/>
              <a:t>PRODUCTOS DE ASTURIAS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808" y="1691605"/>
            <a:ext cx="8870040" cy="4384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es-ES" b="1" u="sng" dirty="0" smtClean="0"/>
              <a:t>Bandera </a:t>
            </a:r>
            <a:r>
              <a:rPr lang="es-ES" b="1" u="sng" dirty="0"/>
              <a:t>Asturias </a:t>
            </a:r>
            <a:r>
              <a:rPr lang="es-ES" b="1" u="sng" dirty="0" smtClean="0"/>
              <a:t>(grandes – raso)</a:t>
            </a:r>
            <a:endParaRPr lang="es-ES" b="1" u="sng" dirty="0"/>
          </a:p>
          <a:p>
            <a:pPr lvl="0">
              <a:buNone/>
            </a:pPr>
            <a:r>
              <a:rPr lang="es-ES" dirty="0" smtClean="0"/>
              <a:t>    La </a:t>
            </a:r>
            <a:r>
              <a:rPr lang="es-ES" dirty="0"/>
              <a:t>bandera asturiana con la mítica y famosa Cruz de la Victoria.</a:t>
            </a:r>
          </a:p>
          <a:p>
            <a:pPr lvl="0">
              <a:buNone/>
            </a:pPr>
            <a:r>
              <a:rPr lang="es-ES" dirty="0" smtClean="0"/>
              <a:t>   </a:t>
            </a:r>
            <a:r>
              <a:rPr lang="es-ES" b="1" u="sng" dirty="0" smtClean="0"/>
              <a:t>Medidas</a:t>
            </a:r>
            <a:r>
              <a:rPr lang="es-ES" dirty="0" smtClean="0"/>
              <a:t>:1x1,5m</a:t>
            </a:r>
          </a:p>
          <a:p>
            <a:pPr lvl="0">
              <a:buNone/>
            </a:pPr>
            <a:r>
              <a:rPr lang="es-ES" dirty="0" smtClean="0"/>
              <a:t>   </a:t>
            </a:r>
            <a:r>
              <a:rPr lang="es-ES" b="1" u="sng" dirty="0" smtClean="0"/>
              <a:t>Precio</a:t>
            </a:r>
            <a:r>
              <a:rPr lang="es-ES" dirty="0" smtClean="0"/>
              <a:t>: 9,50€</a:t>
            </a:r>
          </a:p>
          <a:p>
            <a:pPr lvl="0">
              <a:buNone/>
            </a:pPr>
            <a:endParaRPr lang="es-ES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17" b="14769"/>
          <a:stretch/>
        </p:blipFill>
        <p:spPr>
          <a:xfrm>
            <a:off x="4464248" y="3357832"/>
            <a:ext cx="4657380" cy="3279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76000" y="897839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4000" b="1" u="sng"/>
              <a:t>Queso abredo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489960" y="1897560"/>
            <a:ext cx="8870040" cy="36464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just">
              <a:buNone/>
            </a:pPr>
            <a:r>
              <a:rPr lang="es-ES" dirty="0"/>
              <a:t>Queso de vaca muy suave y mantecoso, de pasta elástica y fundente, con aroma a mantequilla y textura grasa, y de corte amarillo uniforme. Elaborado artesanalmente con leche pasteurizada de vaca, fermentos lácticos, cloruro cálcico y cuajo.</a:t>
            </a:r>
          </a:p>
          <a:p>
            <a:pPr marL="0" lvl="0" indent="0" algn="l">
              <a:buNone/>
            </a:pPr>
            <a:r>
              <a:rPr lang="es-ES" b="1" u="sng" dirty="0"/>
              <a:t>Cantidad:</a:t>
            </a:r>
            <a:r>
              <a:rPr lang="es-ES" dirty="0"/>
              <a:t> 600g</a:t>
            </a:r>
          </a:p>
          <a:p>
            <a:pPr marL="0" lvl="0" indent="0" algn="l">
              <a:buNone/>
            </a:pPr>
            <a:r>
              <a:rPr lang="es-ES" b="1" u="sng" dirty="0"/>
              <a:t>Precio:</a:t>
            </a:r>
            <a:r>
              <a:rPr lang="es-ES" dirty="0"/>
              <a:t> 8,25€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4000" y="4318920"/>
            <a:ext cx="4320000" cy="2953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504359" y="752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b="1" u="sng"/>
              <a:t>GASTRONOMÍA ASTURIANA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44320" y="107429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b="1" u="sng" dirty="0"/>
              <a:t>PRODUCTOS DE ASTURIAS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808" y="1640160"/>
            <a:ext cx="8870040" cy="4384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es-ES" b="1" u="sng" dirty="0"/>
              <a:t>Gorras bordadas Cruz de la Victoria </a:t>
            </a:r>
            <a:r>
              <a:rPr lang="es-ES" b="1" u="sng" dirty="0" smtClean="0"/>
              <a:t>para </a:t>
            </a:r>
            <a:r>
              <a:rPr lang="es-ES" b="1" u="sng" dirty="0" smtClean="0"/>
              <a:t>adultos</a:t>
            </a:r>
            <a:endParaRPr lang="es-ES" dirty="0"/>
          </a:p>
          <a:p>
            <a:pPr lvl="0"/>
            <a:r>
              <a:rPr lang="es-ES" dirty="0"/>
              <a:t>Talla ÚNICA  </a:t>
            </a:r>
            <a:endParaRPr lang="es-ES" dirty="0" smtClean="0"/>
          </a:p>
          <a:p>
            <a:pPr lvl="0"/>
            <a:r>
              <a:rPr lang="es-ES" dirty="0" smtClean="0"/>
              <a:t>Color AZÚL</a:t>
            </a:r>
            <a:r>
              <a:rPr lang="es-ES" dirty="0" smtClean="0"/>
              <a:t> </a:t>
            </a:r>
          </a:p>
          <a:p>
            <a:pPr marL="108000" lvl="0" indent="0">
              <a:buNone/>
            </a:pPr>
            <a:endParaRPr lang="es-ES" dirty="0" smtClean="0"/>
          </a:p>
          <a:p>
            <a:pPr marL="108000" indent="0">
              <a:buNone/>
            </a:pPr>
            <a:r>
              <a:rPr lang="es-ES" b="1" u="sng" dirty="0"/>
              <a:t>Precio:</a:t>
            </a:r>
            <a:r>
              <a:rPr lang="es-ES" dirty="0"/>
              <a:t>9.00 €</a:t>
            </a:r>
          </a:p>
          <a:p>
            <a:pPr marL="108000" lvl="0" indent="0">
              <a:buNone/>
            </a:pPr>
            <a:r>
              <a:rPr lang="es-ES" dirty="0" smtClean="0"/>
              <a:t>                           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407040" y="3423240"/>
            <a:ext cx="3346200" cy="818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s-ES" sz="1000" b="0" i="0" u="none" strike="noStrike" kern="120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s-ES" sz="1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31132" y="2488516"/>
            <a:ext cx="4844216" cy="5070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4180" y="179437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b="1" u="sng" dirty="0"/>
              <a:t>PRODUCTOS DE ASTURIAS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863848" y="1789920"/>
            <a:ext cx="8150151" cy="4384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es-ES" b="1" u="sng" dirty="0"/>
              <a:t>Funda móvil Cruz de la </a:t>
            </a:r>
            <a:r>
              <a:rPr lang="es-ES" b="1" u="sng" dirty="0" smtClean="0"/>
              <a:t>Victoria (con cordón)</a:t>
            </a:r>
            <a:endParaRPr lang="es-ES" dirty="0"/>
          </a:p>
          <a:p>
            <a:pPr lvl="0"/>
            <a:r>
              <a:rPr lang="es-ES" dirty="0"/>
              <a:t>Talla </a:t>
            </a:r>
            <a:r>
              <a:rPr lang="es-ES" dirty="0" smtClean="0"/>
              <a:t>ÚNICA</a:t>
            </a:r>
          </a:p>
          <a:p>
            <a:pPr marL="108000" lvl="0" indent="0">
              <a:buNone/>
            </a:pPr>
            <a:endParaRPr lang="es-ES" dirty="0" smtClean="0"/>
          </a:p>
          <a:p>
            <a:pPr marL="108000" indent="0">
              <a:buNone/>
            </a:pPr>
            <a:r>
              <a:rPr lang="es-ES" b="1" u="sng" dirty="0"/>
              <a:t>Precio:</a:t>
            </a:r>
            <a:r>
              <a:rPr lang="es-ES" dirty="0"/>
              <a:t>2.90 €</a:t>
            </a:r>
          </a:p>
          <a:p>
            <a:pPr lvl="0"/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0232" y="2627709"/>
            <a:ext cx="5009632" cy="428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808" y="107429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b="1" u="sng" dirty="0"/>
              <a:t>PRODUCTOS DE ASTURIAS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es-ES" b="1" u="sng" dirty="0"/>
              <a:t>Paraguas </a:t>
            </a:r>
            <a:r>
              <a:rPr lang="es-ES" b="1" u="sng" dirty="0" smtClean="0"/>
              <a:t>plegable </a:t>
            </a:r>
            <a:r>
              <a:rPr lang="es-ES" b="1" u="sng" dirty="0" smtClean="0"/>
              <a:t>con la Cruz </a:t>
            </a:r>
            <a:r>
              <a:rPr lang="es-ES" b="1" u="sng" dirty="0"/>
              <a:t>de la </a:t>
            </a:r>
            <a:r>
              <a:rPr lang="es-ES" b="1" u="sng" dirty="0" smtClean="0"/>
              <a:t>Victoria</a:t>
            </a:r>
            <a:endParaRPr lang="es-ES" dirty="0"/>
          </a:p>
          <a:p>
            <a:pPr lvl="0"/>
            <a:r>
              <a:rPr lang="es-ES" dirty="0" smtClean="0"/>
              <a:t>Talla ÚNICA</a:t>
            </a:r>
          </a:p>
          <a:p>
            <a:pPr marL="108000" lvl="0" indent="0">
              <a:buNone/>
            </a:pPr>
            <a:endParaRPr lang="es-ES" dirty="0" smtClean="0"/>
          </a:p>
          <a:p>
            <a:pPr marL="108000" indent="0">
              <a:buNone/>
            </a:pPr>
            <a:r>
              <a:rPr lang="es-ES" b="1" u="sng" dirty="0"/>
              <a:t>Precio:</a:t>
            </a:r>
            <a:r>
              <a:rPr lang="es-ES" dirty="0"/>
              <a:t>12.00 </a:t>
            </a:r>
            <a:r>
              <a:rPr lang="es-ES" dirty="0" smtClean="0"/>
              <a:t>€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43920" y="2376000"/>
            <a:ext cx="4762079" cy="4762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808" y="107429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b="1" u="sng" dirty="0"/>
              <a:t>PRODUCTOS DE ASTURIAS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808" y="1695600"/>
            <a:ext cx="8870040" cy="4384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es-ES" b="1" u="sng" dirty="0"/>
              <a:t>Chanclas Asturias</a:t>
            </a:r>
          </a:p>
          <a:p>
            <a:pPr lvl="0">
              <a:buNone/>
            </a:pPr>
            <a:r>
              <a:rPr lang="es-ES" b="1" u="sng" dirty="0" smtClean="0"/>
              <a:t>Tallas</a:t>
            </a:r>
            <a:r>
              <a:rPr lang="es-ES" b="1" u="sng" dirty="0"/>
              <a:t>:</a:t>
            </a:r>
            <a:r>
              <a:rPr lang="es-ES" dirty="0"/>
              <a:t> 47/46 - 41/40 - 39/38 - 37/36 - 35/34 - 33/32 </a:t>
            </a:r>
            <a:r>
              <a:rPr lang="es-ES" dirty="0" smtClean="0"/>
              <a:t>– 27/26</a:t>
            </a:r>
          </a:p>
          <a:p>
            <a:pPr>
              <a:buNone/>
            </a:pPr>
            <a:r>
              <a:rPr lang="es-ES" b="1" u="sng" dirty="0"/>
              <a:t>Precio:</a:t>
            </a:r>
            <a:r>
              <a:rPr lang="es-ES" dirty="0"/>
              <a:t>12.00 €</a:t>
            </a:r>
          </a:p>
          <a:p>
            <a:pPr lvl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2200" y="3563813"/>
            <a:ext cx="4967824" cy="354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9792" y="1115541"/>
            <a:ext cx="95050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/>
              </a:rPr>
              <a:t>DISCULPEN LAS MOLESTIAS Y GRACIAS POR MIRAR NUESTRO CATÁLOGO</a:t>
            </a:r>
          </a:p>
          <a:p>
            <a:pPr algn="ctr"/>
            <a:endParaRPr lang="es-E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/>
            </a:endParaRPr>
          </a:p>
          <a:p>
            <a:pPr algn="just"/>
            <a:r>
              <a:rPr lang="es-ES" sz="3600" dirty="0">
                <a:latin typeface="Liberation Sans"/>
              </a:rPr>
              <a:t>*Sentimos mucho la mala calidad de alguna de las imágenes de nuestro catálogo, debido a la reducción de las dichas imágenes para que el catálogo fuera subido sin ningún tipo de problema a la página web de Valnalon EJE.*</a:t>
            </a:r>
          </a:p>
          <a:p>
            <a:pPr algn="ctr"/>
            <a:endParaRPr lang="es-E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6650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89960" y="1113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4000" b="1" u="sng"/>
              <a:t>Queso “afuega'l pitu atrancau tierra de tineo” rojo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15776" y="1835621"/>
            <a:ext cx="8870040" cy="5248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>
              <a:buNone/>
            </a:pPr>
            <a:endParaRPr lang="es-ES" dirty="0"/>
          </a:p>
          <a:p>
            <a:pPr lvl="0" algn="just">
              <a:buNone/>
            </a:pPr>
            <a:r>
              <a:rPr lang="es-ES" dirty="0" smtClean="0"/>
              <a:t>   Elaborado </a:t>
            </a:r>
            <a:r>
              <a:rPr lang="es-ES" dirty="0"/>
              <a:t>con leche pasteurizada de vaca, fermentos lácticos, sal y cuajo animal. Puede tener moho en su corteza, ya que el mismo forma parte de su proceso natural de maduración, y no lleva ningún tratamiento químico </a:t>
            </a:r>
            <a:r>
              <a:rPr lang="es-ES" dirty="0" smtClean="0"/>
              <a:t>anti moho.</a:t>
            </a:r>
            <a:endParaRPr lang="es-ES" dirty="0"/>
          </a:p>
          <a:p>
            <a:pPr lvl="0">
              <a:buNone/>
            </a:pPr>
            <a:r>
              <a:rPr lang="es-ES" b="1" dirty="0" smtClean="0"/>
              <a:t>   </a:t>
            </a:r>
            <a:r>
              <a:rPr lang="es-ES" b="1" u="sng" dirty="0" smtClean="0"/>
              <a:t>Cantidad</a:t>
            </a:r>
            <a:r>
              <a:rPr lang="es-ES" b="1" u="sng" dirty="0"/>
              <a:t>:</a:t>
            </a:r>
            <a:r>
              <a:rPr lang="es-ES" dirty="0"/>
              <a:t> 300g                                  </a:t>
            </a:r>
          </a:p>
          <a:p>
            <a:pPr lvl="0">
              <a:buNone/>
            </a:pPr>
            <a:r>
              <a:rPr lang="es-ES" dirty="0" smtClean="0"/>
              <a:t>   </a:t>
            </a:r>
            <a:r>
              <a:rPr lang="es-ES" b="1" u="sng" dirty="0" smtClean="0"/>
              <a:t>Precio</a:t>
            </a:r>
            <a:r>
              <a:rPr lang="es-ES" b="1" u="sng" dirty="0"/>
              <a:t>:</a:t>
            </a:r>
            <a:r>
              <a:rPr lang="es-ES" dirty="0"/>
              <a:t> 4,34€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38885" y="5009598"/>
            <a:ext cx="3240000" cy="25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504719" y="752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b="1" u="sng"/>
              <a:t>GASTRONOMÍA ASTURIANA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288360" y="753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/>
              <a:t> </a:t>
            </a:r>
            <a:r>
              <a:rPr lang="es-ES" sz="4000" b="1" u="sng" dirty="0"/>
              <a:t>Queso </a:t>
            </a:r>
            <a:r>
              <a:rPr lang="es-ES" sz="4000" b="1" u="sng" dirty="0" smtClean="0"/>
              <a:t>Cabrales </a:t>
            </a:r>
            <a:r>
              <a:rPr lang="es-ES" sz="4000" b="1" u="sng" dirty="0"/>
              <a:t>en cuña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73960" y="1944000"/>
            <a:ext cx="8870040" cy="5824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 algn="just">
              <a:buNone/>
            </a:pPr>
            <a:r>
              <a:rPr lang="es-ES" dirty="0" smtClean="0"/>
              <a:t>   Es </a:t>
            </a:r>
            <a:r>
              <a:rPr lang="es-ES" dirty="0"/>
              <a:t>un queso azul de textura mantecosa, sabor fuerte, picante, intenso y un tanto ácido. Presenta corteza blanda de tonos amarillos-rojizos, corte untoso, y color blanco con pigmentaciones verde-azuladas. Dentro de su proceso de elaboración cabe destacar la maduración en cuevas naturales de los Picos de Europa.</a:t>
            </a:r>
          </a:p>
          <a:p>
            <a:pPr lvl="0">
              <a:buNone/>
            </a:pPr>
            <a:r>
              <a:rPr lang="es-ES" dirty="0" smtClean="0"/>
              <a:t>   </a:t>
            </a:r>
            <a:r>
              <a:rPr lang="es-ES" b="1" u="sng" dirty="0" smtClean="0"/>
              <a:t>Cantidad</a:t>
            </a:r>
            <a:r>
              <a:rPr lang="es-ES" b="1" u="sng" dirty="0"/>
              <a:t>: </a:t>
            </a:r>
            <a:r>
              <a:rPr lang="es-ES" dirty="0"/>
              <a:t>350g</a:t>
            </a:r>
          </a:p>
          <a:p>
            <a:pPr lvl="0">
              <a:buNone/>
            </a:pPr>
            <a:r>
              <a:rPr lang="es-ES" dirty="0" smtClean="0"/>
              <a:t>   </a:t>
            </a:r>
            <a:r>
              <a:rPr lang="es-ES" b="1" u="sng" dirty="0" smtClean="0"/>
              <a:t>Precio</a:t>
            </a:r>
            <a:r>
              <a:rPr lang="es-ES" b="1" u="sng" dirty="0"/>
              <a:t>:</a:t>
            </a:r>
            <a:r>
              <a:rPr lang="es-ES" dirty="0"/>
              <a:t> 7,50€</a:t>
            </a:r>
          </a:p>
          <a:p>
            <a:pPr lvl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0000" y="5328000"/>
            <a:ext cx="2592000" cy="20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505079" y="752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b="1" u="sng"/>
              <a:t>GASTRONOMÍA ASTURIANA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288000" y="503999"/>
            <a:ext cx="9504000" cy="550548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>
              <a:buNone/>
            </a:pPr>
            <a:endParaRPr lang="es-ES" dirty="0"/>
          </a:p>
          <a:p>
            <a:pPr lvl="0" algn="ctr">
              <a:buNone/>
            </a:pPr>
            <a:r>
              <a:rPr lang="es-ES" sz="4000" b="1" u="sng" dirty="0"/>
              <a:t>Chorizo de ciervo "</a:t>
            </a:r>
            <a:r>
              <a:rPr lang="es-ES" sz="4000" b="1" u="sng" dirty="0" smtClean="0"/>
              <a:t>TIERRA ASTUR</a:t>
            </a:r>
            <a:r>
              <a:rPr lang="es-ES" sz="4000" b="1" u="sng" dirty="0"/>
              <a:t>"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6000" y="5328000"/>
            <a:ext cx="3384000" cy="20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arcador de texto"/>
          <p:cNvSpPr txBox="1">
            <a:spLocks noGrp="1"/>
          </p:cNvSpPr>
          <p:nvPr>
            <p:ph type="body" idx="4294967295"/>
          </p:nvPr>
        </p:nvSpPr>
        <p:spPr>
          <a:xfrm>
            <a:off x="360000" y="1944000"/>
            <a:ext cx="8870040" cy="5680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 algn="just">
              <a:buNone/>
            </a:pPr>
            <a:r>
              <a:rPr lang="es-ES" dirty="0" smtClean="0"/>
              <a:t>   Excelente </a:t>
            </a:r>
            <a:r>
              <a:rPr lang="es-ES" dirty="0"/>
              <a:t>embutido curado, de olor característico y color rojizo oscuro, con un grado de curación adecuado para consumirlo como entrada cortado a cuchillo junto con otros embutidos y quesos elaborados en Asturias. Elaborado a base de carnes seleccionadas de ciervo, magro de cerdo, panceta, sal y especias.</a:t>
            </a:r>
          </a:p>
          <a:p>
            <a:pPr lvl="0" algn="just">
              <a:buNone/>
            </a:pPr>
            <a:r>
              <a:rPr lang="es-ES" b="1" dirty="0" smtClean="0"/>
              <a:t>   </a:t>
            </a:r>
            <a:r>
              <a:rPr lang="es-ES" b="1" u="sng" dirty="0" smtClean="0"/>
              <a:t>Cantidad</a:t>
            </a:r>
            <a:r>
              <a:rPr lang="es-ES" b="1" u="sng" dirty="0"/>
              <a:t>:</a:t>
            </a:r>
            <a:r>
              <a:rPr lang="es-ES" dirty="0"/>
              <a:t> 300g</a:t>
            </a:r>
          </a:p>
          <a:p>
            <a:pPr lvl="0" algn="just">
              <a:buNone/>
            </a:pPr>
            <a:r>
              <a:rPr lang="es-ES" dirty="0" smtClean="0"/>
              <a:t>   </a:t>
            </a:r>
            <a:r>
              <a:rPr lang="es-ES" b="1" u="sng" dirty="0" smtClean="0"/>
              <a:t>Precio</a:t>
            </a:r>
            <a:r>
              <a:rPr lang="es-ES" b="1" u="sng" dirty="0"/>
              <a:t>:</a:t>
            </a:r>
            <a:r>
              <a:rPr lang="es-ES" dirty="0"/>
              <a:t> 4,95€</a:t>
            </a:r>
          </a:p>
        </p:txBody>
      </p:sp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576000" y="33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b="1" u="sng" dirty="0"/>
              <a:t>GASTRONOMÍA ASTURIANA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0" y="576000"/>
            <a:ext cx="9864000" cy="698399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>
              <a:buNone/>
            </a:pPr>
            <a:endParaRPr lang="es-ES" dirty="0"/>
          </a:p>
          <a:p>
            <a:pPr lvl="0" algn="ctr">
              <a:buNone/>
            </a:pPr>
            <a:r>
              <a:rPr lang="es-ES" sz="4000" b="1" u="sng" dirty="0"/>
              <a:t>Morcilla </a:t>
            </a:r>
            <a:r>
              <a:rPr lang="es-ES" sz="4000" b="1" u="sng" dirty="0" smtClean="0"/>
              <a:t>asturiana </a:t>
            </a:r>
            <a:r>
              <a:rPr lang="es-ES" sz="4000" b="1" u="sng" dirty="0"/>
              <a:t>"TIERRA ASTUR"</a:t>
            </a:r>
          </a:p>
          <a:p>
            <a:pPr lvl="0" algn="just">
              <a:buNone/>
            </a:pPr>
            <a:r>
              <a:rPr lang="es-ES" dirty="0" smtClean="0"/>
              <a:t>   Excelente </a:t>
            </a:r>
            <a:r>
              <a:rPr lang="es-ES" dirty="0"/>
              <a:t>morcilla asturiana elaborada con carne de cerdo, sangre, y cebolla, especial para todo tipo de potes, cocidos, fabadas, etc.</a:t>
            </a:r>
          </a:p>
          <a:p>
            <a:pPr lvl="0">
              <a:buNone/>
            </a:pPr>
            <a:r>
              <a:rPr lang="es-ES" dirty="0" smtClean="0"/>
              <a:t>   </a:t>
            </a:r>
            <a:r>
              <a:rPr lang="es-ES" b="1" u="sng" dirty="0" smtClean="0"/>
              <a:t>Cantidad</a:t>
            </a:r>
            <a:r>
              <a:rPr lang="es-ES" b="1" u="sng" dirty="0"/>
              <a:t>:</a:t>
            </a:r>
            <a:r>
              <a:rPr lang="es-ES" dirty="0"/>
              <a:t> 4 Unidades</a:t>
            </a:r>
          </a:p>
          <a:p>
            <a:pPr lvl="0">
              <a:buNone/>
            </a:pPr>
            <a:r>
              <a:rPr lang="es-ES" dirty="0" smtClean="0"/>
              <a:t>   </a:t>
            </a:r>
            <a:r>
              <a:rPr lang="es-ES" b="1" u="sng" dirty="0" smtClean="0"/>
              <a:t>Precio</a:t>
            </a:r>
            <a:r>
              <a:rPr lang="es-ES" b="1" u="sng" dirty="0"/>
              <a:t>:</a:t>
            </a:r>
            <a:r>
              <a:rPr lang="es-ES" dirty="0"/>
              <a:t> 4,33€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96000" y="3960000"/>
            <a:ext cx="4896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Título"/>
          <p:cNvSpPr txBox="1">
            <a:spLocks noGrp="1"/>
          </p:cNvSpPr>
          <p:nvPr>
            <p:ph type="title" idx="4294967295"/>
          </p:nvPr>
        </p:nvSpPr>
        <p:spPr>
          <a:xfrm>
            <a:off x="576360" y="33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b="1" u="sng"/>
              <a:t>GASTRONOMÍA ASTURIANA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088" y="1244520"/>
            <a:ext cx="9799199" cy="11525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4000" b="1" i="0" u="sng" strike="noStrike" kern="1200" dirty="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Loncheado de jamón"CRIVENCAR"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32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2000" y="4896000"/>
            <a:ext cx="2808000" cy="2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331028" y="2137239"/>
            <a:ext cx="9451863" cy="41607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algn="just" hangingPunct="0"/>
            <a:r>
              <a:rPr lang="es-ES" sz="3200" dirty="0" smtClean="0">
                <a:latin typeface="Liberation Sans" pitchFamily="18"/>
                <a:ea typeface="Droid Sans" pitchFamily="2"/>
                <a:cs typeface="Lohit Hindi" pitchFamily="2"/>
              </a:rPr>
              <a:t>Loncheado de Jamón proveniente de jamones elaborados especialmente para CRIVENCAR, con una curación natural de más de un año y ligeramente ahumados, lo que les atribuye un deliciosa sabor, jugoso y no salado.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3200" b="1" i="0" u="sng" strike="noStrike" kern="1200" dirty="0" smtClean="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Cantidad:</a:t>
            </a:r>
            <a:r>
              <a:rPr lang="es-ES" sz="3200" b="0" i="0" u="none" strike="noStrike" kern="1200" dirty="0" smtClean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 150g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3200" b="1" i="0" u="sng" strike="noStrike" kern="1200" dirty="0" smtClean="0">
                <a:ln>
                  <a:noFill/>
                </a:ln>
                <a:uFillTx/>
                <a:latin typeface="Liberation Sans" pitchFamily="18"/>
                <a:ea typeface="Droid Sans" pitchFamily="2"/>
                <a:cs typeface="Lohit Hindi" pitchFamily="2"/>
              </a:rPr>
              <a:t>Precio:</a:t>
            </a:r>
            <a:r>
              <a:rPr lang="es-ES" sz="3200" b="0" i="0" u="none" strike="noStrike" kern="1200" dirty="0" smtClean="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rPr>
              <a:t> 4,95€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26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2600" b="0" i="0" u="none" strike="noStrike" kern="1200" dirty="0">
              <a:ln>
                <a:noFill/>
              </a:ln>
              <a:latin typeface="Liberation Sans" pitchFamily="18"/>
              <a:ea typeface="Droid Sans" pitchFamily="2"/>
              <a:cs typeface="Lohit Hindi" pitchFamily="2"/>
            </a:endParaRPr>
          </a:p>
        </p:txBody>
      </p:sp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576720" y="33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b="1" u="sng" dirty="0"/>
              <a:t>GASTRONOMÍA ASTURIANA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216360" y="1187549"/>
            <a:ext cx="9432000" cy="70178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es-ES" b="1" u="sng" dirty="0" smtClean="0"/>
              <a:t>Chorizo </a:t>
            </a:r>
            <a:r>
              <a:rPr lang="es-ES" b="1" u="sng" dirty="0" smtClean="0"/>
              <a:t>casero “</a:t>
            </a:r>
            <a:r>
              <a:rPr lang="es-ES" b="1" u="sng" dirty="0" smtClean="0"/>
              <a:t>TIERRA ASTUR”</a:t>
            </a:r>
          </a:p>
          <a:p>
            <a:pPr lvl="0" algn="just">
              <a:buNone/>
            </a:pPr>
            <a:r>
              <a:rPr lang="es-ES" sz="2600" dirty="0" smtClean="0"/>
              <a:t>    </a:t>
            </a:r>
            <a:r>
              <a:rPr lang="es-ES" dirty="0" smtClean="0"/>
              <a:t>Exquisito chorizo </a:t>
            </a:r>
            <a:r>
              <a:rPr lang="es-ES" dirty="0"/>
              <a:t>casero tipo tradicional, ideal para acompañar nuestro plato regional por excelencia, la fabada asturiana.</a:t>
            </a:r>
          </a:p>
          <a:p>
            <a:pPr lvl="0" algn="just">
              <a:buNone/>
            </a:pPr>
            <a:r>
              <a:rPr lang="es-ES" dirty="0" smtClean="0"/>
              <a:t>    Los </a:t>
            </a:r>
            <a:r>
              <a:rPr lang="es-ES" dirty="0"/>
              <a:t>diferentes grados de curación del chorizo asturiano hacen que su uso varíe pudiendo encontrarse en guisos de cuchara, en platos con arroz o sencillamente cortados a cuchillo.</a:t>
            </a:r>
          </a:p>
          <a:p>
            <a:pPr lvl="0">
              <a:buNone/>
            </a:pPr>
            <a:r>
              <a:rPr lang="es-ES" b="1" dirty="0" smtClean="0"/>
              <a:t>    </a:t>
            </a:r>
            <a:r>
              <a:rPr lang="es-ES" b="1" u="sng" dirty="0" smtClean="0"/>
              <a:t>Cantidad</a:t>
            </a:r>
            <a:r>
              <a:rPr lang="es-ES" b="1" u="sng" dirty="0"/>
              <a:t>:</a:t>
            </a:r>
            <a:r>
              <a:rPr lang="es-ES" dirty="0"/>
              <a:t> 4 Unidades</a:t>
            </a:r>
          </a:p>
          <a:p>
            <a:pPr lvl="0">
              <a:buNone/>
            </a:pPr>
            <a:r>
              <a:rPr lang="es-ES" b="1" dirty="0" smtClean="0"/>
              <a:t>    </a:t>
            </a:r>
            <a:r>
              <a:rPr lang="es-ES" b="1" u="sng" dirty="0" smtClean="0"/>
              <a:t>Precio</a:t>
            </a:r>
            <a:r>
              <a:rPr lang="es-ES" b="1" u="sng" dirty="0"/>
              <a:t>:</a:t>
            </a:r>
            <a:r>
              <a:rPr lang="es-ES" dirty="0"/>
              <a:t> 5,23€</a:t>
            </a:r>
          </a:p>
          <a:p>
            <a:pPr lvl="0">
              <a:buNone/>
            </a:pPr>
            <a:endParaRPr lang="es-ES" dirty="0"/>
          </a:p>
          <a:p>
            <a:pPr lvl="0">
              <a:buNone/>
            </a:pP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07" b="520"/>
          <a:stretch/>
        </p:blipFill>
        <p:spPr>
          <a:xfrm>
            <a:off x="6552480" y="5075981"/>
            <a:ext cx="2448272" cy="22691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4 Título"/>
          <p:cNvSpPr txBox="1">
            <a:spLocks/>
          </p:cNvSpPr>
          <p:nvPr/>
        </p:nvSpPr>
        <p:spPr>
          <a:xfrm>
            <a:off x="576720" y="33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s-ES" b="1" u="sng" smtClean="0">
                <a:solidFill>
                  <a:sysClr val="windowText" lastClr="000000"/>
                </a:solidFill>
              </a:rPr>
              <a:t>GASTRONOMÍA ASTURIANA</a:t>
            </a:r>
            <a:endParaRPr lang="es-ES" b="1" u="sng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431800" y="1187549"/>
            <a:ext cx="8870040" cy="7056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es-ES" b="1" u="sng" dirty="0" smtClean="0"/>
              <a:t>Loncheado de jamón"CRIVENCAR</a:t>
            </a:r>
            <a:r>
              <a:rPr lang="es-ES" b="1" u="sng" dirty="0"/>
              <a:t>" </a:t>
            </a:r>
            <a:endParaRPr lang="es-ES" b="1" u="sng" dirty="0" smtClean="0"/>
          </a:p>
          <a:p>
            <a:pPr lvl="0" algn="just">
              <a:buNone/>
            </a:pPr>
            <a:r>
              <a:rPr lang="es-ES" sz="2600" dirty="0" smtClean="0"/>
              <a:t>    L</a:t>
            </a:r>
            <a:r>
              <a:rPr lang="es-ES" sz="2600" dirty="0" smtClean="0"/>
              <a:t>omo </a:t>
            </a:r>
            <a:r>
              <a:rPr lang="es-ES" sz="2600" dirty="0"/>
              <a:t>curado y embuchado en tripa natural, loncheado directamente y al momento de piezas de calidad </a:t>
            </a:r>
            <a:r>
              <a:rPr lang="es-ES" sz="2600" dirty="0" smtClean="0"/>
              <a:t>extra. </a:t>
            </a:r>
            <a:r>
              <a:rPr lang="es-ES" sz="2600" dirty="0" smtClean="0"/>
              <a:t>E</a:t>
            </a:r>
            <a:r>
              <a:rPr lang="es-ES" sz="2600" dirty="0" smtClean="0"/>
              <a:t>laborado </a:t>
            </a:r>
            <a:r>
              <a:rPr lang="es-ES" sz="2600" dirty="0"/>
              <a:t>en exclusiva para </a:t>
            </a:r>
            <a:r>
              <a:rPr lang="es-ES" sz="2600" dirty="0" smtClean="0"/>
              <a:t>CRIVENCAR </a:t>
            </a:r>
            <a:r>
              <a:rPr lang="es-ES" sz="2600" dirty="0"/>
              <a:t>con una curación natural de más </a:t>
            </a:r>
            <a:r>
              <a:rPr lang="es-ES" sz="2600" dirty="0" smtClean="0"/>
              <a:t>de </a:t>
            </a:r>
            <a:r>
              <a:rPr lang="es-ES" sz="2600" dirty="0"/>
              <a:t>un año y ligeramente </a:t>
            </a:r>
            <a:r>
              <a:rPr lang="es-ES" sz="2600" dirty="0" smtClean="0"/>
              <a:t>ahumados </a:t>
            </a:r>
            <a:r>
              <a:rPr lang="es-ES" sz="2600" dirty="0"/>
              <a:t>lo que les atribuye </a:t>
            </a:r>
            <a:r>
              <a:rPr lang="es-ES" sz="2600" dirty="0" smtClean="0"/>
              <a:t>un </a:t>
            </a:r>
            <a:r>
              <a:rPr lang="es-ES" sz="2600" dirty="0"/>
              <a:t>sabor delicado, diferente y </a:t>
            </a:r>
            <a:r>
              <a:rPr lang="es-ES" sz="2600" dirty="0" smtClean="0"/>
              <a:t>que </a:t>
            </a:r>
            <a:r>
              <a:rPr lang="es-ES" sz="2600" dirty="0"/>
              <a:t>refleja el carácter auténtico </a:t>
            </a:r>
            <a:r>
              <a:rPr lang="es-ES" sz="2600" dirty="0" smtClean="0"/>
              <a:t>que </a:t>
            </a:r>
            <a:r>
              <a:rPr lang="es-ES" sz="2600" dirty="0"/>
              <a:t>todo embutido debe presentar.</a:t>
            </a:r>
          </a:p>
          <a:p>
            <a:pPr lvl="0" algn="just">
              <a:buNone/>
            </a:pPr>
            <a:r>
              <a:rPr lang="es-ES" sz="2600" dirty="0" smtClean="0"/>
              <a:t>    </a:t>
            </a:r>
            <a:r>
              <a:rPr lang="es-ES" sz="2600" dirty="0"/>
              <a:t>S</a:t>
            </a:r>
            <a:r>
              <a:rPr lang="es-ES" sz="2600" dirty="0" smtClean="0"/>
              <a:t>e </a:t>
            </a:r>
            <a:r>
              <a:rPr lang="es-ES" sz="2600" dirty="0"/>
              <a:t>presenta envasado al vacío y listo para su consumo para lo cual, únicamente es preciso abrir el envase unos minutos antes y dejarlo a temperatura ambiente</a:t>
            </a:r>
            <a:r>
              <a:rPr lang="es-ES" sz="2600" dirty="0" smtClean="0"/>
              <a:t>.</a:t>
            </a:r>
          </a:p>
          <a:p>
            <a:pPr lvl="0">
              <a:buNone/>
            </a:pPr>
            <a:r>
              <a:rPr lang="es-ES" sz="2600" dirty="0" smtClean="0"/>
              <a:t>  </a:t>
            </a:r>
            <a:r>
              <a:rPr lang="es-ES" sz="2600" dirty="0"/>
              <a:t> </a:t>
            </a:r>
            <a:r>
              <a:rPr lang="es-ES" sz="2600" b="1" u="sng" dirty="0" smtClean="0"/>
              <a:t>Cantidad</a:t>
            </a:r>
            <a:r>
              <a:rPr lang="es-ES" sz="2600" dirty="0" smtClean="0"/>
              <a:t>: 150g</a:t>
            </a:r>
          </a:p>
          <a:p>
            <a:pPr lvl="0">
              <a:buNone/>
            </a:pPr>
            <a:r>
              <a:rPr lang="es-ES" sz="2600" dirty="0" smtClean="0"/>
              <a:t>   </a:t>
            </a:r>
            <a:r>
              <a:rPr lang="es-ES" sz="2600" b="1" u="sng" dirty="0" smtClean="0"/>
              <a:t>Precio</a:t>
            </a:r>
            <a:r>
              <a:rPr lang="es-ES" sz="2600" dirty="0" smtClean="0"/>
              <a:t>: 5,39€</a:t>
            </a:r>
            <a:endParaRPr lang="es-ES" sz="2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0392" y="5632882"/>
            <a:ext cx="2952328" cy="15848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 txBox="1">
            <a:spLocks/>
          </p:cNvSpPr>
          <p:nvPr/>
        </p:nvSpPr>
        <p:spPr>
          <a:xfrm>
            <a:off x="359792" y="33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s-ES" sz="4400" b="0" i="0" u="none" strike="noStrike" kern="1200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s-ES" b="1" u="sng" dirty="0" smtClean="0">
                <a:solidFill>
                  <a:sysClr val="windowText" lastClr="000000"/>
                </a:solidFill>
              </a:rPr>
              <a:t>GASTRONOMÍA ASTURIANA</a:t>
            </a:r>
            <a:endParaRPr lang="es-ES" b="1" u="sng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1273</Words>
  <Application>Microsoft Office PowerPoint</Application>
  <PresentationFormat>Personalizado</PresentationFormat>
  <Paragraphs>128</Paragraphs>
  <Slides>24</Slides>
  <Notes>23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Predeterminado</vt:lpstr>
      <vt:lpstr>Catálogo YeDeXixon S.Coop  2015-16 </vt:lpstr>
      <vt:lpstr>Queso abredo</vt:lpstr>
      <vt:lpstr>Queso “afuega'l pitu atrancau tierra de tineo” rojo</vt:lpstr>
      <vt:lpstr> Queso Cabrales en cuña</vt:lpstr>
      <vt:lpstr>GASTRONOMÍA ASTURIANA</vt:lpstr>
      <vt:lpstr>GASTRONOMÍA ASTURIANA</vt:lpstr>
      <vt:lpstr>GASTRONOMÍA ASTURIANA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PRODUCTOS DE ASTURIAS</vt:lpstr>
      <vt:lpstr>PRODUCTOS DE ASTURIAS</vt:lpstr>
      <vt:lpstr>PRODUCTOS DE ASTURIAS</vt:lpstr>
      <vt:lpstr>PRODUCTOS DE ASTURIAS</vt:lpstr>
      <vt:lpstr>PRODUCTOS DE ASTURIAS</vt:lpstr>
      <vt:lpstr>PRODUCTOS DE ASTURIAS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YeDeXixon S.Coop  2015-16</dc:title>
  <dc:creator>Usuario a307</dc:creator>
  <cp:lastModifiedBy>Javiru</cp:lastModifiedBy>
  <cp:revision>12</cp:revision>
  <dcterms:created xsi:type="dcterms:W3CDTF">2016-02-19T11:11:20Z</dcterms:created>
  <dcterms:modified xsi:type="dcterms:W3CDTF">2016-03-15T21:06:05Z</dcterms:modified>
</cp:coreProperties>
</file>