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28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38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48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45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37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2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11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520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71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19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29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5109-8157-4AAE-B1EB-24DC9979E83C}" type="datetimeFigureOut">
              <a:rPr lang="es-ES" smtClean="0"/>
              <a:t>08/03/2016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8EC9-595C-46AE-A18F-23DF4C94FB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85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_tradnl" sz="10700" b="1" dirty="0" smtClean="0">
                <a:solidFill>
                  <a:srgbClr val="6699FF"/>
                </a:solidFill>
                <a:latin typeface="Curlz MT" pitchFamily="82" charset="0"/>
              </a:rPr>
              <a:t>DORO´S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11560" y="15291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788">
            <a:off x="251520" y="1556792"/>
            <a:ext cx="2448899" cy="294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valnaloneduca.com/eje/datos_coop/105/_p1040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66" y="1988840"/>
            <a:ext cx="5413610" cy="406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bandera de astu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289">
            <a:off x="6465436" y="396286"/>
            <a:ext cx="2573654" cy="1131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6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Curlz MT" pitchFamily="82" charset="0"/>
              </a:rPr>
              <a:t>              Peluche </a:t>
            </a:r>
            <a:r>
              <a:rPr lang="es-ES" sz="4000" b="1" dirty="0">
                <a:solidFill>
                  <a:srgbClr val="C00000"/>
                </a:solidFill>
                <a:latin typeface="Curlz MT" pitchFamily="82" charset="0"/>
              </a:rPr>
              <a:t>Vaca 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286001" cy="4929411"/>
          </a:xfrm>
        </p:spPr>
        <p:txBody>
          <a:bodyPr>
            <a:normAutofit/>
          </a:bodyPr>
          <a:lstStyle/>
          <a:p>
            <a:r>
              <a:rPr lang="es-ES_tradnl" sz="2200" b="1" dirty="0" smtClean="0">
                <a:latin typeface="+mj-lt"/>
              </a:rPr>
              <a:t>Peluche de una vaca con un peto de Asturias.</a:t>
            </a:r>
          </a:p>
          <a:p>
            <a:endParaRPr lang="es-ES_tradnl" sz="2200" b="1" dirty="0">
              <a:latin typeface="+mj-lt"/>
            </a:endParaRPr>
          </a:p>
          <a:p>
            <a:endParaRPr lang="es-ES_tradnl" sz="2200" dirty="0" smtClean="0">
              <a:latin typeface="+mj-lt"/>
            </a:endParaRPr>
          </a:p>
          <a:p>
            <a:endParaRPr lang="es-ES_tradnl" sz="2200" dirty="0">
              <a:latin typeface="+mj-lt"/>
            </a:endParaRPr>
          </a:p>
          <a:p>
            <a:endParaRPr lang="es-ES_tradnl" sz="2200" dirty="0" smtClean="0">
              <a:latin typeface="+mj-lt"/>
            </a:endParaRPr>
          </a:p>
          <a:p>
            <a:endParaRPr lang="es-ES_tradnl" sz="2200" dirty="0">
              <a:latin typeface="+mj-lt"/>
            </a:endParaRPr>
          </a:p>
          <a:p>
            <a:endParaRPr lang="es-ES_tradnl" sz="2200" dirty="0" smtClean="0">
              <a:latin typeface="+mj-lt"/>
            </a:endParaRPr>
          </a:p>
          <a:p>
            <a:endParaRPr lang="es-ES_tradnl" sz="2200" dirty="0">
              <a:latin typeface="+mj-lt"/>
            </a:endParaRPr>
          </a:p>
          <a:p>
            <a:endParaRPr lang="es-ES_tradnl" sz="2200" dirty="0" smtClean="0">
              <a:latin typeface="+mj-lt"/>
            </a:endParaRPr>
          </a:p>
          <a:p>
            <a:endParaRPr lang="es-ES_tradnl" sz="2200" dirty="0" smtClean="0">
              <a:latin typeface="+mj-lt"/>
            </a:endParaRPr>
          </a:p>
          <a:p>
            <a:r>
              <a:rPr lang="es-ES_tradnl" sz="2800" dirty="0" smtClean="0">
                <a:latin typeface="+mj-lt"/>
              </a:rPr>
              <a:t>Precio: </a:t>
            </a:r>
            <a:r>
              <a:rPr lang="es-ES_tradnl" sz="2800" b="1" dirty="0" smtClean="0">
                <a:latin typeface="+mj-lt"/>
              </a:rPr>
              <a:t>4,75 €</a:t>
            </a:r>
            <a:endParaRPr lang="es-ES" sz="2800" b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96752"/>
            <a:ext cx="4386064" cy="4386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6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 smtClean="0">
                <a:solidFill>
                  <a:srgbClr val="C00000"/>
                </a:solidFill>
                <a:latin typeface="Curlz MT" pitchFamily="82" charset="0"/>
              </a:rPr>
              <a:t>  Caramelos </a:t>
            </a:r>
            <a:r>
              <a:rPr lang="es-ES" sz="4000" b="1" dirty="0">
                <a:solidFill>
                  <a:srgbClr val="C00000"/>
                </a:solidFill>
                <a:latin typeface="Curlz MT" pitchFamily="82" charset="0"/>
              </a:rPr>
              <a:t>rellenos de frutas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3358009" cy="5688632"/>
          </a:xfrm>
        </p:spPr>
        <p:txBody>
          <a:bodyPr>
            <a:normAutofit/>
          </a:bodyPr>
          <a:lstStyle/>
          <a:p>
            <a:r>
              <a:rPr lang="es-ES_tradnl" sz="2200" b="1" dirty="0" smtClean="0">
                <a:latin typeface="+mj-lt"/>
              </a:rPr>
              <a:t>20 ricos caramelos de frutas artesanales. </a:t>
            </a:r>
          </a:p>
          <a:p>
            <a:r>
              <a:rPr lang="es-ES_tradnl" sz="2200" b="1" dirty="0" smtClean="0">
                <a:latin typeface="+mj-lt"/>
              </a:rPr>
              <a:t>Hechos por los mejores maestros artesanos de Asturias.</a:t>
            </a:r>
          </a:p>
          <a:p>
            <a:endParaRPr lang="es-ES_tradnl" sz="2200" b="1" dirty="0" smtClean="0">
              <a:latin typeface="+mj-lt"/>
            </a:endParaRPr>
          </a:p>
          <a:p>
            <a:endParaRPr lang="es-ES_tradnl" sz="2200" b="1" dirty="0">
              <a:latin typeface="+mj-lt"/>
            </a:endParaRPr>
          </a:p>
          <a:p>
            <a:endParaRPr lang="es-ES_tradnl" sz="2200" b="1" dirty="0" smtClean="0">
              <a:latin typeface="+mj-lt"/>
            </a:endParaRPr>
          </a:p>
          <a:p>
            <a:endParaRPr lang="es-ES_tradnl" sz="2200" b="1" dirty="0">
              <a:latin typeface="+mj-lt"/>
            </a:endParaRPr>
          </a:p>
          <a:p>
            <a:endParaRPr lang="es-ES_tradnl" sz="2200" b="1" dirty="0" smtClean="0">
              <a:latin typeface="+mj-lt"/>
            </a:endParaRPr>
          </a:p>
          <a:p>
            <a:endParaRPr lang="es-ES_tradnl" sz="2200" b="1" dirty="0">
              <a:latin typeface="+mj-lt"/>
            </a:endParaRPr>
          </a:p>
          <a:p>
            <a:endParaRPr lang="es-ES_tradnl" sz="2200" b="1" dirty="0" smtClean="0">
              <a:latin typeface="+mj-lt"/>
            </a:endParaRPr>
          </a:p>
          <a:p>
            <a:endParaRPr lang="es-ES_tradnl" sz="2200" b="1" dirty="0">
              <a:latin typeface="+mj-lt"/>
            </a:endParaRPr>
          </a:p>
          <a:p>
            <a:r>
              <a:rPr lang="es-ES_tradnl" sz="2800" dirty="0" smtClean="0">
                <a:latin typeface="+mj-lt"/>
              </a:rPr>
              <a:t>Precio:</a:t>
            </a:r>
            <a:r>
              <a:rPr lang="es-ES_tradnl" sz="2800" b="1" dirty="0" smtClean="0">
                <a:latin typeface="+mj-lt"/>
              </a:rPr>
              <a:t> 4,10 €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7625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3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dirty="0" smtClean="0">
                <a:solidFill>
                  <a:srgbClr val="FF0000"/>
                </a:solidFill>
                <a:latin typeface="Curlz MT" pitchFamily="82" charset="0"/>
              </a:rPr>
              <a:t>Queso de </a:t>
            </a:r>
            <a:r>
              <a:rPr lang="es-ES_tradnl" sz="4000" dirty="0" err="1" smtClean="0">
                <a:solidFill>
                  <a:srgbClr val="FF0000"/>
                </a:solidFill>
                <a:latin typeface="Curlz MT" pitchFamily="82" charset="0"/>
              </a:rPr>
              <a:t>Vidiago</a:t>
            </a:r>
            <a:endParaRPr lang="es-ES" sz="4000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b="1" dirty="0"/>
              <a:t>Queso de </a:t>
            </a:r>
            <a:r>
              <a:rPr lang="es-ES" sz="2000" b="1" dirty="0" err="1"/>
              <a:t>Vidiago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Pieza de 350 g Aprox.</a:t>
            </a:r>
            <a:br>
              <a:rPr lang="es-ES" sz="2000" b="1" dirty="0"/>
            </a:br>
            <a:r>
              <a:rPr lang="es-ES" sz="2000" b="1" dirty="0"/>
              <a:t>Leche: Vaca</a:t>
            </a:r>
            <a:br>
              <a:rPr lang="es-ES" sz="2000" b="1" dirty="0"/>
            </a:br>
            <a:r>
              <a:rPr lang="es-ES" sz="2000" b="1" dirty="0"/>
              <a:t>Sabor Suave</a:t>
            </a:r>
            <a:br>
              <a:rPr lang="es-ES" sz="2000" b="1" dirty="0"/>
            </a:br>
            <a:r>
              <a:rPr lang="es-ES" sz="2000" b="1" dirty="0"/>
              <a:t>Envasado al </a:t>
            </a:r>
            <a:r>
              <a:rPr lang="es-ES" sz="2000" b="1" dirty="0" err="1" smtClean="0"/>
              <a:t>Vacio</a:t>
            </a:r>
            <a:endParaRPr lang="es-ES" sz="2000" b="1" dirty="0" smtClean="0"/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endParaRPr lang="es-ES_tradnl" sz="2000" b="1" dirty="0" smtClean="0"/>
          </a:p>
          <a:p>
            <a:r>
              <a:rPr lang="es-ES_tradnl" sz="2000" b="1" dirty="0" smtClean="0"/>
              <a:t>Precio: </a:t>
            </a:r>
            <a:r>
              <a:rPr lang="es-ES_tradnl" sz="2800" b="1" dirty="0" smtClean="0"/>
              <a:t>4,80€</a:t>
            </a:r>
            <a:endParaRPr 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58" y="1340768"/>
            <a:ext cx="5076562" cy="3387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6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4000" dirty="0" smtClean="0">
                <a:solidFill>
                  <a:srgbClr val="FF0000"/>
                </a:solidFill>
                <a:latin typeface="Curlz MT" pitchFamily="82" charset="0"/>
              </a:rPr>
              <a:t>Tiras de Chicles</a:t>
            </a:r>
            <a:endParaRPr lang="es-ES" sz="4000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sz="2000" b="1" dirty="0"/>
              <a:t>Tira de bolas de chicles </a:t>
            </a:r>
            <a:r>
              <a:rPr lang="es-ES" sz="2000" b="1" dirty="0" smtClean="0"/>
              <a:t>surtidos.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Sabores combinados: Melón, Sandía, Limón y fresa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Con Relleno Efervescente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55 g 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SIN </a:t>
            </a:r>
            <a:r>
              <a:rPr lang="es-ES" sz="2000" b="1" dirty="0" smtClean="0"/>
              <a:t>GLUTEN</a:t>
            </a:r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r>
              <a:rPr lang="es-ES_tradnl" sz="2000" b="1" dirty="0" smtClean="0"/>
              <a:t>Precio: </a:t>
            </a:r>
            <a:r>
              <a:rPr lang="es-ES_tradnl" sz="2800" b="1" dirty="0" smtClean="0"/>
              <a:t>2€</a:t>
            </a:r>
            <a:endParaRPr 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944547" cy="329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000" dirty="0" err="1" smtClean="0">
                <a:solidFill>
                  <a:srgbClr val="FF0000"/>
                </a:solidFill>
                <a:latin typeface="Curlz MT" pitchFamily="82" charset="0"/>
              </a:rPr>
              <a:t>Letizias</a:t>
            </a:r>
            <a:endParaRPr lang="es-ES" sz="4000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000" b="1" dirty="0"/>
              <a:t>Descripción: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 err="1"/>
              <a:t>Letizias</a:t>
            </a:r>
            <a:r>
              <a:rPr lang="es-ES" sz="2000" b="1" dirty="0"/>
              <a:t> de Asturias </a:t>
            </a:r>
            <a:endParaRPr lang="es-ES" sz="2000" b="1" dirty="0" smtClean="0"/>
          </a:p>
          <a:p>
            <a:r>
              <a:rPr lang="es-ES" sz="2000" b="1" dirty="0" smtClean="0"/>
              <a:t>Galletas </a:t>
            </a:r>
            <a:r>
              <a:rPr lang="es-ES" sz="2000" b="1" dirty="0"/>
              <a:t>Artesanas con Cobertura de Fresa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Caja de 250 g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14 unidades</a:t>
            </a:r>
            <a:r>
              <a:rPr lang="es-ES" sz="2000" b="1" dirty="0"/>
              <a:t/>
            </a:r>
            <a:br>
              <a:rPr lang="es-ES" sz="2000" b="1" dirty="0"/>
            </a:br>
            <a:r>
              <a:rPr lang="es-ES" sz="2000" b="1" dirty="0"/>
              <a:t>Envueltas </a:t>
            </a:r>
            <a:r>
              <a:rPr lang="es-ES" sz="2000" b="1" dirty="0" smtClean="0"/>
              <a:t>Individualmente</a:t>
            </a:r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endParaRPr lang="es-ES_tradnl" sz="2000" b="1" dirty="0" smtClean="0"/>
          </a:p>
          <a:p>
            <a:endParaRPr lang="es-ES_tradnl" sz="2000" b="1" dirty="0"/>
          </a:p>
          <a:p>
            <a:r>
              <a:rPr lang="es-ES_tradnl" sz="2000" b="1" dirty="0" smtClean="0"/>
              <a:t>Precio:</a:t>
            </a:r>
            <a:r>
              <a:rPr lang="es-ES_tradnl" sz="2800" b="1" dirty="0" smtClean="0"/>
              <a:t>4,60 €</a:t>
            </a:r>
            <a:endParaRPr lang="es-ES_tradnl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00808"/>
            <a:ext cx="5016723" cy="3347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C00000"/>
                </a:solidFill>
                <a:latin typeface="Curlz MT" pitchFamily="82" charset="0"/>
              </a:rPr>
              <a:t>Dulcineas de Nava</a:t>
            </a:r>
            <a:endParaRPr lang="es-ES" b="1" dirty="0">
              <a:solidFill>
                <a:srgbClr val="C00000"/>
              </a:solidFill>
              <a:latin typeface="Curlz MT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4279839" cy="4279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299021"/>
            <a:ext cx="4370090" cy="537033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dirty="0"/>
              <a:t>Deliciosas pastas elaboradas artesanalmente con una base de galleta de almendras y avellanas, una fina capa de dulce de manzana asturiana y praliné de </a:t>
            </a:r>
            <a:r>
              <a:rPr lang="es-ES" dirty="0" smtClean="0"/>
              <a:t>avellana. En </a:t>
            </a:r>
            <a:r>
              <a:rPr lang="es-ES" dirty="0"/>
              <a:t>la parte superior una placa de chocolate </a:t>
            </a:r>
            <a:r>
              <a:rPr lang="es-ES" dirty="0" smtClean="0"/>
              <a:t>blanco con </a:t>
            </a:r>
            <a:r>
              <a:rPr lang="es-ES" dirty="0"/>
              <a:t>vetas verdes y rojas, que imitan los colores de la manzana</a:t>
            </a:r>
            <a:r>
              <a:rPr lang="es-ES" dirty="0" smtClean="0"/>
              <a:t>.</a:t>
            </a:r>
          </a:p>
          <a:p>
            <a:pPr marL="0" indent="0" algn="ctr">
              <a:buNone/>
            </a:pPr>
            <a:r>
              <a:rPr lang="es-ES_tradnl" dirty="0" smtClean="0"/>
              <a:t>Peso: 330gr/caja (6 unidades)</a:t>
            </a:r>
          </a:p>
          <a:p>
            <a:pPr marL="0" indent="0" algn="ctr">
              <a:buNone/>
            </a:pPr>
            <a:endParaRPr lang="es-ES_tradnl" dirty="0" smtClean="0"/>
          </a:p>
          <a:p>
            <a:pPr marL="0" indent="0" algn="ctr">
              <a:buNone/>
            </a:pPr>
            <a:r>
              <a:rPr lang="es-ES_tradnl" sz="3300" dirty="0" smtClean="0"/>
              <a:t>Precio: </a:t>
            </a:r>
            <a:r>
              <a:rPr lang="es-ES_tradnl" sz="3300" b="1" dirty="0" smtClean="0"/>
              <a:t>8.50€/caja</a:t>
            </a:r>
            <a:endParaRPr lang="es-ES" sz="3300" b="1" dirty="0" smtClean="0"/>
          </a:p>
        </p:txBody>
      </p:sp>
    </p:spTree>
    <p:extLst>
      <p:ext uri="{BB962C8B-B14F-4D97-AF65-F5344CB8AC3E}">
        <p14:creationId xmlns:p14="http://schemas.microsoft.com/office/powerpoint/2010/main" val="9025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C00000"/>
                </a:solidFill>
                <a:latin typeface="Curlz MT" pitchFamily="82" charset="0"/>
              </a:rPr>
              <a:t>Arroz con leche </a:t>
            </a:r>
            <a:r>
              <a:rPr lang="es-ES_tradnl" b="1" dirty="0" err="1" smtClean="0">
                <a:solidFill>
                  <a:srgbClr val="C00000"/>
                </a:solidFill>
                <a:latin typeface="Curlz MT" pitchFamily="82" charset="0"/>
              </a:rPr>
              <a:t>Santolaya</a:t>
            </a:r>
            <a:r>
              <a:rPr lang="es-ES_tradnl" b="1" dirty="0" smtClean="0">
                <a:solidFill>
                  <a:srgbClr val="C00000"/>
                </a:solidFill>
                <a:latin typeface="Curlz MT" pitchFamily="82" charset="0"/>
              </a:rPr>
              <a:t> </a:t>
            </a:r>
            <a:endParaRPr lang="es-ES" b="1" dirty="0">
              <a:solidFill>
                <a:srgbClr val="C00000"/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4008" y="1268760"/>
            <a:ext cx="4320480" cy="5400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4000" dirty="0">
                <a:cs typeface="Arial" pitchFamily="34" charset="0"/>
              </a:rPr>
              <a:t>El Arroz con Leche "</a:t>
            </a:r>
            <a:r>
              <a:rPr lang="es-ES" sz="4000" dirty="0" err="1">
                <a:cs typeface="Arial" pitchFamily="34" charset="0"/>
              </a:rPr>
              <a:t>Santolaya</a:t>
            </a:r>
            <a:r>
              <a:rPr lang="es-ES" sz="4000" dirty="0">
                <a:cs typeface="Arial" pitchFamily="34" charset="0"/>
              </a:rPr>
              <a:t>" es un exquisito postre leche elaborado con leche fresca pasteurizada de vaca, azúcar, arroz, canela, limón, anís y la receta tradicional, sal. Siguiendo </a:t>
            </a:r>
            <a:r>
              <a:rPr lang="es-ES" sz="4000" dirty="0" smtClean="0">
                <a:cs typeface="Arial" pitchFamily="34" charset="0"/>
              </a:rPr>
              <a:t>está </a:t>
            </a:r>
            <a:r>
              <a:rPr lang="es-ES" sz="4000" dirty="0">
                <a:cs typeface="Arial" pitchFamily="34" charset="0"/>
              </a:rPr>
              <a:t>totalmente libre de conservantes </a:t>
            </a:r>
            <a:r>
              <a:rPr lang="es-ES" sz="4000" dirty="0" smtClean="0">
                <a:cs typeface="Arial" pitchFamily="34" charset="0"/>
              </a:rPr>
              <a:t>y en </a:t>
            </a:r>
            <a:r>
              <a:rPr lang="es-ES" sz="4000" dirty="0">
                <a:cs typeface="Arial" pitchFamily="34" charset="0"/>
              </a:rPr>
              <a:t>la parte superior presenta la característica capa de azúcar requemado</a:t>
            </a:r>
            <a:r>
              <a:rPr lang="es-ES" sz="4000" dirty="0" smtClean="0">
                <a:cs typeface="Arial" pitchFamily="34" charset="0"/>
              </a:rPr>
              <a:t>.</a:t>
            </a:r>
          </a:p>
          <a:p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dirty="0" smtClean="0">
                <a:latin typeface="+mj-lt"/>
                <a:cs typeface="Arial" pitchFamily="34" charset="0"/>
              </a:rPr>
              <a:t>Peso: 200gr/bote</a:t>
            </a:r>
          </a:p>
          <a:p>
            <a:pPr marL="0" indent="0">
              <a:buNone/>
            </a:pPr>
            <a:endParaRPr lang="es-ES_tradnl" dirty="0"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s-ES_tradnl" sz="4500" dirty="0" smtClean="0"/>
              <a:t>Precio: </a:t>
            </a:r>
            <a:r>
              <a:rPr lang="es-ES_tradnl" sz="4500" b="1" dirty="0" smtClean="0"/>
              <a:t>1,75 €/</a:t>
            </a:r>
            <a:r>
              <a:rPr lang="es-ES_tradnl" sz="4500" b="1" dirty="0" err="1" smtClean="0"/>
              <a:t>ud</a:t>
            </a:r>
            <a:endParaRPr lang="es-ES_tradnl" sz="4500" b="1" dirty="0" smtClean="0"/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1" y="1772816"/>
            <a:ext cx="4368509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8416" y="188640"/>
            <a:ext cx="7427168" cy="706090"/>
          </a:xfrm>
        </p:spPr>
        <p:txBody>
          <a:bodyPr>
            <a:normAutofit fontScale="90000"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urlz MT" pitchFamily="82" charset="0"/>
              </a:rPr>
              <a:t>Moscovitas de Rialto</a:t>
            </a:r>
            <a:endParaRPr lang="es-ES" b="1" dirty="0">
              <a:solidFill>
                <a:srgbClr val="C00000"/>
              </a:solidFill>
              <a:latin typeface="Curlz MT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9" y="1859340"/>
            <a:ext cx="4199754" cy="3945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427984" y="764704"/>
            <a:ext cx="4572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sz="2800" dirty="0" smtClean="0"/>
          </a:p>
          <a:p>
            <a:r>
              <a:rPr lang="es-ES" sz="2800" dirty="0" smtClean="0"/>
              <a:t>Bolsa </a:t>
            </a:r>
            <a:r>
              <a:rPr lang="es-ES" sz="2800" dirty="0"/>
              <a:t>de </a:t>
            </a:r>
            <a:r>
              <a:rPr lang="es-ES" sz="2800" dirty="0" smtClean="0"/>
              <a:t>150 </a:t>
            </a:r>
            <a:r>
              <a:rPr lang="es-ES" sz="2800" dirty="0" err="1"/>
              <a:t>grs</a:t>
            </a:r>
            <a:r>
              <a:rPr lang="es-ES" sz="2800" dirty="0"/>
              <a:t>. que contiene aproximadamente </a:t>
            </a:r>
            <a:r>
              <a:rPr lang="es-ES" sz="2800" dirty="0" smtClean="0"/>
              <a:t>18 </a:t>
            </a:r>
            <a:r>
              <a:rPr lang="es-ES" sz="2800" dirty="0"/>
              <a:t>Moscovitas.</a:t>
            </a:r>
          </a:p>
          <a:p>
            <a:r>
              <a:rPr lang="es-ES" sz="2800" dirty="0" smtClean="0"/>
              <a:t>Finas </a:t>
            </a:r>
            <a:r>
              <a:rPr lang="es-ES" sz="2800" dirty="0"/>
              <a:t>pastas de </a:t>
            </a:r>
            <a:r>
              <a:rPr lang="es-ES" sz="2800" dirty="0" smtClean="0"/>
              <a:t>almendra con </a:t>
            </a:r>
            <a:r>
              <a:rPr lang="es-ES" sz="2800" dirty="0"/>
              <a:t>cobertura de chocolate con leche.</a:t>
            </a:r>
          </a:p>
          <a:p>
            <a:r>
              <a:rPr lang="es-ES" sz="2800" dirty="0"/>
              <a:t>Son elaboradas "una a una" de manera totalmente </a:t>
            </a:r>
            <a:r>
              <a:rPr lang="es-ES" sz="2800" dirty="0" smtClean="0"/>
              <a:t>artesana.  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_tradnl" sz="2200" dirty="0" smtClean="0">
                <a:latin typeface="+mj-lt"/>
              </a:rPr>
              <a:t>Peso: 150gr/bolsa</a:t>
            </a:r>
            <a:endParaRPr lang="es-ES_tradnl" sz="2200" dirty="0">
              <a:latin typeface="+mj-lt"/>
            </a:endParaRPr>
          </a:p>
          <a:p>
            <a:endParaRPr lang="es-ES_tradnl" sz="2800" b="1" dirty="0" smtClean="0">
              <a:latin typeface="+mj-lt"/>
            </a:endParaRPr>
          </a:p>
          <a:p>
            <a:r>
              <a:rPr lang="es-ES_tradnl" sz="2800" dirty="0" smtClean="0">
                <a:latin typeface="+mj-lt"/>
              </a:rPr>
              <a:t>Precio:</a:t>
            </a:r>
            <a:r>
              <a:rPr lang="es-ES_tradnl" sz="2800" b="1" dirty="0" smtClean="0">
                <a:latin typeface="+mj-lt"/>
              </a:rPr>
              <a:t> 7,60 €/bolsa</a:t>
            </a:r>
            <a:endParaRPr lang="es-E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52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81642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2226" y="116632"/>
            <a:ext cx="8229600" cy="792088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rgbClr val="C00000"/>
                </a:solidFill>
                <a:latin typeface="Curlz MT" pitchFamily="82" charset="0"/>
              </a:rPr>
              <a:t>Corbatas de </a:t>
            </a:r>
            <a:r>
              <a:rPr lang="es-ES_tradnl" b="1" dirty="0" err="1" smtClean="0">
                <a:solidFill>
                  <a:srgbClr val="C00000"/>
                </a:solidFill>
                <a:latin typeface="Curlz MT" pitchFamily="82" charset="0"/>
              </a:rPr>
              <a:t>Unquera</a:t>
            </a:r>
            <a:r>
              <a:rPr lang="es-ES_tradnl" b="1" dirty="0" smtClean="0">
                <a:solidFill>
                  <a:srgbClr val="C00000"/>
                </a:solidFill>
                <a:latin typeface="Curlz MT" pitchFamily="82" charset="0"/>
              </a:rPr>
              <a:t> 10uds</a:t>
            </a:r>
            <a:endParaRPr lang="es-ES" b="1" dirty="0">
              <a:solidFill>
                <a:srgbClr val="C00000"/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60658" y="993966"/>
            <a:ext cx="4341168" cy="5315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Exquisito y tradicional dulce de hojaldre elaborado con harina de trigo, mantequilla, margarina, azúcar, clara de huevo, almendras y sal. Como su propio nombre dice, presenta forma de </a:t>
            </a:r>
            <a:r>
              <a:rPr lang="es-ES" sz="2400" dirty="0" err="1"/>
              <a:t>cobarta</a:t>
            </a:r>
            <a:r>
              <a:rPr lang="es-ES" sz="2400" dirty="0"/>
              <a:t>, y se presenta recubierto con una capa de </a:t>
            </a:r>
            <a:r>
              <a:rPr lang="es-ES" sz="2400" dirty="0" err="1"/>
              <a:t>glase</a:t>
            </a:r>
            <a:r>
              <a:rPr lang="es-ES" sz="2400" dirty="0"/>
              <a:t> con almendras que le confieren un delicioso toque crujiente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endParaRPr lang="es-ES_tradnl" b="1" dirty="0">
              <a:latin typeface="+mj-lt"/>
            </a:endParaRPr>
          </a:p>
          <a:p>
            <a:pPr marL="0" indent="0">
              <a:buNone/>
            </a:pPr>
            <a:r>
              <a:rPr lang="es-ES" sz="2800" dirty="0" smtClean="0"/>
              <a:t>Precio:</a:t>
            </a:r>
            <a:r>
              <a:rPr lang="es-ES" sz="2800" b="1" dirty="0" smtClean="0"/>
              <a:t>4,40 €/caja</a:t>
            </a:r>
            <a:endParaRPr lang="es-ES" sz="2800" b="1" dirty="0" smtClean="0">
              <a:latin typeface="+mj-lt"/>
            </a:endParaRPr>
          </a:p>
          <a:p>
            <a:pPr marL="0" indent="0">
              <a:buNone/>
            </a:pPr>
            <a:endParaRPr lang="es-ES_tradn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09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4000" b="1" dirty="0" err="1">
                <a:solidFill>
                  <a:srgbClr val="C00000"/>
                </a:solidFill>
                <a:latin typeface="Curlz MT" pitchFamily="82" charset="0"/>
              </a:rPr>
              <a:t>Gominolas</a:t>
            </a:r>
            <a:r>
              <a:rPr lang="es-ES" sz="4000" b="1" dirty="0">
                <a:solidFill>
                  <a:srgbClr val="C00000"/>
                </a:solidFill>
                <a:latin typeface="Curlz MT" pitchFamily="82" charset="0"/>
              </a:rPr>
              <a:t> de Manzana LA BARATA</a:t>
            </a:r>
            <a:endParaRPr lang="es-ES" sz="4000" dirty="0">
              <a:solidFill>
                <a:srgbClr val="C00000"/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6" y="118378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Ricas </a:t>
            </a:r>
            <a:r>
              <a:rPr lang="es-ES" sz="2800" dirty="0" err="1"/>
              <a:t>g</a:t>
            </a:r>
            <a:r>
              <a:rPr lang="es-ES" sz="2800" dirty="0" err="1" smtClean="0"/>
              <a:t>ominolas</a:t>
            </a:r>
            <a:r>
              <a:rPr lang="es-ES" sz="2800" dirty="0" smtClean="0"/>
              <a:t> asturianas.</a:t>
            </a:r>
            <a:endParaRPr lang="es-ES" sz="2800" dirty="0"/>
          </a:p>
          <a:p>
            <a:pPr marL="0" indent="0">
              <a:buNone/>
            </a:pPr>
            <a:r>
              <a:rPr lang="es-ES" sz="2800" dirty="0" smtClean="0"/>
              <a:t>Caja </a:t>
            </a:r>
            <a:r>
              <a:rPr lang="es-ES" sz="2800" dirty="0"/>
              <a:t>de metacrilato con forma de </a:t>
            </a:r>
            <a:r>
              <a:rPr lang="es-ES" sz="2800" dirty="0" smtClean="0"/>
              <a:t>Manzana.</a:t>
            </a:r>
            <a:endParaRPr lang="es-ES" sz="2800" dirty="0"/>
          </a:p>
          <a:p>
            <a:pPr marL="0" indent="0">
              <a:buNone/>
            </a:pPr>
            <a:r>
              <a:rPr lang="es-ES" sz="2800" dirty="0" smtClean="0"/>
              <a:t>Peso : 200 g/bote</a:t>
            </a:r>
          </a:p>
          <a:p>
            <a:pPr marL="0" indent="0">
              <a:buNone/>
            </a:pPr>
            <a:endParaRPr lang="es-ES_tradnl" sz="2800" dirty="0" smtClean="0"/>
          </a:p>
          <a:p>
            <a:pPr marL="0" indent="0">
              <a:buNone/>
            </a:pPr>
            <a:endParaRPr lang="es-ES_tradnl" sz="2800" dirty="0"/>
          </a:p>
          <a:p>
            <a:pPr marL="0" indent="0">
              <a:buNone/>
            </a:pPr>
            <a:endParaRPr lang="es-ES_tradnl" sz="2800" dirty="0" smtClean="0"/>
          </a:p>
          <a:p>
            <a:pPr marL="0" indent="0">
              <a:buNone/>
            </a:pPr>
            <a:r>
              <a:rPr lang="es-ES_tradnl" sz="2800" dirty="0" smtClean="0"/>
              <a:t>Precio: </a:t>
            </a:r>
            <a:r>
              <a:rPr lang="es-ES_tradnl" sz="2800" b="1" dirty="0" smtClean="0"/>
              <a:t>3,00 €</a:t>
            </a:r>
            <a:endParaRPr lang="es-E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19488" b="10603"/>
          <a:stretch/>
        </p:blipFill>
        <p:spPr bwMode="auto">
          <a:xfrm>
            <a:off x="467544" y="1628799"/>
            <a:ext cx="3588328" cy="363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C00000"/>
                </a:solidFill>
                <a:latin typeface="Curlz MT" pitchFamily="82" charset="0"/>
              </a:rPr>
              <a:t>CHOCOLATE CON LECHE "TIERRA DEL ARTESANO" </a:t>
            </a:r>
            <a:r>
              <a:rPr lang="it-IT" b="1" dirty="0"/>
              <a:t/>
            </a:r>
            <a:br>
              <a:rPr lang="it-IT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9394" y="1268760"/>
            <a:ext cx="425625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/>
              <a:t>El Chocolate con Leche "Tierra del </a:t>
            </a:r>
            <a:r>
              <a:rPr lang="es-ES" sz="2400" dirty="0" smtClean="0"/>
              <a:t>Artesano </a:t>
            </a:r>
            <a:r>
              <a:rPr lang="es-ES" sz="2400" dirty="0"/>
              <a:t>está elaborado con un 30% de cacao, sigue fielmente los criterios de todo buen repostero a la hora de producir chocolate casero, tradicional, único y con un sabor que avala todos los calificativos y que garantiza disfrutar del auténtico chocolate con leche artesano</a:t>
            </a:r>
            <a:r>
              <a:rPr lang="es-ES" sz="2400" dirty="0" smtClean="0"/>
              <a:t>.</a:t>
            </a:r>
          </a:p>
          <a:p>
            <a:pPr marL="0" indent="0">
              <a:buNone/>
            </a:pPr>
            <a:r>
              <a:rPr lang="es-ES_tradnl" sz="2400" dirty="0" smtClean="0"/>
              <a:t>Peso: 200 gr</a:t>
            </a:r>
            <a:endParaRPr lang="es-ES" sz="2400" dirty="0" smtClean="0"/>
          </a:p>
          <a:p>
            <a:pPr marL="0" indent="0">
              <a:buNone/>
            </a:pPr>
            <a:r>
              <a:rPr lang="es-ES" sz="2800" dirty="0" smtClean="0"/>
              <a:t>Precio: </a:t>
            </a:r>
            <a:r>
              <a:rPr lang="es-ES" sz="2800" b="1" dirty="0" smtClean="0"/>
              <a:t>4,00 €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" y="1484784"/>
            <a:ext cx="47625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5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4000" b="1" dirty="0">
                <a:solidFill>
                  <a:srgbClr val="C00000"/>
                </a:solidFill>
                <a:latin typeface="Curlz MT" pitchFamily="82" charset="0"/>
              </a:rPr>
              <a:t>CHOCOLATE BLANCO CON LIMON "TIERRA DEL ARTESANO" </a:t>
            </a:r>
          </a:p>
          <a:p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234280" y="246179"/>
            <a:ext cx="3286001" cy="6279165"/>
          </a:xfrm>
        </p:spPr>
        <p:txBody>
          <a:bodyPr>
            <a:normAutofit/>
          </a:bodyPr>
          <a:lstStyle/>
          <a:p>
            <a:r>
              <a:rPr lang="es-ES" sz="2200" dirty="0" smtClean="0"/>
              <a:t>Es </a:t>
            </a:r>
            <a:r>
              <a:rPr lang="es-ES" sz="2200" dirty="0"/>
              <a:t>una un pieza que cuenta con un 24% de cacao por lo que presenta un sabor en boca muy sutil y </a:t>
            </a:r>
            <a:r>
              <a:rPr lang="es-ES" sz="2200" dirty="0" err="1" smtClean="0"/>
              <a:t>mante</a:t>
            </a:r>
            <a:r>
              <a:rPr lang="es-ES" sz="2200" dirty="0" smtClean="0"/>
              <a:t>-coso</a:t>
            </a:r>
            <a:r>
              <a:rPr lang="es-ES" sz="2200" dirty="0"/>
              <a:t>, gracias a su perfecto equilibrio entre el toque amargo del cacao, el dulce del azúcar y de la vainilla</a:t>
            </a:r>
            <a:r>
              <a:rPr lang="es-ES" sz="2200" dirty="0" smtClean="0"/>
              <a:t>.</a:t>
            </a:r>
          </a:p>
          <a:p>
            <a:r>
              <a:rPr lang="es-ES_tradnl" sz="2200" dirty="0" smtClean="0"/>
              <a:t>Peso</a:t>
            </a:r>
            <a:r>
              <a:rPr lang="es-ES_tradnl" sz="2200" smtClean="0"/>
              <a:t>: 300gr</a:t>
            </a:r>
            <a:endParaRPr lang="es-ES_tradnl" sz="2200" dirty="0"/>
          </a:p>
          <a:p>
            <a:endParaRPr lang="es-ES_tradnl" sz="2800" dirty="0" smtClean="0"/>
          </a:p>
          <a:p>
            <a:endParaRPr lang="es-ES_tradnl" sz="2800" dirty="0"/>
          </a:p>
          <a:p>
            <a:endParaRPr lang="es-ES_tradnl" sz="2800" dirty="0" smtClean="0"/>
          </a:p>
          <a:p>
            <a:endParaRPr lang="es-ES_tradnl" sz="2800" dirty="0" smtClean="0"/>
          </a:p>
          <a:p>
            <a:r>
              <a:rPr lang="es-ES_tradnl" sz="2800" dirty="0" smtClean="0"/>
              <a:t>Precio: </a:t>
            </a:r>
            <a:r>
              <a:rPr lang="es-ES_tradnl" sz="2800" b="1" dirty="0" smtClean="0"/>
              <a:t>5,40 €</a:t>
            </a:r>
            <a:endParaRPr lang="es-ES" sz="2800" b="1" dirty="0" smtClean="0"/>
          </a:p>
          <a:p>
            <a:endParaRPr lang="es-ES_tradnl" sz="2800" b="1" dirty="0">
              <a:latin typeface="+mj-lt"/>
            </a:endParaRPr>
          </a:p>
          <a:p>
            <a:endParaRPr lang="es-ES" sz="2200" b="1" dirty="0">
              <a:latin typeface="+mj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44" y="2420888"/>
            <a:ext cx="4104456" cy="389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  <a:latin typeface="Curlz MT" pitchFamily="82" charset="0"/>
              </a:rPr>
              <a:t>Libreta Vaca </a:t>
            </a:r>
            <a:r>
              <a:rPr lang="es-ES" b="1" dirty="0" err="1">
                <a:solidFill>
                  <a:srgbClr val="C00000"/>
                </a:solidFill>
                <a:latin typeface="Curlz MT" pitchFamily="82" charset="0"/>
              </a:rPr>
              <a:t>Marilín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48064" y="1484784"/>
            <a:ext cx="37547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200" b="1" dirty="0" smtClean="0">
                <a:latin typeface="+mj-lt"/>
              </a:rPr>
              <a:t>Libretas Vaca </a:t>
            </a:r>
            <a:r>
              <a:rPr lang="es-ES_tradnl" sz="2200" b="1" dirty="0" err="1" smtClean="0">
                <a:latin typeface="+mj-lt"/>
              </a:rPr>
              <a:t>Marilín</a:t>
            </a:r>
            <a:r>
              <a:rPr lang="es-ES_tradnl" sz="2200" b="1" dirty="0" smtClean="0">
                <a:latin typeface="+mj-lt"/>
              </a:rPr>
              <a:t> de 115 hojas con dibujos en el interior.</a:t>
            </a:r>
          </a:p>
          <a:p>
            <a:pPr marL="0" indent="0">
              <a:buNone/>
            </a:pPr>
            <a:r>
              <a:rPr lang="es-ES" sz="2200" b="1" dirty="0"/>
              <a:t>Medidas: Ancho 8 cm y Alto 12'5 </a:t>
            </a:r>
            <a:r>
              <a:rPr lang="es-ES" sz="2200" b="1" dirty="0" smtClean="0"/>
              <a:t>cm.</a:t>
            </a:r>
            <a:endParaRPr lang="es-ES_tradnl" sz="2200" b="1" dirty="0">
              <a:latin typeface="+mj-lt"/>
            </a:endParaRPr>
          </a:p>
          <a:p>
            <a:pPr marL="0" indent="0">
              <a:buNone/>
            </a:pPr>
            <a:endParaRPr lang="es-ES_tradnl" sz="2200" b="1" dirty="0" smtClean="0">
              <a:latin typeface="+mj-lt"/>
            </a:endParaRPr>
          </a:p>
          <a:p>
            <a:pPr marL="0" indent="0">
              <a:buNone/>
            </a:pPr>
            <a:endParaRPr lang="es-ES_tradnl" sz="2200" b="1" dirty="0">
              <a:latin typeface="+mj-lt"/>
            </a:endParaRPr>
          </a:p>
          <a:p>
            <a:pPr marL="0" indent="0">
              <a:buNone/>
            </a:pPr>
            <a:endParaRPr lang="es-ES_tradnl" sz="2200" b="1" dirty="0" smtClean="0">
              <a:latin typeface="+mj-lt"/>
            </a:endParaRPr>
          </a:p>
          <a:p>
            <a:pPr marL="0" indent="0">
              <a:buNone/>
            </a:pPr>
            <a:endParaRPr lang="es-ES_tradnl" sz="2200" b="1" dirty="0">
              <a:latin typeface="+mj-lt"/>
            </a:endParaRPr>
          </a:p>
          <a:p>
            <a:pPr marL="0" indent="0">
              <a:buNone/>
            </a:pPr>
            <a:endParaRPr lang="es-ES_tradnl" sz="2200" b="1" dirty="0" smtClean="0">
              <a:latin typeface="+mj-lt"/>
            </a:endParaRPr>
          </a:p>
          <a:p>
            <a:pPr marL="0" indent="0">
              <a:buNone/>
            </a:pPr>
            <a:r>
              <a:rPr lang="es-ES_tradnl" sz="2800" dirty="0" smtClean="0">
                <a:latin typeface="+mj-lt"/>
              </a:rPr>
              <a:t>Precio:</a:t>
            </a:r>
            <a:r>
              <a:rPr lang="es-ES_tradnl" sz="2800" b="1" dirty="0" smtClean="0">
                <a:latin typeface="+mj-lt"/>
              </a:rPr>
              <a:t> 2,20€/</a:t>
            </a:r>
            <a:r>
              <a:rPr lang="es-ES_tradnl" sz="2800" b="1" dirty="0" err="1" smtClean="0">
                <a:latin typeface="+mj-lt"/>
              </a:rPr>
              <a:t>ud</a:t>
            </a:r>
            <a:endParaRPr lang="es-ES" sz="2800" b="1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67544" y="1628800"/>
            <a:ext cx="4536504" cy="4569296"/>
            <a:chOff x="467544" y="1628800"/>
            <a:chExt cx="4536504" cy="456929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97" y="1628800"/>
              <a:ext cx="2232248" cy="22322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628800"/>
              <a:ext cx="2337048" cy="22322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861048"/>
              <a:ext cx="2232248" cy="23370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3861048"/>
              <a:ext cx="2304256" cy="23370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66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389</Words>
  <Application>Microsoft Office PowerPoint</Application>
  <PresentationFormat>Presentación en pantalla (4:3)</PresentationFormat>
  <Paragraphs>106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DORO´S </vt:lpstr>
      <vt:lpstr>Dulcineas de Nava</vt:lpstr>
      <vt:lpstr>Arroz con leche Santolaya </vt:lpstr>
      <vt:lpstr>Moscovitas de Rialto</vt:lpstr>
      <vt:lpstr>Corbatas de Unquera 10uds</vt:lpstr>
      <vt:lpstr>Gominolas de Manzana LA BARATA</vt:lpstr>
      <vt:lpstr>CHOCOLATE CON LECHE "TIERRA DEL ARTESANO"  </vt:lpstr>
      <vt:lpstr> </vt:lpstr>
      <vt:lpstr>Libreta Vaca Marilín </vt:lpstr>
      <vt:lpstr>Presentación de PowerPoint</vt:lpstr>
      <vt:lpstr>Presentación de PowerPoint</vt:lpstr>
      <vt:lpstr>Queso de Vidiago</vt:lpstr>
      <vt:lpstr>Tiras de Chicles</vt:lpstr>
      <vt:lpstr>Letizias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DORO´S</dc:title>
  <dc:creator>dgazda</dc:creator>
  <cp:lastModifiedBy>dgazda</cp:lastModifiedBy>
  <cp:revision>40</cp:revision>
  <dcterms:created xsi:type="dcterms:W3CDTF">2015-12-17T08:32:58Z</dcterms:created>
  <dcterms:modified xsi:type="dcterms:W3CDTF">2016-03-08T12:38:38Z</dcterms:modified>
</cp:coreProperties>
</file>