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1" r:id="rId5"/>
    <p:sldId id="262" r:id="rId6"/>
    <p:sldId id="263" r:id="rId7"/>
    <p:sldId id="264" r:id="rId8"/>
    <p:sldId id="266"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912"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7454DAB-E1C1-4662-B94A-3925E0757D76}" type="datetimeFigureOut">
              <a:rPr lang="es-ES" smtClean="0"/>
              <a:pPr/>
              <a:t>16/03/2015</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7641D115-2336-41A8-8FFA-DB1E32D713F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7454DAB-E1C1-4662-B94A-3925E0757D76}" type="datetimeFigureOut">
              <a:rPr lang="es-ES" smtClean="0"/>
              <a:pPr/>
              <a:t>16/03/2015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7454DAB-E1C1-4662-B94A-3925E0757D76}" type="datetimeFigureOut">
              <a:rPr lang="es-ES" smtClean="0"/>
              <a:pPr/>
              <a:t>16/03/2015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641D115-2336-41A8-8FFA-DB1E32D713F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7454DAB-E1C1-4662-B94A-3925E0757D76}" type="datetimeFigureOut">
              <a:rPr lang="es-ES" smtClean="0"/>
              <a:pPr/>
              <a:t>16/03/2015</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7641D115-2336-41A8-8FFA-DB1E32D713FA}"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454DAB-E1C1-4662-B94A-3925E0757D76}" type="datetimeFigureOut">
              <a:rPr lang="es-ES" smtClean="0"/>
              <a:pPr/>
              <a:t>16/03/2015</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41D115-2336-41A8-8FFA-DB1E32D713F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785794"/>
            <a:ext cx="7072362" cy="1323439"/>
          </a:xfrm>
          <a:prstGeom prst="rect">
            <a:avLst/>
          </a:prstGeom>
          <a:noFill/>
        </p:spPr>
        <p:txBody>
          <a:bodyPr wrap="square" rtlCol="0">
            <a:spAutoFit/>
          </a:bodyPr>
          <a:lstStyle/>
          <a:p>
            <a:r>
              <a:rPr lang="es-ES" sz="4000" dirty="0" smtClean="0">
                <a:latin typeface="Broadway" pitchFamily="82" charset="0"/>
              </a:rPr>
              <a:t>Catalogo cooperativa </a:t>
            </a:r>
            <a:r>
              <a:rPr lang="es-ES" sz="4000" dirty="0" err="1" smtClean="0">
                <a:latin typeface="Broadway" pitchFamily="82" charset="0"/>
              </a:rPr>
              <a:t>Unit</a:t>
            </a:r>
            <a:r>
              <a:rPr lang="es-ES" sz="4000" dirty="0" smtClean="0">
                <a:latin typeface="Broadway" pitchFamily="82" charset="0"/>
              </a:rPr>
              <a:t>-y </a:t>
            </a:r>
          </a:p>
        </p:txBody>
      </p:sp>
      <p:pic>
        <p:nvPicPr>
          <p:cNvPr id="3074" name="Picture 2" descr="http://www.cenafe.es/images/centros/1424428623Paro_Asturi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780928"/>
            <a:ext cx="6772275" cy="260985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928670"/>
            <a:ext cx="6286544" cy="1138773"/>
          </a:xfrm>
          <a:prstGeom prst="rect">
            <a:avLst/>
          </a:prstGeom>
          <a:noFill/>
        </p:spPr>
        <p:txBody>
          <a:bodyPr wrap="square" rtlCol="0">
            <a:spAutoFit/>
          </a:bodyPr>
          <a:lstStyle/>
          <a:p>
            <a:r>
              <a:rPr lang="es-ES" sz="2400" dirty="0" smtClean="0">
                <a:latin typeface="Arial Black" pitchFamily="34" charset="0"/>
              </a:rPr>
              <a:t>Pate de cabracho “Tierra Astur”</a:t>
            </a:r>
          </a:p>
          <a:p>
            <a:endParaRPr lang="es-ES" sz="4400" dirty="0">
              <a:latin typeface="Broadway" pitchFamily="82" charset="0"/>
            </a:endParaRPr>
          </a:p>
        </p:txBody>
      </p:sp>
      <p:pic>
        <p:nvPicPr>
          <p:cNvPr id="3074" name="Picture 2" descr="F:\productos de asturias\pate de cabracho tierrastur.jpg"/>
          <p:cNvPicPr>
            <a:picLocks noChangeAspect="1" noChangeArrowheads="1"/>
          </p:cNvPicPr>
          <p:nvPr/>
        </p:nvPicPr>
        <p:blipFill>
          <a:blip r:embed="rId2"/>
          <a:srcRect/>
          <a:stretch>
            <a:fillRect/>
          </a:stretch>
        </p:blipFill>
        <p:spPr bwMode="auto">
          <a:xfrm>
            <a:off x="4267200" y="1714488"/>
            <a:ext cx="4876800" cy="3143272"/>
          </a:xfrm>
          <a:prstGeom prst="rect">
            <a:avLst/>
          </a:prstGeom>
          <a:noFill/>
        </p:spPr>
      </p:pic>
      <p:sp>
        <p:nvSpPr>
          <p:cNvPr id="4" name="3 Rectángulo"/>
          <p:cNvSpPr/>
          <p:nvPr/>
        </p:nvSpPr>
        <p:spPr>
          <a:xfrm>
            <a:off x="285720" y="1857364"/>
            <a:ext cx="3714744" cy="2585323"/>
          </a:xfrm>
          <a:prstGeom prst="rect">
            <a:avLst/>
          </a:prstGeom>
        </p:spPr>
        <p:txBody>
          <a:bodyPr wrap="square">
            <a:spAutoFit/>
          </a:bodyPr>
          <a:lstStyle/>
          <a:p>
            <a:r>
              <a:rPr lang="es-ES" b="1" dirty="0" smtClean="0"/>
              <a:t>El Paté de Cabracho "Tierra Astur" (100 Grs.), famoso y delicioso paté de cabracho de Asturias, elaborado de forma artesanal. Se trata de un paté de textura suave, con un </a:t>
            </a:r>
            <a:r>
              <a:rPr lang="es-ES" b="1" dirty="0" err="1" smtClean="0"/>
              <a:t>inconfudíble</a:t>
            </a:r>
            <a:r>
              <a:rPr lang="es-ES" b="1" dirty="0" smtClean="0"/>
              <a:t> sabor marino que dará a su mesa un toque de sofisticación.</a:t>
            </a:r>
            <a:endParaRPr lang="es-ES" b="1" dirty="0"/>
          </a:p>
        </p:txBody>
      </p:sp>
      <p:sp>
        <p:nvSpPr>
          <p:cNvPr id="5" name="4 CuadroTexto"/>
          <p:cNvSpPr txBox="1"/>
          <p:nvPr/>
        </p:nvSpPr>
        <p:spPr>
          <a:xfrm>
            <a:off x="5286380" y="5214950"/>
            <a:ext cx="5643602" cy="369332"/>
          </a:xfrm>
          <a:prstGeom prst="rect">
            <a:avLst/>
          </a:prstGeom>
          <a:noFill/>
        </p:spPr>
        <p:txBody>
          <a:bodyPr wrap="square" rtlCol="0">
            <a:spAutoFit/>
          </a:bodyPr>
          <a:lstStyle/>
          <a:p>
            <a:r>
              <a:rPr lang="es-ES" dirty="0" smtClean="0"/>
              <a:t>Precio: 3,20€   ref:001 </a:t>
            </a:r>
            <a:endParaRPr lang="es-E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00034" y="1000108"/>
            <a:ext cx="7786742" cy="461665"/>
          </a:xfrm>
          <a:prstGeom prst="rect">
            <a:avLst/>
          </a:prstGeom>
          <a:noFill/>
        </p:spPr>
        <p:txBody>
          <a:bodyPr wrap="square" rtlCol="0">
            <a:spAutoFit/>
          </a:bodyPr>
          <a:lstStyle/>
          <a:p>
            <a:r>
              <a:rPr lang="es-ES" sz="2400" dirty="0" smtClean="0">
                <a:latin typeface="Arial Black" pitchFamily="34" charset="0"/>
              </a:rPr>
              <a:t>Queso “</a:t>
            </a:r>
            <a:r>
              <a:rPr lang="es-ES" sz="2400" dirty="0" err="1" smtClean="0">
                <a:latin typeface="Arial Black" pitchFamily="34" charset="0"/>
              </a:rPr>
              <a:t>Abredo</a:t>
            </a:r>
            <a:r>
              <a:rPr lang="es-ES" sz="2400" dirty="0" smtClean="0">
                <a:latin typeface="Arial Black" pitchFamily="34" charset="0"/>
              </a:rPr>
              <a:t>”</a:t>
            </a:r>
          </a:p>
        </p:txBody>
      </p:sp>
      <p:sp>
        <p:nvSpPr>
          <p:cNvPr id="3" name="2 Rectángulo"/>
          <p:cNvSpPr/>
          <p:nvPr/>
        </p:nvSpPr>
        <p:spPr>
          <a:xfrm>
            <a:off x="214282" y="1785926"/>
            <a:ext cx="4572000" cy="2308324"/>
          </a:xfrm>
          <a:prstGeom prst="rect">
            <a:avLst/>
          </a:prstGeom>
        </p:spPr>
        <p:txBody>
          <a:bodyPr>
            <a:spAutoFit/>
          </a:bodyPr>
          <a:lstStyle/>
          <a:p>
            <a:r>
              <a:rPr lang="es-ES" b="1" dirty="0" smtClean="0"/>
              <a:t>Queso de vaca muy suave y mantecoso, de pasta elástica y fundente, con aroma a mantequilla y textura grasa, y de corte amarillo uniforme. Elaborado artesanalmente con leche pasteurizada de vaca, </a:t>
            </a:r>
            <a:r>
              <a:rPr lang="es-ES" b="1" dirty="0" err="1" smtClean="0"/>
              <a:t>fementos</a:t>
            </a:r>
            <a:r>
              <a:rPr lang="es-ES" b="1" dirty="0" smtClean="0"/>
              <a:t> lácticos, cloruro cálcico y cuajo.</a:t>
            </a:r>
            <a:endParaRPr lang="es-ES" b="1" dirty="0"/>
          </a:p>
        </p:txBody>
      </p:sp>
      <p:pic>
        <p:nvPicPr>
          <p:cNvPr id="4098" name="Picture 2" descr="F:\productos de asturias\queso abredo 400 gr.jpg"/>
          <p:cNvPicPr>
            <a:picLocks noChangeAspect="1" noChangeArrowheads="1"/>
          </p:cNvPicPr>
          <p:nvPr/>
        </p:nvPicPr>
        <p:blipFill>
          <a:blip r:embed="rId2"/>
          <a:srcRect/>
          <a:stretch>
            <a:fillRect/>
          </a:stretch>
        </p:blipFill>
        <p:spPr bwMode="auto">
          <a:xfrm>
            <a:off x="5072066" y="1357298"/>
            <a:ext cx="3558737" cy="3086092"/>
          </a:xfrm>
          <a:prstGeom prst="rect">
            <a:avLst/>
          </a:prstGeom>
          <a:noFill/>
        </p:spPr>
      </p:pic>
      <p:sp>
        <p:nvSpPr>
          <p:cNvPr id="6" name="5 CuadroTexto"/>
          <p:cNvSpPr txBox="1"/>
          <p:nvPr/>
        </p:nvSpPr>
        <p:spPr>
          <a:xfrm>
            <a:off x="5143504" y="5000636"/>
            <a:ext cx="3714776" cy="646331"/>
          </a:xfrm>
          <a:prstGeom prst="rect">
            <a:avLst/>
          </a:prstGeom>
          <a:noFill/>
        </p:spPr>
        <p:txBody>
          <a:bodyPr wrap="square" rtlCol="0">
            <a:spAutoFit/>
          </a:bodyPr>
          <a:lstStyle/>
          <a:p>
            <a:r>
              <a:rPr lang="es-ES" dirty="0" smtClean="0"/>
              <a:t>Precio: 6€ (400grs)   ref:002</a:t>
            </a:r>
          </a:p>
          <a:p>
            <a:r>
              <a:rPr lang="es-ES" dirty="0" smtClean="0"/>
              <a:t>Precio: 8,70€ (600grs)   ref:003</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flipH="1">
            <a:off x="285720" y="571480"/>
            <a:ext cx="8598280" cy="830997"/>
          </a:xfrm>
          <a:prstGeom prst="rect">
            <a:avLst/>
          </a:prstGeom>
          <a:noFill/>
        </p:spPr>
        <p:txBody>
          <a:bodyPr wrap="square" rtlCol="0">
            <a:spAutoFit/>
          </a:bodyPr>
          <a:lstStyle/>
          <a:p>
            <a:r>
              <a:rPr lang="es-ES" sz="2400" dirty="0" smtClean="0">
                <a:latin typeface="Arial Black" pitchFamily="34" charset="0"/>
              </a:rPr>
              <a:t>Tabla de fabada asturiana 3 raciones Tierra astur </a:t>
            </a:r>
          </a:p>
          <a:p>
            <a:r>
              <a:rPr lang="es-ES" sz="2400" dirty="0" smtClean="0">
                <a:latin typeface="Arial Black" pitchFamily="34" charset="0"/>
              </a:rPr>
              <a:t>Incluye :fabas, lacón , tocino, morcilla y chorizo. </a:t>
            </a:r>
            <a:endParaRPr lang="es-ES" sz="2400" dirty="0">
              <a:latin typeface="Arial Black" pitchFamily="34" charset="0"/>
            </a:endParaRPr>
          </a:p>
        </p:txBody>
      </p:sp>
      <p:pic>
        <p:nvPicPr>
          <p:cNvPr id="3" name="Picture 2"/>
          <p:cNvPicPr>
            <a:picLocks noChangeAspect="1" noChangeArrowheads="1"/>
          </p:cNvPicPr>
          <p:nvPr/>
        </p:nvPicPr>
        <p:blipFill>
          <a:blip r:embed="rId2"/>
          <a:srcRect/>
          <a:stretch>
            <a:fillRect/>
          </a:stretch>
        </p:blipFill>
        <p:spPr bwMode="auto">
          <a:xfrm rot="5400000">
            <a:off x="5716942" y="2426934"/>
            <a:ext cx="4071966" cy="2218446"/>
          </a:xfrm>
          <a:prstGeom prst="rect">
            <a:avLst/>
          </a:prstGeom>
          <a:noFill/>
          <a:ln w="9525">
            <a:noFill/>
            <a:miter lim="800000"/>
            <a:headEnd/>
            <a:tailEnd/>
          </a:ln>
          <a:effectLst/>
        </p:spPr>
      </p:pic>
      <p:sp>
        <p:nvSpPr>
          <p:cNvPr id="4" name="3 Rectángulo"/>
          <p:cNvSpPr/>
          <p:nvPr/>
        </p:nvSpPr>
        <p:spPr>
          <a:xfrm>
            <a:off x="285720" y="1714488"/>
            <a:ext cx="3571884" cy="3693319"/>
          </a:xfrm>
          <a:prstGeom prst="rect">
            <a:avLst/>
          </a:prstGeom>
        </p:spPr>
        <p:txBody>
          <a:bodyPr wrap="square">
            <a:spAutoFit/>
          </a:bodyPr>
          <a:lstStyle/>
          <a:p>
            <a:r>
              <a:rPr lang="es-ES" b="1" dirty="0" smtClean="0"/>
              <a:t>La Tabla de Fabada Asturiana 3 Raciones "Tierra Astur" con Faba Asturiana I.G.P. es una tabla de productos seleccionados para la elaboración de una fabada asturiana para tres personas en la que encontrará todo lo necesario para que su guiso alcance la excelencia que representa la fabada asturiana en la gastronomía tradicional de la región</a:t>
            </a:r>
            <a:r>
              <a:rPr lang="es-ES" dirty="0" smtClean="0"/>
              <a:t>.</a:t>
            </a:r>
            <a:endParaRPr lang="es-ES" dirty="0"/>
          </a:p>
        </p:txBody>
      </p:sp>
      <p:sp>
        <p:nvSpPr>
          <p:cNvPr id="5" name="4 CuadroTexto"/>
          <p:cNvSpPr txBox="1"/>
          <p:nvPr/>
        </p:nvSpPr>
        <p:spPr>
          <a:xfrm>
            <a:off x="5214942" y="5929330"/>
            <a:ext cx="2853666" cy="369332"/>
          </a:xfrm>
          <a:prstGeom prst="rect">
            <a:avLst/>
          </a:prstGeom>
          <a:noFill/>
        </p:spPr>
        <p:txBody>
          <a:bodyPr wrap="none" rtlCol="0">
            <a:spAutoFit/>
          </a:bodyPr>
          <a:lstStyle/>
          <a:p>
            <a:r>
              <a:rPr lang="es-ES" dirty="0" smtClean="0"/>
              <a:t>Precio: 15,30€   ref:004</a:t>
            </a:r>
            <a:endParaRPr lang="es-E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740023"/>
            <a:ext cx="7858180" cy="461665"/>
          </a:xfrm>
          <a:prstGeom prst="rect">
            <a:avLst/>
          </a:prstGeom>
          <a:noFill/>
        </p:spPr>
        <p:txBody>
          <a:bodyPr wrap="square" rtlCol="0">
            <a:spAutoFit/>
          </a:bodyPr>
          <a:lstStyle/>
          <a:p>
            <a:r>
              <a:rPr lang="es-ES" sz="2400" dirty="0" smtClean="0">
                <a:latin typeface="Arial Black" panose="020B0A04020102020204" pitchFamily="34" charset="0"/>
              </a:rPr>
              <a:t>Marañuelas “Horno de </a:t>
            </a:r>
            <a:r>
              <a:rPr lang="es-ES" sz="2400" dirty="0" err="1" smtClean="0">
                <a:latin typeface="Arial Black" panose="020B0A04020102020204" pitchFamily="34" charset="0"/>
              </a:rPr>
              <a:t>Luanco</a:t>
            </a:r>
            <a:r>
              <a:rPr lang="es-ES" sz="2400" dirty="0" smtClean="0">
                <a:latin typeface="Arial Black" panose="020B0A04020102020204" pitchFamily="34" charset="0"/>
              </a:rPr>
              <a:t>”</a:t>
            </a:r>
          </a:p>
        </p:txBody>
      </p:sp>
      <p:pic>
        <p:nvPicPr>
          <p:cNvPr id="1026" name="Picture 2" descr="C:\Users\videorama\Desktop\productos de asturias\marañuelas horno de luan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363419"/>
            <a:ext cx="4876800" cy="393779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367206" y="1710957"/>
            <a:ext cx="3419872" cy="3693319"/>
          </a:xfrm>
          <a:prstGeom prst="rect">
            <a:avLst/>
          </a:prstGeom>
        </p:spPr>
        <p:txBody>
          <a:bodyPr wrap="square">
            <a:spAutoFit/>
          </a:bodyPr>
          <a:lstStyle/>
          <a:p>
            <a:r>
              <a:rPr lang="es-ES" dirty="0"/>
              <a:t>Las marañuelas se elaboran artesanalmente siguiendo el método tradicional, a base de harina, azúcar, yemas de huevo, mantequilla cocida y raspadura de limón. La máxima calidad de la materia prima que lo componen y su esmerada elaboración le </a:t>
            </a:r>
            <a:r>
              <a:rPr lang="es-ES" dirty="0" smtClean="0"/>
              <a:t>proporcionan el </a:t>
            </a:r>
            <a:r>
              <a:rPr lang="es-ES" dirty="0"/>
              <a:t>inconfundible sabor que lo convierten en un dulce exquisito al paladar.</a:t>
            </a:r>
          </a:p>
        </p:txBody>
      </p:sp>
      <p:sp>
        <p:nvSpPr>
          <p:cNvPr id="4" name="3 CuadroTexto"/>
          <p:cNvSpPr txBox="1"/>
          <p:nvPr/>
        </p:nvSpPr>
        <p:spPr>
          <a:xfrm>
            <a:off x="4932040" y="5805264"/>
            <a:ext cx="3711272" cy="646331"/>
          </a:xfrm>
          <a:prstGeom prst="rect">
            <a:avLst/>
          </a:prstGeom>
          <a:noFill/>
        </p:spPr>
        <p:txBody>
          <a:bodyPr wrap="none" rtlCol="0">
            <a:spAutoFit/>
          </a:bodyPr>
          <a:lstStyle/>
          <a:p>
            <a:r>
              <a:rPr lang="es-ES_tradnl" dirty="0" smtClean="0"/>
              <a:t>Precio: 5€ (1/2 docena) ref:005</a:t>
            </a:r>
          </a:p>
          <a:p>
            <a:r>
              <a:rPr lang="es-ES_tradnl" dirty="0"/>
              <a:t> </a:t>
            </a:r>
            <a:r>
              <a:rPr lang="es-ES_tradnl" dirty="0" smtClean="0"/>
              <a:t>           8€ (1 docena) ref:006 </a:t>
            </a:r>
            <a:endParaRPr lang="es-E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3069" y="745296"/>
            <a:ext cx="7929618" cy="461665"/>
          </a:xfrm>
          <a:prstGeom prst="rect">
            <a:avLst/>
          </a:prstGeom>
        </p:spPr>
        <p:txBody>
          <a:bodyPr wrap="square">
            <a:spAutoFit/>
          </a:bodyPr>
          <a:lstStyle/>
          <a:p>
            <a:r>
              <a:rPr lang="es-ES" sz="2400" dirty="0" smtClean="0">
                <a:latin typeface="Arial Black" panose="020B0A04020102020204" pitchFamily="34" charset="0"/>
              </a:rPr>
              <a:t>Fabas de Asturias I.G.P. "TIERRA ASTUR"</a:t>
            </a:r>
            <a:endParaRPr lang="es-ES" sz="4400" dirty="0">
              <a:latin typeface="Broadway" pitchFamily="82" charset="0"/>
            </a:endParaRPr>
          </a:p>
        </p:txBody>
      </p:sp>
      <p:sp>
        <p:nvSpPr>
          <p:cNvPr id="3" name="2 Rectángulo"/>
          <p:cNvSpPr/>
          <p:nvPr/>
        </p:nvSpPr>
        <p:spPr>
          <a:xfrm>
            <a:off x="256456" y="1628800"/>
            <a:ext cx="3582144" cy="2862322"/>
          </a:xfrm>
          <a:prstGeom prst="rect">
            <a:avLst/>
          </a:prstGeom>
        </p:spPr>
        <p:txBody>
          <a:bodyPr wrap="square">
            <a:spAutoFit/>
          </a:bodyPr>
          <a:lstStyle/>
          <a:p>
            <a:r>
              <a:rPr lang="es-ES" dirty="0"/>
              <a:t>Las Fabas de Asturias I.G.P. "Tierra Astur" (1/2 Kg.) están seleccionadas bajo los más estrictos controles de calidad, amparadas bajo la Indicación Geográfica Protegida "Fabes de Asturias". Ideal para fabada, el plato de nuestra gastronomía regional más emblemático.</a:t>
            </a:r>
          </a:p>
        </p:txBody>
      </p:sp>
      <p:pic>
        <p:nvPicPr>
          <p:cNvPr id="2050" name="Picture 2" descr="C:\Users\videorama\Desktop\productos de asturias\fabas asturianas medio kilo tierrast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484784"/>
            <a:ext cx="4032448" cy="3536268"/>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5148064" y="5661248"/>
            <a:ext cx="3316934" cy="646331"/>
          </a:xfrm>
          <a:prstGeom prst="rect">
            <a:avLst/>
          </a:prstGeom>
          <a:noFill/>
        </p:spPr>
        <p:txBody>
          <a:bodyPr wrap="none" rtlCol="0">
            <a:spAutoFit/>
          </a:bodyPr>
          <a:lstStyle/>
          <a:p>
            <a:r>
              <a:rPr lang="es-ES_tradnl" dirty="0" smtClean="0"/>
              <a:t>Precio: 8€ (1/2 kilo) ref:007</a:t>
            </a:r>
          </a:p>
          <a:p>
            <a:r>
              <a:rPr lang="es-ES_tradnl" dirty="0"/>
              <a:t> </a:t>
            </a:r>
            <a:r>
              <a:rPr lang="es-ES_tradnl" dirty="0" smtClean="0"/>
              <a:t>          15€ (1 kilo) ref:008</a:t>
            </a:r>
            <a:endParaRPr lang="es-E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677887"/>
            <a:ext cx="8606760" cy="461665"/>
          </a:xfrm>
          <a:prstGeom prst="rect">
            <a:avLst/>
          </a:prstGeom>
        </p:spPr>
        <p:txBody>
          <a:bodyPr wrap="square">
            <a:spAutoFit/>
          </a:bodyPr>
          <a:lstStyle/>
          <a:p>
            <a:r>
              <a:rPr lang="es-ES" sz="2400" dirty="0" smtClean="0">
                <a:latin typeface="Arial Black" panose="020B0A04020102020204" pitchFamily="34" charset="0"/>
              </a:rPr>
              <a:t>Dulce de manzana "La </a:t>
            </a:r>
            <a:r>
              <a:rPr lang="es-ES" sz="2400" dirty="0" err="1" smtClean="0">
                <a:latin typeface="Arial Black" panose="020B0A04020102020204" pitchFamily="34" charset="0"/>
              </a:rPr>
              <a:t>Collotense</a:t>
            </a:r>
            <a:r>
              <a:rPr lang="es-ES" sz="2400" dirty="0" smtClean="0">
                <a:latin typeface="Arial Black" panose="020B0A04020102020204" pitchFamily="34" charset="0"/>
              </a:rPr>
              <a:t>"</a:t>
            </a:r>
            <a:endParaRPr lang="es-ES" sz="4400" dirty="0">
              <a:latin typeface="Broadway" pitchFamily="82" charset="0"/>
            </a:endParaRPr>
          </a:p>
        </p:txBody>
      </p:sp>
      <p:pic>
        <p:nvPicPr>
          <p:cNvPr id="1026" name="Picture 2"/>
          <p:cNvPicPr>
            <a:picLocks noChangeAspect="1" noChangeArrowheads="1"/>
          </p:cNvPicPr>
          <p:nvPr/>
        </p:nvPicPr>
        <p:blipFill>
          <a:blip r:embed="rId2"/>
          <a:srcRect/>
          <a:stretch>
            <a:fillRect/>
          </a:stretch>
        </p:blipFill>
        <p:spPr bwMode="auto">
          <a:xfrm>
            <a:off x="4139952" y="1800042"/>
            <a:ext cx="4429506" cy="2989668"/>
          </a:xfrm>
          <a:prstGeom prst="rect">
            <a:avLst/>
          </a:prstGeom>
          <a:noFill/>
          <a:ln w="9525">
            <a:noFill/>
            <a:miter lim="800000"/>
            <a:headEnd/>
            <a:tailEnd/>
          </a:ln>
          <a:effectLst/>
        </p:spPr>
      </p:pic>
      <p:sp>
        <p:nvSpPr>
          <p:cNvPr id="3" name="2 Rectángulo"/>
          <p:cNvSpPr/>
          <p:nvPr/>
        </p:nvSpPr>
        <p:spPr>
          <a:xfrm>
            <a:off x="539552" y="1725216"/>
            <a:ext cx="2664296" cy="2862322"/>
          </a:xfrm>
          <a:prstGeom prst="rect">
            <a:avLst/>
          </a:prstGeom>
        </p:spPr>
        <p:txBody>
          <a:bodyPr wrap="square">
            <a:spAutoFit/>
          </a:bodyPr>
          <a:lstStyle/>
          <a:p>
            <a:r>
              <a:rPr lang="es-ES" dirty="0"/>
              <a:t>El Dulce de Manzana "La </a:t>
            </a:r>
            <a:r>
              <a:rPr lang="es-ES" dirty="0" err="1"/>
              <a:t>Collotense</a:t>
            </a:r>
            <a:r>
              <a:rPr lang="es-ES" dirty="0"/>
              <a:t>" </a:t>
            </a:r>
            <a:r>
              <a:rPr lang="es-ES" dirty="0" smtClean="0"/>
              <a:t>es </a:t>
            </a:r>
            <a:r>
              <a:rPr lang="es-ES" dirty="0"/>
              <a:t>un riquísimo dulce artesano preparado en base a manzana y </a:t>
            </a:r>
            <a:r>
              <a:rPr lang="es-ES" dirty="0" smtClean="0"/>
              <a:t>azúcar</a:t>
            </a:r>
            <a:r>
              <a:rPr lang="es-ES" dirty="0"/>
              <a:t>. De color marrón claro (no lleva colorantes), presenta un sabor intenso a manzana azucarada. </a:t>
            </a:r>
          </a:p>
        </p:txBody>
      </p:sp>
      <p:sp>
        <p:nvSpPr>
          <p:cNvPr id="4" name="3 CuadroTexto"/>
          <p:cNvSpPr txBox="1"/>
          <p:nvPr/>
        </p:nvSpPr>
        <p:spPr>
          <a:xfrm>
            <a:off x="5076056" y="5373216"/>
            <a:ext cx="3212739" cy="646331"/>
          </a:xfrm>
          <a:prstGeom prst="rect">
            <a:avLst/>
          </a:prstGeom>
          <a:noFill/>
        </p:spPr>
        <p:txBody>
          <a:bodyPr wrap="none" rtlCol="0">
            <a:spAutoFit/>
          </a:bodyPr>
          <a:lstStyle/>
          <a:p>
            <a:r>
              <a:rPr lang="es-ES_tradnl" dirty="0" smtClean="0"/>
              <a:t>Precio: 3€ (400grs) ref:009</a:t>
            </a:r>
          </a:p>
          <a:p>
            <a:r>
              <a:rPr lang="es-ES_tradnl" dirty="0"/>
              <a:t> </a:t>
            </a:r>
            <a:r>
              <a:rPr lang="es-ES_tradnl" dirty="0" smtClean="0"/>
              <a:t>          12€ (2kg) ref:010</a:t>
            </a:r>
            <a:endParaRPr lang="es-E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6783333" y="6381328"/>
            <a:ext cx="2105063" cy="369332"/>
          </a:xfrm>
          <a:prstGeom prst="rect">
            <a:avLst/>
          </a:prstGeom>
          <a:noFill/>
        </p:spPr>
        <p:txBody>
          <a:bodyPr wrap="none" rtlCol="0">
            <a:spAutoFit/>
          </a:bodyPr>
          <a:lstStyle/>
          <a:p>
            <a:r>
              <a:rPr lang="es-ES_tradnl" dirty="0" smtClean="0"/>
              <a:t>Envío no incluido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19050" y="2420888"/>
            <a:ext cx="9024950" cy="646331"/>
          </a:xfrm>
          <a:prstGeom prst="rect">
            <a:avLst/>
          </a:prstGeom>
          <a:noFill/>
        </p:spPr>
        <p:txBody>
          <a:bodyPr wrap="square" rtlCol="0">
            <a:spAutoFit/>
          </a:bodyPr>
          <a:lstStyle/>
          <a:p>
            <a:r>
              <a:rPr lang="es-ES_tradnl" sz="3600" dirty="0" smtClean="0"/>
              <a:t>¡Gracias por visitar nuestro catálogo!</a:t>
            </a:r>
            <a:endParaRPr lang="es-ES" sz="3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365" y="137393"/>
            <a:ext cx="190500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067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TotalTime>
  <Words>324</Words>
  <Application>Microsoft Office PowerPoint</Application>
  <PresentationFormat>Presentación en pantalla (4:3)</PresentationFormat>
  <Paragraphs>31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Invitado</dc:creator>
  <cp:lastModifiedBy>videorama</cp:lastModifiedBy>
  <cp:revision>12</cp:revision>
  <dcterms:created xsi:type="dcterms:W3CDTF">2015-03-12T10:57:54Z</dcterms:created>
  <dcterms:modified xsi:type="dcterms:W3CDTF">2015-03-16T22:09:58Z</dcterms:modified>
</cp:coreProperties>
</file>