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309" r:id="rId13"/>
    <p:sldId id="289" r:id="rId14"/>
    <p:sldId id="290" r:id="rId15"/>
    <p:sldId id="291" r:id="rId16"/>
    <p:sldId id="292" r:id="rId17"/>
    <p:sldId id="294" r:id="rId18"/>
    <p:sldId id="310" r:id="rId19"/>
    <p:sldId id="314" r:id="rId20"/>
    <p:sldId id="312" r:id="rId21"/>
    <p:sldId id="313" r:id="rId22"/>
    <p:sldId id="308" r:id="rId23"/>
    <p:sldId id="296" r:id="rId24"/>
    <p:sldId id="298" r:id="rId25"/>
    <p:sldId id="299" r:id="rId26"/>
    <p:sldId id="300" r:id="rId27"/>
    <p:sldId id="301" r:id="rId28"/>
    <p:sldId id="302" r:id="rId29"/>
    <p:sldId id="297" r:id="rId30"/>
    <p:sldId id="303" r:id="rId31"/>
    <p:sldId id="304" r:id="rId32"/>
    <p:sldId id="305" r:id="rId3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  <a:srgbClr val="008000"/>
    <a:srgbClr val="E1E2FF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52" autoAdjust="0"/>
    <p:restoredTop sz="94709" autoAdjust="0"/>
  </p:normalViewPr>
  <p:slideViewPr>
    <p:cSldViewPr>
      <p:cViewPr varScale="1">
        <p:scale>
          <a:sx n="65" d="100"/>
          <a:sy n="65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DB12-1704-455B-8BA7-FFE83848D794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292AA-1D11-43EF-861A-B2ED2A8FE5A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1717-7936-4252-B85B-A0F6801D322F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95AA-C22B-4C46-A31F-A95AC4ED7596}" type="datetimeFigureOut">
              <a:rPr lang="es-ES_tradnl" smtClean="0"/>
              <a:pPr/>
              <a:t>25/03/2015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EF25-A04C-4C02-BDB1-3ACA636F5B6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http://www.riojavina.es/scripts/imagen.php?URL=../files/productos/producto-40.jpg&amp;X=220&amp;Y=450&amp;calidad=1&amp;distorsion=no" TargetMode="Externa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riojavina.es/scripts/imagen.php?URL=../files/productos/producto-47.jpg&amp;X=220&amp;Y=450&amp;calidad=1&amp;distorsion=no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2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5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http://www.riojavina.es/scripts/imagen.php?URL=../files/productos/producto-39.jpg&amp;X=220&amp;Y=450&amp;calidad=1&amp;distorsion=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5072098" cy="507209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76056" y="5517232"/>
            <a:ext cx="3859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Inventor Cosme García -3ºC </a:t>
            </a:r>
            <a:endParaRPr lang="es-ES_tradnl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5157192"/>
            <a:ext cx="38906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</a:t>
            </a:r>
            <a:endParaRPr lang="es-E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4040"/>
            <a:ext cx="1224136" cy="25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1224136" cy="25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Vinagre a las hierbas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571625"/>
            <a:ext cx="5986438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Botella de vidrio  de 50 </a:t>
            </a:r>
            <a:r>
              <a:rPr lang="es-ES" sz="2000" b="1" dirty="0" err="1" smtClean="0">
                <a:latin typeface="+mj-lt"/>
                <a:cs typeface="MV Boli" pitchFamily="2" charset="0"/>
              </a:rPr>
              <a:t>cl</a:t>
            </a:r>
            <a:r>
              <a:rPr lang="es-ES" sz="2000" b="1" dirty="0" smtClean="0">
                <a:latin typeface="+mj-lt"/>
                <a:cs typeface="MV Boli" pitchFamily="2" charset="0"/>
              </a:rPr>
              <a:t>, </a:t>
            </a:r>
            <a:r>
              <a:rPr lang="es-ES" sz="2000" dirty="0" smtClean="0">
                <a:latin typeface="+mj-lt"/>
                <a:cs typeface="MV Boli" pitchFamily="2" charset="0"/>
              </a:rPr>
              <a:t>con tapón vertedor especial para vinagre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Elaborado con vinos seleccionados 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dirty="0" smtClean="0">
                <a:latin typeface="+mj-lt"/>
                <a:cs typeface="MV Boli" pitchFamily="2" charset="0"/>
              </a:rPr>
              <a:t>ajos de calidad</a:t>
            </a:r>
            <a:r>
              <a:rPr lang="es-ES" sz="2000" dirty="0" smtClean="0">
                <a:latin typeface="+mj-lt"/>
                <a:cs typeface="MV Boli" pitchFamily="2" charset="0"/>
              </a:rPr>
              <a:t>, ideal para preparar unos boquerones en vinagre al ajo, ensalada de escarola o asar una lubina. </a:t>
            </a:r>
            <a:r>
              <a:rPr lang="es-ES" sz="2000" b="1" dirty="0" smtClean="0">
                <a:latin typeface="+mj-lt"/>
                <a:cs typeface="MV Boli" pitchFamily="2" charset="0"/>
              </a:rPr>
              <a:t>(ref. 16)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000" b="1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dirty="0" smtClean="0">
                <a:latin typeface="+mj-lt"/>
                <a:cs typeface="MV Boli" pitchFamily="2" charset="0"/>
              </a:rPr>
              <a:t>hierbas frescas</a:t>
            </a:r>
            <a:r>
              <a:rPr lang="es-ES" sz="2000" dirty="0" smtClean="0">
                <a:latin typeface="+mj-lt"/>
                <a:cs typeface="MV Boli" pitchFamily="2" charset="0"/>
              </a:rPr>
              <a:t>. Úsese para preparar un cordero asado, aderezar una exquisita ensalada o incluso como tratamiento para aclarar los cabellos y darles brillo. </a:t>
            </a:r>
            <a:r>
              <a:rPr lang="es-ES" sz="2000" b="1" dirty="0" smtClean="0">
                <a:latin typeface="+mj-lt"/>
                <a:cs typeface="MV Boli" pitchFamily="2" charset="0"/>
              </a:rPr>
              <a:t>(ref. 17)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000" b="1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dirty="0" smtClean="0">
                <a:latin typeface="+mj-lt"/>
                <a:cs typeface="MV Boli" pitchFamily="2" charset="0"/>
              </a:rPr>
              <a:t>estragón de nuestra propia plantación</a:t>
            </a:r>
            <a:r>
              <a:rPr lang="es-ES" sz="2000" dirty="0" smtClean="0">
                <a:latin typeface="+mj-lt"/>
                <a:cs typeface="MV Boli" pitchFamily="2" charset="0"/>
              </a:rPr>
              <a:t>, es un vinagre ideal para pescados, ensaladas de verduras o legumbres, etc. </a:t>
            </a:r>
            <a:r>
              <a:rPr lang="es-ES" sz="2000" b="1" dirty="0" smtClean="0">
                <a:latin typeface="+mj-lt"/>
                <a:cs typeface="MV Boli" pitchFamily="2" charset="0"/>
              </a:rPr>
              <a:t>(ref. 18)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Precio: </a:t>
            </a:r>
            <a:r>
              <a:rPr lang="es-ES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0,90 €</a:t>
            </a:r>
          </a:p>
          <a:p>
            <a:pPr eaLnBrk="1" hangingPunct="1">
              <a:lnSpc>
                <a:spcPct val="80000"/>
              </a:lnSpc>
            </a:pPr>
            <a:endParaRPr lang="es-ES" sz="1800" dirty="0" smtClean="0">
              <a:latin typeface="+mj-lt"/>
            </a:endParaRPr>
          </a:p>
        </p:txBody>
      </p:sp>
      <p:pic>
        <p:nvPicPr>
          <p:cNvPr id="14343" name="Picture 5" descr=" Vinagre de Vino al Ajo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95536" y="1556792"/>
            <a:ext cx="1152128" cy="239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515719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eaLnBrk="1" hangingPunct="1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Vinagre Balsámico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5856" y="1224216"/>
            <a:ext cx="4968551" cy="525700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Referencia: 19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El </a:t>
            </a:r>
            <a:r>
              <a:rPr lang="es-ES" sz="2000" b="1" dirty="0" smtClean="0">
                <a:latin typeface="+mj-lt"/>
                <a:cs typeface="MV Boli" pitchFamily="2" charset="0"/>
              </a:rPr>
              <a:t>Vinagre Balsámico de Rioja </a:t>
            </a:r>
            <a:r>
              <a:rPr lang="es-ES" sz="2000" dirty="0" err="1" smtClean="0">
                <a:latin typeface="+mj-lt"/>
                <a:cs typeface="MV Boli" pitchFamily="2" charset="0"/>
              </a:rPr>
              <a:t>Riojavina</a:t>
            </a:r>
            <a:r>
              <a:rPr lang="es-ES" sz="2000" dirty="0" smtClean="0">
                <a:latin typeface="+mj-lt"/>
                <a:cs typeface="MV Boli" pitchFamily="2" charset="0"/>
              </a:rPr>
              <a:t> se diferencia por su sabor agridulce, gran suavidad y color oscuro con reflejos castaños. Un toque </a:t>
            </a:r>
            <a:r>
              <a:rPr lang="es-ES" sz="2000" dirty="0" err="1" smtClean="0">
                <a:latin typeface="+mj-lt"/>
                <a:cs typeface="MV Boli" pitchFamily="2" charset="0"/>
              </a:rPr>
              <a:t>delicatessen</a:t>
            </a:r>
            <a:r>
              <a:rPr lang="es-ES" sz="2000" dirty="0" smtClean="0">
                <a:latin typeface="+mj-lt"/>
                <a:cs typeface="MV Boli" pitchFamily="2" charset="0"/>
              </a:rPr>
              <a:t> para ensaladas refinadas, marinados de verduras crudas y cocidas, cócteles, helados, etc. Perfuma la carne a la brasa y aromatiza las ensaladas de fruta.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Botella de vidrio de 50 </a:t>
            </a:r>
            <a:r>
              <a:rPr lang="es-ES" sz="2000" b="1" dirty="0" err="1" smtClean="0">
                <a:latin typeface="+mj-lt"/>
                <a:cs typeface="MV Boli" pitchFamily="2" charset="0"/>
              </a:rPr>
              <a:t>cl</a:t>
            </a:r>
            <a:r>
              <a:rPr lang="es-ES" sz="2000" b="1" dirty="0" smtClean="0">
                <a:latin typeface="+mj-lt"/>
                <a:cs typeface="MV Boli" pitchFamily="2" charset="0"/>
              </a:rPr>
              <a:t> </a:t>
            </a:r>
            <a:r>
              <a:rPr lang="es-ES" sz="2000" dirty="0" smtClean="0">
                <a:latin typeface="+mj-lt"/>
                <a:cs typeface="MV Boli" pitchFamily="2" charset="0"/>
              </a:rPr>
              <a:t>y tapón vertedor especial para vinagre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Precio: </a:t>
            </a:r>
            <a:r>
              <a:rPr lang="es-ES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1,50 €</a:t>
            </a:r>
          </a:p>
        </p:txBody>
      </p:sp>
      <p:pic>
        <p:nvPicPr>
          <p:cNvPr id="15365" name="Picture 5" descr="Vinagre Balsámico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83568" y="1196752"/>
            <a:ext cx="19907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94116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60648"/>
            <a:ext cx="6988175" cy="746125"/>
          </a:xfrm>
        </p:spPr>
        <p:txBody>
          <a:bodyPr>
            <a:noAutofit/>
          </a:bodyPr>
          <a:lstStyle/>
          <a:p>
            <a:pPr eaLnBrk="1" hangingPunct="1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Caramelos  El  Avión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95536" y="1052736"/>
            <a:ext cx="8178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Caramelos El Avión </a:t>
            </a:r>
            <a:r>
              <a:rPr lang="es-ES" sz="2000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es una empresa fundada en Logroño en 1928. Su especialidad son las pastillas de café con leche, aunque sus productos, siempre de gran calidad, han ido evolucionando y adaptándose a los nuevos gustos. </a:t>
            </a:r>
          </a:p>
          <a:p>
            <a:pPr algn="r"/>
            <a:r>
              <a:rPr lang="es-ES" sz="240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Presentación: </a:t>
            </a:r>
            <a:r>
              <a:rPr lang="es-ES" sz="2400" b="1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bolsa de 1 kg</a:t>
            </a:r>
          </a:p>
        </p:txBody>
      </p:sp>
      <p:pic>
        <p:nvPicPr>
          <p:cNvPr id="17412" name="Picture 22" descr="H:\Caramelos El Avión\IMGP0032.JPG"/>
          <p:cNvPicPr>
            <a:picLocks noChangeAspect="1" noChangeArrowheads="1"/>
          </p:cNvPicPr>
          <p:nvPr/>
        </p:nvPicPr>
        <p:blipFill>
          <a:blip r:embed="rId2" cstate="print"/>
          <a:srcRect b="155"/>
          <a:stretch>
            <a:fillRect/>
          </a:stretch>
        </p:blipFill>
        <p:spPr bwMode="auto">
          <a:xfrm>
            <a:off x="6084168" y="2996952"/>
            <a:ext cx="2376264" cy="15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3" descr="H:\Caramelos El Avión\IMGP003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75856" y="2924944"/>
            <a:ext cx="20162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H:\Caramelos El Avión\IMGP0036.JPG"/>
          <p:cNvPicPr>
            <a:picLocks noChangeAspect="1" noChangeArrowheads="1"/>
          </p:cNvPicPr>
          <p:nvPr/>
        </p:nvPicPr>
        <p:blipFill>
          <a:blip r:embed="rId4" cstate="print"/>
          <a:srcRect r="224" b="153"/>
          <a:stretch>
            <a:fillRect/>
          </a:stretch>
        </p:blipFill>
        <p:spPr bwMode="auto">
          <a:xfrm>
            <a:off x="611560" y="2949870"/>
            <a:ext cx="2232248" cy="163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5580112" y="4869160"/>
            <a:ext cx="3168351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b="1" dirty="0">
                <a:latin typeface="+mj-lt"/>
                <a:cs typeface="MV Boli" pitchFamily="2" charset="0"/>
              </a:rPr>
              <a:t>Clásicos:</a:t>
            </a: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Café con leche </a:t>
            </a:r>
            <a:r>
              <a:rPr lang="es-ES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(ref. </a:t>
            </a:r>
            <a:r>
              <a:rPr lang="es-ES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25</a:t>
            </a:r>
            <a:r>
              <a:rPr lang="es-ES" b="0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)  </a:t>
            </a:r>
            <a:endParaRPr lang="es-ES" b="0" u="none" dirty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u="none" dirty="0" err="1">
                <a:solidFill>
                  <a:srgbClr val="000000"/>
                </a:solidFill>
                <a:latin typeface="+mj-lt"/>
                <a:cs typeface="MV Boli" pitchFamily="2" charset="0"/>
              </a:rPr>
              <a:t>Toffe</a:t>
            </a:r>
            <a:r>
              <a:rPr lang="es-ES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 de chocolate </a:t>
            </a:r>
            <a:r>
              <a:rPr lang="es-ES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(ref. </a:t>
            </a:r>
            <a:r>
              <a:rPr lang="es-ES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26</a:t>
            </a:r>
            <a:r>
              <a:rPr lang="es-ES" b="0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)</a:t>
            </a:r>
            <a:endParaRPr lang="es-ES" b="0" u="none" dirty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endParaRPr lang="es-ES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r>
              <a:rPr lang="es-ES" sz="2400" b="1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Precio: </a:t>
            </a:r>
            <a:r>
              <a:rPr lang="es-ES" sz="24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9,00</a:t>
            </a:r>
            <a:r>
              <a:rPr lang="es-ES" sz="2400" b="1" u="none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 €</a:t>
            </a:r>
            <a:endParaRPr lang="es-ES" sz="2400" b="1" u="none" dirty="0">
              <a:solidFill>
                <a:srgbClr val="FF0000"/>
              </a:solidFill>
              <a:latin typeface="+mj-lt"/>
              <a:cs typeface="MV Boli" pitchFamily="2" charset="0"/>
            </a:endParaRPr>
          </a:p>
          <a:p>
            <a:endParaRPr lang="es-ES" dirty="0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3059832" y="4869160"/>
            <a:ext cx="243998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dirty="0">
                <a:latin typeface="+mj-lt"/>
                <a:cs typeface="MV Boli" pitchFamily="2" charset="0"/>
              </a:rPr>
              <a:t>Especialidades: </a:t>
            </a: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Nata </a:t>
            </a:r>
            <a:r>
              <a:rPr lang="es-ES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(ref. </a:t>
            </a:r>
            <a:r>
              <a:rPr lang="es-ES" b="0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22)</a:t>
            </a:r>
            <a:endParaRPr lang="es-ES" b="0" u="none" dirty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Moka </a:t>
            </a:r>
            <a:r>
              <a:rPr lang="es-ES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(ref. </a:t>
            </a:r>
            <a:r>
              <a:rPr lang="es-ES" b="0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23)</a:t>
            </a:r>
            <a:endParaRPr lang="es-ES" b="0" u="none" dirty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Crema </a:t>
            </a:r>
            <a:r>
              <a:rPr lang="es-ES" b="0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(ref. </a:t>
            </a:r>
            <a:r>
              <a:rPr lang="es-ES" b="0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24)</a:t>
            </a:r>
          </a:p>
          <a:p>
            <a:pPr>
              <a:buFont typeface="Wingdings" pitchFamily="2" charset="2"/>
              <a:buChar char="ü"/>
            </a:pPr>
            <a:endParaRPr lang="es-ES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r>
              <a:rPr lang="es-ES" sz="2400" b="1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Precio: </a:t>
            </a:r>
            <a:r>
              <a:rPr lang="es-ES" sz="2400" b="1" dirty="0">
                <a:solidFill>
                  <a:srgbClr val="FF0000"/>
                </a:solidFill>
                <a:latin typeface="+mj-lt"/>
                <a:cs typeface="MV Boli" pitchFamily="2" charset="0"/>
              </a:rPr>
              <a:t>7</a:t>
            </a:r>
            <a:r>
              <a:rPr lang="es-ES" sz="24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,00</a:t>
            </a:r>
            <a:r>
              <a:rPr lang="es-ES" sz="2400" b="1" u="none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 €</a:t>
            </a:r>
            <a:endParaRPr lang="es-ES" sz="2400" b="1" u="none" dirty="0">
              <a:solidFill>
                <a:srgbClr val="FF0000"/>
              </a:solidFill>
              <a:latin typeface="+mj-lt"/>
              <a:cs typeface="MV Boli" pitchFamily="2" charset="0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468313" y="4941888"/>
            <a:ext cx="244792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dirty="0">
                <a:latin typeface="Calibri" pitchFamily="34" charset="0"/>
                <a:cs typeface="MV Boli" pitchFamily="2" charset="0"/>
              </a:rPr>
              <a:t>Balsámicos:</a:t>
            </a: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Miel </a:t>
            </a:r>
            <a:r>
              <a:rPr lang="es-ES" b="0" u="none" dirty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(ref. </a:t>
            </a:r>
            <a:r>
              <a:rPr lang="es-ES" b="0" u="none" dirty="0" smtClean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20)</a:t>
            </a:r>
            <a:endParaRPr lang="es-ES" b="0" u="none" dirty="0">
              <a:solidFill>
                <a:srgbClr val="000000"/>
              </a:solidFill>
              <a:latin typeface="Calibri" pitchFamily="34" charset="0"/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u="none" dirty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Menta </a:t>
            </a:r>
            <a:r>
              <a:rPr lang="es-ES" b="0" u="none" dirty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(ref. </a:t>
            </a:r>
            <a:r>
              <a:rPr lang="es-ES" b="0" u="none" dirty="0" smtClean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21)</a:t>
            </a:r>
          </a:p>
          <a:p>
            <a:endParaRPr lang="es-ES" dirty="0" smtClean="0">
              <a:solidFill>
                <a:srgbClr val="000000"/>
              </a:solidFill>
              <a:latin typeface="Calibri" pitchFamily="34" charset="0"/>
              <a:cs typeface="MV Boli" pitchFamily="2" charset="0"/>
            </a:endParaRPr>
          </a:p>
          <a:p>
            <a:r>
              <a:rPr lang="es-ES" sz="2400" b="1" u="none" dirty="0" smtClean="0">
                <a:solidFill>
                  <a:srgbClr val="000000"/>
                </a:solidFill>
                <a:latin typeface="Calibri" pitchFamily="34" charset="0"/>
                <a:cs typeface="MV Boli" pitchFamily="2" charset="0"/>
              </a:rPr>
              <a:t>Precio: </a:t>
            </a:r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  <a:cs typeface="MV Boli" pitchFamily="2" charset="0"/>
              </a:rPr>
              <a:t>7</a:t>
            </a:r>
            <a:r>
              <a:rPr lang="es-ES" sz="2400" b="1" u="none" dirty="0" smtClean="0">
                <a:solidFill>
                  <a:srgbClr val="FF0000"/>
                </a:solidFill>
                <a:latin typeface="Calibri" pitchFamily="34" charset="0"/>
                <a:cs typeface="MV Boli" pitchFamily="2" charset="0"/>
              </a:rPr>
              <a:t>,00 €</a:t>
            </a:r>
            <a:endParaRPr lang="es-ES" sz="2400" b="1" u="none" dirty="0">
              <a:solidFill>
                <a:srgbClr val="FF0000"/>
              </a:solidFill>
              <a:latin typeface="Calibri" pitchFamily="34" charset="0"/>
              <a:cs typeface="MV Boli" pitchFamily="2" charset="0"/>
            </a:endParaRPr>
          </a:p>
        </p:txBody>
      </p:sp>
      <p:pic>
        <p:nvPicPr>
          <p:cNvPr id="11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5848" y="28572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</a:rPr>
              <a:t>Fardelejos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Gothic" pitchFamily="49" charset="-128"/>
            </a:endParaRPr>
          </a:p>
        </p:txBody>
      </p:sp>
      <p:pic>
        <p:nvPicPr>
          <p:cNvPr id="3" name="2 Imagen" descr="far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3445944" cy="28575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355976" y="1556792"/>
            <a:ext cx="421484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dirty="0" smtClean="0">
                <a:latin typeface="+mj-lt"/>
                <a:cs typeface="MV Boli" pitchFamily="2" charset="0"/>
              </a:rPr>
              <a:t>Nuestro proveedor es “</a:t>
            </a:r>
            <a:r>
              <a:rPr lang="es-ES" sz="1900" u="sng" dirty="0" smtClean="0">
                <a:latin typeface="+mj-lt"/>
                <a:cs typeface="MV Boli" pitchFamily="2" charset="0"/>
              </a:rPr>
              <a:t>La </a:t>
            </a:r>
            <a:r>
              <a:rPr lang="es-ES" sz="1900" u="sng" dirty="0" err="1" smtClean="0">
                <a:latin typeface="+mj-lt"/>
                <a:cs typeface="MV Boli" pitchFamily="2" charset="0"/>
              </a:rPr>
              <a:t>Queleña</a:t>
            </a:r>
            <a:r>
              <a:rPr lang="es-ES" sz="1900" dirty="0" smtClean="0">
                <a:latin typeface="+mj-lt"/>
                <a:cs typeface="MV Boli" pitchFamily="2" charset="0"/>
              </a:rPr>
              <a:t>”.</a:t>
            </a:r>
          </a:p>
          <a:p>
            <a:endParaRPr lang="es-ES" sz="1900" dirty="0" smtClean="0">
              <a:latin typeface="+mj-lt"/>
              <a:cs typeface="MV Boli" pitchFamily="2" charset="0"/>
            </a:endParaRPr>
          </a:p>
          <a:p>
            <a:r>
              <a:rPr lang="es-ES" sz="1900" dirty="0" smtClean="0">
                <a:latin typeface="+mj-lt"/>
                <a:cs typeface="MV Boli" pitchFamily="2" charset="0"/>
              </a:rPr>
              <a:t>Son unos dulces que nos dejaron los árabes en el Valle del Cidacos durante la ocupación en los siglos IX y X, entonces eran conocidos como Fardeles.</a:t>
            </a:r>
          </a:p>
          <a:p>
            <a:endParaRPr lang="es-ES" sz="1900" dirty="0" smtClean="0">
              <a:latin typeface="+mj-lt"/>
              <a:cs typeface="MV Boli" pitchFamily="2" charset="0"/>
            </a:endParaRPr>
          </a:p>
          <a:p>
            <a:r>
              <a:rPr lang="es-ES" sz="1900" dirty="0" smtClean="0">
                <a:latin typeface="+mj-lt"/>
                <a:cs typeface="MV Boli" pitchFamily="2" charset="0"/>
              </a:rPr>
              <a:t>Se elaboran a partir de un hojaldre muy fino cortado en cuadrados . Se rellenan con una exquisita mezcla a base de almendra rayada, huevo y azúcar.</a:t>
            </a:r>
          </a:p>
          <a:p>
            <a:endParaRPr lang="es-ES" sz="1900" dirty="0" smtClean="0">
              <a:latin typeface="+mj-lt"/>
              <a:cs typeface="MV Boli" pitchFamily="2" charset="0"/>
            </a:endParaRPr>
          </a:p>
          <a:p>
            <a:r>
              <a:rPr lang="es-ES" sz="1900" dirty="0" smtClean="0">
                <a:latin typeface="+mj-lt"/>
                <a:cs typeface="MV Boli" pitchFamily="2" charset="0"/>
              </a:rPr>
              <a:t>La mezcla se envuelve con el hojaldre y toma una forma rectangular. Después de fritos, se espolvorean con azúcar glasé.</a:t>
            </a:r>
            <a:endParaRPr lang="es-ES_tradnl" sz="1900" dirty="0">
              <a:latin typeface="+mj-lt"/>
              <a:cs typeface="MV Boli" pitchFamily="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4365104"/>
            <a:ext cx="3995936" cy="182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800" b="1" dirty="0" smtClean="0">
                <a:latin typeface="+mj-lt"/>
                <a:cs typeface="MV Boli" pitchFamily="2" charset="0"/>
              </a:rPr>
              <a:t>Caja  6 unidades: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4,20 €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latin typeface="+mj-lt"/>
                <a:cs typeface="MV Boli" pitchFamily="2" charset="0"/>
              </a:rPr>
              <a:t>   (Referencia 27)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latin typeface="+mj-lt"/>
                <a:cs typeface="MV Boli" pitchFamily="2" charset="0"/>
              </a:rPr>
              <a:t> 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000" b="1" dirty="0" smtClean="0">
                <a:latin typeface="+mj-lt"/>
                <a:cs typeface="MV Boli" pitchFamily="2" charset="0"/>
              </a:rPr>
              <a:t> </a:t>
            </a:r>
            <a:r>
              <a:rPr lang="es-ES" sz="2800" b="1" dirty="0" smtClean="0">
                <a:latin typeface="+mj-lt"/>
                <a:cs typeface="MV Boli" pitchFamily="2" charset="0"/>
              </a:rPr>
              <a:t>Caja 12 unidades: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7,20 €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000" dirty="0" smtClean="0">
                <a:latin typeface="+mj-lt"/>
                <a:cs typeface="MV Boli" pitchFamily="2" charset="0"/>
              </a:rPr>
              <a:t>   (Referencia 28)</a:t>
            </a:r>
          </a:p>
        </p:txBody>
      </p:sp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229600" cy="1011237"/>
          </a:xfrm>
        </p:spPr>
        <p:txBody>
          <a:bodyPr>
            <a:noAutofit/>
          </a:bodyPr>
          <a:lstStyle/>
          <a:p>
            <a:pPr eaLnBrk="1" hangingPunct="1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Pimientos del piquillo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6192688" cy="451938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s-ES" sz="20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Referencia: 29</a:t>
            </a:r>
          </a:p>
          <a:p>
            <a:pPr eaLnBrk="1" hangingPunct="1">
              <a:lnSpc>
                <a:spcPct val="80000"/>
              </a:lnSpc>
              <a:buNone/>
            </a:pPr>
            <a:endParaRPr lang="es-ES" sz="1000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Los pimientos del piquillo riojanos tienen una merecida fama en las cocinas de los mejores restaurantes españoles.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Cultivados en la huerta de la rivera del Ebro, asados a la leña y pelados a mano siguiendo un esmerado proceso artesanal. 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Enteros y de calidad extra, son especiales para rellenar.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Presentados en lata de ½ k, de 18 a 22 frutos, es lo que en La Rioja se denomina un producto “cojonudo”</a:t>
            </a:r>
          </a:p>
          <a:p>
            <a:pPr eaLnBrk="1" hangingPunct="1">
              <a:lnSpc>
                <a:spcPct val="80000"/>
              </a:lnSpc>
              <a:buNone/>
            </a:pPr>
            <a:endParaRPr lang="es-ES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s-ES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s-ES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          Precio: </a:t>
            </a:r>
            <a:r>
              <a:rPr lang="es-ES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2,80 €</a:t>
            </a:r>
          </a:p>
        </p:txBody>
      </p:sp>
      <p:pic>
        <p:nvPicPr>
          <p:cNvPr id="5125" name="Picture 15" descr="H:\Conservas Beatriz\conservas Beatriz 02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36296" y="2492896"/>
            <a:ext cx="1656184" cy="285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357166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Verduras de la Ribera del Ebro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268760"/>
            <a:ext cx="8291513" cy="388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De calidad extra, peladas a mano y elaboración artesanal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4869160"/>
            <a:ext cx="3672408" cy="165618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Corazones de alcachofas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000" b="1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800" b="1" dirty="0" smtClean="0">
                <a:latin typeface="+mj-lt"/>
                <a:cs typeface="MV Boli" pitchFamily="2" charset="0"/>
              </a:rPr>
              <a:t>Referencia: 30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Peso: 660 grs.  14/16 frutos</a:t>
            </a:r>
            <a:endParaRPr lang="es-ES" sz="1800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000" b="1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Precio: </a:t>
            </a:r>
            <a:r>
              <a:rPr lang="es-ES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3,40 €</a:t>
            </a:r>
          </a:p>
        </p:txBody>
      </p:sp>
      <p:pic>
        <p:nvPicPr>
          <p:cNvPr id="6150" name="Picture 2" descr="F:\Dinamic-Company\Catálogo\IMGP0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20891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F:\Dinamic-Company\Catálogo\IMGP01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844824"/>
            <a:ext cx="20955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868144" y="4941168"/>
            <a:ext cx="2736304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b="1" dirty="0" smtClean="0">
                <a:latin typeface="+mj-lt"/>
                <a:cs typeface="MV Boli" pitchFamily="2" charset="0"/>
              </a:rPr>
              <a:t>Cardo</a:t>
            </a:r>
          </a:p>
          <a:p>
            <a:pPr>
              <a:lnSpc>
                <a:spcPct val="90000"/>
              </a:lnSpc>
            </a:pPr>
            <a:endParaRPr lang="es-ES" sz="1000" b="1" dirty="0" smtClean="0">
              <a:latin typeface="+mj-lt"/>
              <a:cs typeface="MV Boli" pitchFamily="2" charset="0"/>
            </a:endParaRPr>
          </a:p>
          <a:p>
            <a:pPr>
              <a:lnSpc>
                <a:spcPct val="90000"/>
              </a:lnSpc>
            </a:pPr>
            <a:r>
              <a:rPr lang="es-ES" b="1" dirty="0" smtClean="0">
                <a:latin typeface="+mj-lt"/>
                <a:cs typeface="MV Boli" pitchFamily="2" charset="0"/>
              </a:rPr>
              <a:t>Referencia: 31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Peso: 660 grs.</a:t>
            </a:r>
          </a:p>
          <a:p>
            <a:pPr>
              <a:lnSpc>
                <a:spcPct val="90000"/>
              </a:lnSpc>
            </a:pPr>
            <a:endParaRPr lang="es-ES" sz="1000" b="1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>
              <a:lnSpc>
                <a:spcPct val="90000"/>
              </a:lnSpc>
            </a:pPr>
            <a:r>
              <a:rPr lang="es-ES" sz="28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Precio: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1,00 €</a:t>
            </a:r>
          </a:p>
        </p:txBody>
      </p:sp>
      <p:pic>
        <p:nvPicPr>
          <p:cNvPr id="9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8572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7467600" cy="778098"/>
          </a:xfrm>
        </p:spPr>
        <p:txBody>
          <a:bodyPr>
            <a:noAutofit/>
          </a:bodyPr>
          <a:lstStyle/>
          <a:p>
            <a:r>
              <a:rPr lang="es-E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Verduras de la Ribera del Ebro </a:t>
            </a:r>
            <a:endParaRPr lang="es-ES" sz="4600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4797152"/>
            <a:ext cx="3312368" cy="17281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Espárragos gruesos</a:t>
            </a:r>
          </a:p>
          <a:p>
            <a:pPr>
              <a:lnSpc>
                <a:spcPct val="80000"/>
              </a:lnSpc>
              <a:buNone/>
            </a:pPr>
            <a:endParaRPr lang="es-ES" sz="2000" b="1" dirty="0" smtClean="0">
              <a:latin typeface="+mj-lt"/>
              <a:cs typeface="MV Boli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Referencia: 32</a:t>
            </a:r>
          </a:p>
          <a:p>
            <a:pPr>
              <a:lnSpc>
                <a:spcPct val="80000"/>
              </a:lnSpc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Peso: 660 grs.  13/16 frutos</a:t>
            </a:r>
          </a:p>
          <a:p>
            <a:pPr>
              <a:lnSpc>
                <a:spcPct val="80000"/>
              </a:lnSpc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3000" b="1" dirty="0" smtClean="0">
                <a:latin typeface="+mj-lt"/>
                <a:cs typeface="MV Boli" pitchFamily="2" charset="0"/>
              </a:rPr>
              <a:t>Precio: </a:t>
            </a:r>
            <a:r>
              <a:rPr lang="es-ES" sz="30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4,20 €</a:t>
            </a:r>
          </a:p>
          <a:p>
            <a:pPr>
              <a:lnSpc>
                <a:spcPct val="80000"/>
              </a:lnSpc>
              <a:buNone/>
            </a:pPr>
            <a:endParaRPr lang="es-ES" sz="1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s-ES" sz="1800" dirty="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196752"/>
            <a:ext cx="7859712" cy="4714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22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De calidad extra, peladas a mano y elaboración artesanal.</a:t>
            </a:r>
          </a:p>
        </p:txBody>
      </p:sp>
      <p:pic>
        <p:nvPicPr>
          <p:cNvPr id="7174" name="Picture 3" descr="F:\Dinamic-Company\Catálogo\IMGP0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 descr="F:\Dinamic-Company\Catálogo\IMGP0162.JPG"/>
          <p:cNvPicPr>
            <a:picLocks noChangeAspect="1" noChangeArrowheads="1"/>
          </p:cNvPicPr>
          <p:nvPr/>
        </p:nvPicPr>
        <p:blipFill>
          <a:blip r:embed="rId3" cstate="print"/>
          <a:srcRect r="57" b="72"/>
          <a:stretch>
            <a:fillRect/>
          </a:stretch>
        </p:blipFill>
        <p:spPr bwMode="auto">
          <a:xfrm>
            <a:off x="5580112" y="1700808"/>
            <a:ext cx="2442022" cy="316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5436096" y="5013176"/>
            <a:ext cx="2808312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Menestra Navarra</a:t>
            </a:r>
          </a:p>
          <a:p>
            <a:pPr>
              <a:lnSpc>
                <a:spcPct val="80000"/>
              </a:lnSpc>
              <a:buNone/>
            </a:pPr>
            <a:endParaRPr lang="es-ES" sz="2000" b="1" dirty="0" smtClean="0">
              <a:latin typeface="+mj-lt"/>
              <a:cs typeface="MV Boli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Referencia: 33</a:t>
            </a:r>
          </a:p>
          <a:p>
            <a:pPr>
              <a:lnSpc>
                <a:spcPct val="80000"/>
              </a:lnSpc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Peso: 660 grs.</a:t>
            </a:r>
          </a:p>
          <a:p>
            <a:pPr>
              <a:lnSpc>
                <a:spcPct val="80000"/>
              </a:lnSpc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2800" b="1" dirty="0" smtClean="0">
                <a:latin typeface="+mj-lt"/>
                <a:cs typeface="MV Boli" pitchFamily="2" charset="0"/>
              </a:rPr>
              <a:t>Precio: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2,20 €</a:t>
            </a:r>
          </a:p>
        </p:txBody>
      </p:sp>
      <p:pic>
        <p:nvPicPr>
          <p:cNvPr id="10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Gothic" pitchFamily="49" charset="-128"/>
              </a:rPr>
              <a:t>Pimientos Najeranos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Gothic" pitchFamily="49" charset="-128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64305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b="1" dirty="0" smtClean="0">
              <a:ln>
                <a:solidFill>
                  <a:schemeClr val="bg2"/>
                </a:solidFill>
              </a:ln>
              <a:latin typeface="Comic Sans MS" pitchFamily="66" charset="0"/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b="1" dirty="0" smtClean="0">
              <a:ln>
                <a:solidFill>
                  <a:schemeClr val="bg2"/>
                </a:solidFill>
              </a:ln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412776"/>
            <a:ext cx="51503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+mj-lt"/>
                <a:cs typeface="MV Boli" pitchFamily="2" charset="0"/>
              </a:rPr>
              <a:t>Nuestro proveedor es “</a:t>
            </a:r>
            <a:r>
              <a:rPr lang="es-ES_tradnl" sz="2000" u="sng" dirty="0" smtClean="0">
                <a:latin typeface="+mj-lt"/>
                <a:cs typeface="MV Boli" pitchFamily="2" charset="0"/>
              </a:rPr>
              <a:t>Conservas Beatriz”</a:t>
            </a:r>
            <a:r>
              <a:rPr lang="es-ES_tradnl" sz="2000" dirty="0" smtClean="0">
                <a:latin typeface="+mj-lt"/>
                <a:cs typeface="MV Boli" pitchFamily="2" charset="0"/>
              </a:rPr>
              <a:t>.</a:t>
            </a:r>
          </a:p>
          <a:p>
            <a:endParaRPr lang="es-ES_tradnl" sz="2000" dirty="0">
              <a:latin typeface="+mj-lt"/>
              <a:cs typeface="MV Boli" pitchFamily="2" charset="0"/>
            </a:endParaRPr>
          </a:p>
          <a:p>
            <a:r>
              <a:rPr lang="es-ES_tradnl" sz="2000" dirty="0" smtClean="0">
                <a:latin typeface="+mj-lt"/>
                <a:cs typeface="MV Boli" pitchFamily="2" charset="0"/>
              </a:rPr>
              <a:t>Pimiento najerano en tiras de primera.</a:t>
            </a:r>
          </a:p>
          <a:p>
            <a:r>
              <a:rPr lang="es-ES_tradnl" sz="2000" dirty="0" smtClean="0">
                <a:latin typeface="+mj-lt"/>
                <a:cs typeface="MV Boli" pitchFamily="2" charset="0"/>
              </a:rPr>
              <a:t>Los pimientos najeranos de la IPG Pimiento Riojano son autóctonos.</a:t>
            </a:r>
          </a:p>
          <a:p>
            <a:r>
              <a:rPr lang="es-ES_tradnl" sz="2000" dirty="0" smtClean="0">
                <a:latin typeface="+mj-lt"/>
                <a:cs typeface="MV Boli" pitchFamily="2" charset="0"/>
              </a:rPr>
              <a:t>Son pimientos de color rojo firme y carnoso.  Sabrosos, de textura delicada, no pican, no tienen acidez y resultan finos y agradables al paladar.</a:t>
            </a:r>
          </a:p>
          <a:p>
            <a:endParaRPr lang="es-ES_tradnl" sz="2000" dirty="0" smtClean="0">
              <a:latin typeface="+mj-lt"/>
              <a:cs typeface="MV Boli" pitchFamily="2" charset="0"/>
            </a:endParaRPr>
          </a:p>
          <a:p>
            <a:r>
              <a:rPr lang="es-ES_tradnl" sz="2000" dirty="0" smtClean="0">
                <a:latin typeface="+mj-lt"/>
                <a:cs typeface="MV Boli" pitchFamily="2" charset="0"/>
              </a:rPr>
              <a:t>En tarro de cristal de 445 grs.</a:t>
            </a:r>
          </a:p>
          <a:p>
            <a:endParaRPr lang="es-ES_tradnl" sz="2000" dirty="0" smtClean="0">
              <a:latin typeface="+mj-lt"/>
              <a:cs typeface="MV Boli" pitchFamily="2" charset="0"/>
            </a:endParaRPr>
          </a:p>
          <a:p>
            <a:r>
              <a:rPr lang="es-ES_tradnl" sz="2000" b="1" dirty="0" smtClean="0">
                <a:latin typeface="+mj-lt"/>
                <a:cs typeface="MV Boli" pitchFamily="2" charset="0"/>
              </a:rPr>
              <a:t>Referencia: 34</a:t>
            </a:r>
          </a:p>
          <a:p>
            <a:endParaRPr lang="es-ES_tradnl" sz="1000" b="1" dirty="0" smtClean="0">
              <a:latin typeface="+mj-lt"/>
              <a:cs typeface="MV Boli" pitchFamily="2" charset="0"/>
            </a:endParaRPr>
          </a:p>
          <a:p>
            <a:r>
              <a:rPr lang="es-ES_tradnl" sz="3200" b="1" dirty="0" smtClean="0">
                <a:latin typeface="+mj-lt"/>
                <a:cs typeface="MV Boli" pitchFamily="2" charset="0"/>
              </a:rPr>
              <a:t>Precio:  </a:t>
            </a:r>
            <a:r>
              <a:rPr lang="es-ES_tradnl" sz="32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2,40 €</a:t>
            </a:r>
            <a:endParaRPr lang="es-ES_tradnl" sz="3200" b="1" dirty="0">
              <a:solidFill>
                <a:srgbClr val="FF0000"/>
              </a:solidFill>
              <a:latin typeface="+mj-lt"/>
              <a:cs typeface="MV Boli" pitchFamily="2" charset="0"/>
            </a:endParaRPr>
          </a:p>
        </p:txBody>
      </p:sp>
      <p:pic>
        <p:nvPicPr>
          <p:cNvPr id="8" name="Picture 2" descr="C:\Users\juanan\Desktop\Catalogo geen grapes\109_1803\PIMIENTOS.jpg"/>
          <p:cNvPicPr>
            <a:picLocks noChangeAspect="1" noChangeArrowheads="1"/>
          </p:cNvPicPr>
          <p:nvPr/>
        </p:nvPicPr>
        <p:blipFill>
          <a:blip r:embed="rId3" cstate="print"/>
          <a:srcRect l="10457" b="5882"/>
          <a:stretch>
            <a:fillRect/>
          </a:stretch>
        </p:blipFill>
        <p:spPr bwMode="auto">
          <a:xfrm>
            <a:off x="6156176" y="1844824"/>
            <a:ext cx="2466274" cy="3456384"/>
          </a:xfrm>
          <a:prstGeom prst="rect">
            <a:avLst/>
          </a:prstGeom>
          <a:noFill/>
        </p:spPr>
      </p:pic>
      <p:pic>
        <p:nvPicPr>
          <p:cNvPr id="9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8572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Alegrías Riojanas</a:t>
            </a:r>
          </a:p>
        </p:txBody>
      </p:sp>
      <p:pic>
        <p:nvPicPr>
          <p:cNvPr id="1026" name="Picture 2" descr="C:\Users\juanan\Desktop\Catalogo geen grapes\108_1703\ALEGRIAS.jpg"/>
          <p:cNvPicPr>
            <a:picLocks noChangeAspect="1" noChangeArrowheads="1"/>
          </p:cNvPicPr>
          <p:nvPr/>
        </p:nvPicPr>
        <p:blipFill>
          <a:blip r:embed="rId3" cstate="print"/>
          <a:srcRect l="17640" t="6720" r="14321" b="19361"/>
          <a:stretch>
            <a:fillRect/>
          </a:stretch>
        </p:blipFill>
        <p:spPr bwMode="auto">
          <a:xfrm>
            <a:off x="467544" y="2420888"/>
            <a:ext cx="2827951" cy="2304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95936" y="2060848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</a:pPr>
            <a:r>
              <a:rPr lang="es-ES" sz="2000" dirty="0" smtClean="0"/>
              <a:t>Variedad de guindilla originaria de la  Rioja. Son muy picantes y de color rojo.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2000" dirty="0" smtClean="0"/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2000" dirty="0" smtClean="0"/>
              <a:t>Envase: Lata 100.</a:t>
            </a: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2000" dirty="0" smtClean="0"/>
              <a:t>Peso Neto 90 gramos.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2000" dirty="0" smtClean="0"/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2000" b="1" dirty="0" smtClean="0"/>
              <a:t>Referencia: 35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2000" b="1" dirty="0" smtClean="0"/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3200" b="1" dirty="0" smtClean="0"/>
              <a:t>Precio: </a:t>
            </a:r>
            <a:r>
              <a:rPr lang="es-ES" sz="3200" b="1" dirty="0" smtClean="0">
                <a:solidFill>
                  <a:srgbClr val="FF0000"/>
                </a:solidFill>
              </a:rPr>
              <a:t>1€.</a:t>
            </a:r>
          </a:p>
        </p:txBody>
      </p:sp>
      <p:pic>
        <p:nvPicPr>
          <p:cNvPr id="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57166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Guindillas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 flipV="1">
            <a:off x="10044608" y="5910138"/>
            <a:ext cx="3477072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pic>
        <p:nvPicPr>
          <p:cNvPr id="9219" name="Picture 3" descr="C:\Users\juanan\Desktop\Catalogo geen grapes\108_1703\GUINDILLAS-2.jpg"/>
          <p:cNvPicPr>
            <a:picLocks noChangeAspect="1" noChangeArrowheads="1"/>
          </p:cNvPicPr>
          <p:nvPr/>
        </p:nvPicPr>
        <p:blipFill>
          <a:blip r:embed="rId3" cstate="print"/>
          <a:srcRect l="6720" t="10080" r="2561" b="16841"/>
          <a:stretch>
            <a:fillRect/>
          </a:stretch>
        </p:blipFill>
        <p:spPr bwMode="auto">
          <a:xfrm>
            <a:off x="507273" y="2492896"/>
            <a:ext cx="2480551" cy="26642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63888" y="1916832"/>
            <a:ext cx="5400600" cy="415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Guindillas en vinagre extra.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Envase: Tarro 370. Peso Neto 320 gramos.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Referencia: 36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3200" b="1" dirty="0" smtClean="0"/>
              <a:t>Precio: </a:t>
            </a:r>
            <a:r>
              <a:rPr lang="es-ES" sz="3200" b="1" dirty="0" smtClean="0">
                <a:solidFill>
                  <a:srgbClr val="FF0000"/>
                </a:solidFill>
              </a:rPr>
              <a:t>1€.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Guindillas en aceite al ajillo.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Envase: Tarro 250. Peso Neto 185 gramos.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Referencia: 37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3200" b="1" dirty="0" smtClean="0"/>
              <a:t>Precio: </a:t>
            </a:r>
            <a:r>
              <a:rPr lang="es-ES" sz="3200" b="1" dirty="0" smtClean="0">
                <a:solidFill>
                  <a:srgbClr val="FF0000"/>
                </a:solidFill>
              </a:rPr>
              <a:t>1,50€.</a:t>
            </a:r>
            <a:endParaRPr lang="es-ES" sz="3200" b="1" dirty="0" smtClean="0">
              <a:ln>
                <a:solidFill>
                  <a:schemeClr val="bg2"/>
                </a:solidFill>
              </a:ln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1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0466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¡Advertencia!</a:t>
            </a:r>
            <a:endParaRPr lang="es-ES_tradnl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www.icone-png.com/png/7/70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3152780" cy="31527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491880" y="3212976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3000" b="1" dirty="0" smtClean="0">
                <a:latin typeface="Calibri" pitchFamily="34" charset="0"/>
              </a:rPr>
              <a:t>Incluyen el IVA</a:t>
            </a:r>
          </a:p>
          <a:p>
            <a:endParaRPr lang="es-ES_tradnl" sz="30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3000" b="1" dirty="0" smtClean="0">
                <a:latin typeface="Calibri" pitchFamily="34" charset="0"/>
              </a:rPr>
              <a:t>NO incluyen el transporte</a:t>
            </a:r>
            <a:endParaRPr lang="es-ES_tradnl" sz="3000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99792" y="1844824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latin typeface="Calibri" pitchFamily="34" charset="0"/>
              </a:rPr>
              <a:t>Los precios de nuestros productos:</a:t>
            </a:r>
            <a:endParaRPr lang="es-ES_tradnl" sz="3200" b="1" dirty="0">
              <a:latin typeface="Calibri" pitchFamily="34" charset="0"/>
            </a:endParaRPr>
          </a:p>
        </p:txBody>
      </p:sp>
      <p:pic>
        <p:nvPicPr>
          <p:cNvPr id="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97152"/>
            <a:ext cx="1848268" cy="1848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Encurtidos </a:t>
            </a:r>
            <a:endParaRPr lang="es-E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juanan\Desktop\Catalogo geen grapes\109_1803\ENCURTIDOS.jpg"/>
          <p:cNvPicPr>
            <a:picLocks noChangeAspect="1" noChangeArrowheads="1"/>
          </p:cNvPicPr>
          <p:nvPr/>
        </p:nvPicPr>
        <p:blipFill>
          <a:blip r:embed="rId3" cstate="print"/>
          <a:srcRect l="5040" t="6720" r="14321" b="16001"/>
          <a:stretch>
            <a:fillRect/>
          </a:stretch>
        </p:blipFill>
        <p:spPr bwMode="auto">
          <a:xfrm>
            <a:off x="323528" y="2492896"/>
            <a:ext cx="3005551" cy="21602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63888" y="1556792"/>
            <a:ext cx="5400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Pepinillos en vinagre.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Referencia: 38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400" b="1" dirty="0" smtClean="0"/>
              <a:t>Precio: </a:t>
            </a:r>
            <a:r>
              <a:rPr lang="es-ES" sz="2400" b="1" dirty="0" smtClean="0">
                <a:solidFill>
                  <a:srgbClr val="FF0000"/>
                </a:solidFill>
              </a:rPr>
              <a:t>0,85 €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/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Cebolletas en vinagre.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Referencia: 39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400" b="1" dirty="0" smtClean="0"/>
              <a:t>Precio: </a:t>
            </a:r>
            <a:r>
              <a:rPr lang="es-ES" sz="2400" b="1" dirty="0" smtClean="0">
                <a:solidFill>
                  <a:srgbClr val="FF0000"/>
                </a:solidFill>
              </a:rPr>
              <a:t>0,85 €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/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Banderillas.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/>
              <a:t>Referencia: 40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400" b="1" dirty="0" smtClean="0"/>
              <a:t>Precio: </a:t>
            </a:r>
            <a:r>
              <a:rPr lang="es-ES" sz="2400" b="1" dirty="0" smtClean="0">
                <a:solidFill>
                  <a:srgbClr val="FF0000"/>
                </a:solidFill>
              </a:rPr>
              <a:t>1,20 €</a:t>
            </a:r>
            <a:endParaRPr lang="es-ES" sz="2400" b="1" dirty="0" smtClean="0">
              <a:ln>
                <a:solidFill>
                  <a:schemeClr val="bg2"/>
                </a:solidFill>
              </a:ln>
              <a:solidFill>
                <a:srgbClr val="FF00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0466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Aceitunas </a:t>
            </a:r>
          </a:p>
        </p:txBody>
      </p:sp>
      <p:pic>
        <p:nvPicPr>
          <p:cNvPr id="5122" name="Picture 2" descr="C:\Users\juanan\Desktop\Catalogo geen grapes\109_1803\ACEITUNAS2.jpg"/>
          <p:cNvPicPr>
            <a:picLocks noChangeAspect="1" noChangeArrowheads="1"/>
          </p:cNvPicPr>
          <p:nvPr/>
        </p:nvPicPr>
        <p:blipFill>
          <a:blip r:embed="rId3" cstate="print"/>
          <a:srcRect r="223"/>
          <a:stretch>
            <a:fillRect/>
          </a:stretch>
        </p:blipFill>
        <p:spPr bwMode="auto">
          <a:xfrm>
            <a:off x="683568" y="2060848"/>
            <a:ext cx="1512168" cy="325697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15816" y="1844824"/>
            <a:ext cx="56886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Aceitunas aliñadas Campo Real. Aliñadas con sal, ajo, tomillo, hinojo y orégano.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dirty="0" smtClean="0"/>
              <a:t>Envase: Tarro 720. Peso Neto 650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/>
              <a:t>Referencia: 41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2000" dirty="0" smtClean="0"/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3200" b="1" dirty="0" smtClean="0"/>
              <a:t>Precio: </a:t>
            </a:r>
            <a:r>
              <a:rPr lang="es-ES" sz="3200" b="1" dirty="0" smtClean="0">
                <a:solidFill>
                  <a:srgbClr val="FF0000"/>
                </a:solidFill>
              </a:rPr>
              <a:t>2,20€.</a:t>
            </a:r>
          </a:p>
          <a:p>
            <a:endParaRPr lang="es-ES" dirty="0"/>
          </a:p>
        </p:txBody>
      </p:sp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32656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1500166" y="928670"/>
            <a:ext cx="5357850" cy="5357850"/>
          </a:xfrm>
          <a:prstGeom prst="ellipse">
            <a:avLst/>
          </a:prstGeom>
          <a:solidFill>
            <a:srgbClr val="E1E2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7 Imagen" descr="fdgrf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00864"/>
            <a:ext cx="5357850" cy="6557136"/>
          </a:xfrm>
          <a:prstGeom prst="rect">
            <a:avLst/>
          </a:prstGeom>
        </p:spPr>
      </p:pic>
      <p:pic>
        <p:nvPicPr>
          <p:cNvPr id="6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428604"/>
            <a:ext cx="1368152" cy="136815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1928794" y="2643182"/>
            <a:ext cx="257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solidFill>
                  <a:schemeClr val="bg1"/>
                </a:solidFill>
                <a:latin typeface="Forte" pitchFamily="66" charset="0"/>
              </a:rPr>
              <a:t>Artesanía con corazón</a:t>
            </a:r>
            <a:endParaRPr lang="es-ES_tradnl" sz="4400" dirty="0">
              <a:solidFill>
                <a:schemeClr val="bg1"/>
              </a:solidFill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0528" y="188640"/>
            <a:ext cx="5184576" cy="1143000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ARPS</a:t>
            </a:r>
            <a:endParaRPr lang="es-ES_tradnl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0"/>
            <a:ext cx="3500462" cy="520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57158" y="2000240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+mj-lt"/>
              </a:rPr>
              <a:t>Artículos especiales hechos a</a:t>
            </a:r>
          </a:p>
          <a:p>
            <a:r>
              <a:rPr lang="es-ES_tradnl" sz="2400" b="1" dirty="0">
                <a:latin typeface="+mj-lt"/>
              </a:rPr>
              <a:t>mano por personas con</a:t>
            </a:r>
          </a:p>
          <a:p>
            <a:r>
              <a:rPr lang="es-ES_tradnl" sz="2400" b="1" dirty="0">
                <a:latin typeface="+mj-lt"/>
              </a:rPr>
              <a:t>discapacidad intelectual</a:t>
            </a:r>
            <a:r>
              <a:rPr lang="es-ES_tradnl" sz="2400" b="1" dirty="0" smtClean="0">
                <a:latin typeface="+mj-lt"/>
              </a:rPr>
              <a:t>.</a:t>
            </a:r>
          </a:p>
          <a:p>
            <a:endParaRPr lang="es-ES_tradnl" sz="2400" b="1" dirty="0">
              <a:latin typeface="+mj-lt"/>
            </a:endParaRPr>
          </a:p>
          <a:p>
            <a:r>
              <a:rPr lang="es-ES_tradnl" sz="2400" b="1" dirty="0">
                <a:latin typeface="+mj-lt"/>
              </a:rPr>
              <a:t>Regalos especiales para</a:t>
            </a:r>
          </a:p>
          <a:p>
            <a:r>
              <a:rPr lang="es-ES_tradnl" sz="2400" b="1" dirty="0">
                <a:latin typeface="+mj-lt"/>
              </a:rPr>
              <a:t>personas y momentos</a:t>
            </a:r>
          </a:p>
          <a:p>
            <a:r>
              <a:rPr lang="es-ES_tradnl" sz="2400" b="1" dirty="0">
                <a:latin typeface="+mj-lt"/>
              </a:rPr>
              <a:t>especiales.</a:t>
            </a:r>
          </a:p>
        </p:txBody>
      </p:sp>
      <p:pic>
        <p:nvPicPr>
          <p:cNvPr id="6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1368152" cy="1368152"/>
          </a:xfrm>
          <a:prstGeom prst="rect">
            <a:avLst/>
          </a:prstGeom>
          <a:noFill/>
        </p:spPr>
      </p:pic>
      <p:pic>
        <p:nvPicPr>
          <p:cNvPr id="7" name="Picture 2" descr="http://www.arps.es/images/banner_artesa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929066"/>
            <a:ext cx="1537201" cy="2756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xplosión 1"/>
          <p:cNvSpPr/>
          <p:nvPr/>
        </p:nvSpPr>
        <p:spPr>
          <a:xfrm>
            <a:off x="6286512" y="1857364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de fotos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60102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372200" y="400506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+mj-lt"/>
              </a:rPr>
              <a:t>Referencia 42</a:t>
            </a:r>
            <a:endParaRPr lang="es-ES_tradnl" sz="2000" b="1" dirty="0"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58016" y="2500306"/>
            <a:ext cx="75533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79715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786058"/>
            <a:ext cx="2695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Explosión 1"/>
          <p:cNvSpPr/>
          <p:nvPr/>
        </p:nvSpPr>
        <p:spPr>
          <a:xfrm>
            <a:off x="3214678" y="4500570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Anillos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26479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643050"/>
            <a:ext cx="29813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929066"/>
            <a:ext cx="26670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071942"/>
            <a:ext cx="29432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3203848" y="162880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Referencia 43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57158" y="1142984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43-A</a:t>
            </a:r>
            <a:endParaRPr lang="es-ES_tradnl" sz="2000" b="1" dirty="0">
              <a:latin typeface="+mj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86182" y="2357430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43-B</a:t>
            </a:r>
            <a:endParaRPr lang="es-ES_tradnl" sz="2000" b="1" dirty="0">
              <a:latin typeface="+mj-lt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000892" y="1214422"/>
            <a:ext cx="659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43-C</a:t>
            </a:r>
            <a:endParaRPr lang="es-ES_tradnl" sz="2000" b="1" dirty="0">
              <a:latin typeface="+mj-lt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14348" y="6000768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43-D</a:t>
            </a:r>
            <a:endParaRPr lang="es-ES_tradnl" sz="2000" b="1" dirty="0"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929454" y="5929330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/>
              <a:t>43-E</a:t>
            </a:r>
            <a:endParaRPr lang="es-ES_tradnl" sz="2000" b="1" dirty="0"/>
          </a:p>
        </p:txBody>
      </p:sp>
      <p:sp>
        <p:nvSpPr>
          <p:cNvPr id="16" name="15 Rectángulo"/>
          <p:cNvSpPr/>
          <p:nvPr/>
        </p:nvSpPr>
        <p:spPr>
          <a:xfrm>
            <a:off x="3799471" y="5137441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1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429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31908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Explosión 1"/>
          <p:cNvSpPr/>
          <p:nvPr/>
        </p:nvSpPr>
        <p:spPr>
          <a:xfrm>
            <a:off x="3347864" y="3356992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Pendientes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500570"/>
            <a:ext cx="28098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2790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419872" y="126876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+mj-lt"/>
              </a:rPr>
              <a:t>Referencia 44</a:t>
            </a:r>
            <a:endParaRPr lang="es-ES_tradnl" sz="2000" b="1" dirty="0"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034" y="1214422"/>
            <a:ext cx="6783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44-A</a:t>
            </a:r>
            <a:endParaRPr lang="es-ES_tradnl" sz="2000" b="1" dirty="0">
              <a:latin typeface="+mj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358082" y="1285860"/>
            <a:ext cx="817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Comic Sans MS" pitchFamily="66" charset="0"/>
              </a:rPr>
              <a:t>44-B</a:t>
            </a:r>
            <a:endParaRPr lang="es-ES_tradnl" sz="2000" b="1" dirty="0"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428992" y="6072206"/>
            <a:ext cx="659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44-C</a:t>
            </a:r>
            <a:endParaRPr lang="es-ES_tradnl" sz="2000" b="1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884368" y="6021288"/>
            <a:ext cx="679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latin typeface="+mj-lt"/>
              </a:rPr>
              <a:t>44-D</a:t>
            </a:r>
            <a:endParaRPr lang="es-ES_tradnl" sz="2000" b="1" dirty="0">
              <a:latin typeface="+mj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95936" y="3933056"/>
            <a:ext cx="758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14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5848" y="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xplosión 1"/>
          <p:cNvSpPr/>
          <p:nvPr/>
        </p:nvSpPr>
        <p:spPr>
          <a:xfrm>
            <a:off x="6643702" y="1624377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Collares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3242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3657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000240"/>
            <a:ext cx="21621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6643702" y="371475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+mj-lt"/>
              </a:rPr>
              <a:t>Referencia 45</a:t>
            </a:r>
            <a:endParaRPr lang="es-ES_tradnl" sz="2000" b="1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264214" y="2204864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9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500174"/>
            <a:ext cx="31097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Explosión 1"/>
          <p:cNvSpPr/>
          <p:nvPr/>
        </p:nvSpPr>
        <p:spPr>
          <a:xfrm>
            <a:off x="6750859" y="1333721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</a:rPr>
              <a:t>Abanicos</a:t>
            </a:r>
            <a:endParaRPr lang="es-ES_tradnl" sz="6000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32956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071942"/>
            <a:ext cx="39147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071942"/>
            <a:ext cx="35242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929454" y="357187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+mj-lt"/>
              </a:rPr>
              <a:t>Referencia 46</a:t>
            </a:r>
            <a:endParaRPr lang="es-ES_tradnl" sz="2000" b="1" dirty="0"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371371" y="1970592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10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18864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3714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Explosión 1"/>
          <p:cNvSpPr/>
          <p:nvPr/>
        </p:nvSpPr>
        <p:spPr>
          <a:xfrm>
            <a:off x="3286116" y="4929198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0 Explosión 1"/>
          <p:cNvSpPr/>
          <p:nvPr/>
        </p:nvSpPr>
        <p:spPr>
          <a:xfrm>
            <a:off x="4429124" y="1571612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Libretas y Agendas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14488"/>
            <a:ext cx="3790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71538" y="4429132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Agenda mini</a:t>
            </a:r>
          </a:p>
          <a:p>
            <a:pPr algn="ctr"/>
            <a:r>
              <a:rPr lang="es-ES_tradnl" sz="2000" b="1" dirty="0" smtClean="0">
                <a:latin typeface="+mj-lt"/>
              </a:rPr>
              <a:t>Referencia: 47</a:t>
            </a:r>
            <a:endParaRPr lang="es-ES_tradnl" sz="20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96136" y="263691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Libreta</a:t>
            </a:r>
          </a:p>
          <a:p>
            <a:pPr algn="ctr"/>
            <a:r>
              <a:rPr lang="es-ES_tradnl" sz="2000" b="1" dirty="0" smtClean="0"/>
              <a:t>Referencia: 48</a:t>
            </a:r>
            <a:endParaRPr lang="es-ES_tradnl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5000628" y="2143116"/>
            <a:ext cx="1071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29058" y="5572140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13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2474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utricionportusalud.com/project-you/img/icon-alimenta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186634" cy="6022135"/>
          </a:xfrm>
          <a:prstGeom prst="rect">
            <a:avLst/>
          </a:prstGeom>
          <a:noFill/>
        </p:spPr>
      </p:pic>
      <p:pic>
        <p:nvPicPr>
          <p:cNvPr id="3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416220" cy="1416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xplosión 1"/>
          <p:cNvSpPr/>
          <p:nvPr/>
        </p:nvSpPr>
        <p:spPr>
          <a:xfrm>
            <a:off x="4429124" y="1571612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Chapas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9147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357694"/>
            <a:ext cx="3333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929066"/>
            <a:ext cx="2686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220072" y="335699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Calibri" pitchFamily="34" charset="0"/>
              </a:rPr>
              <a:t>Referencia 49</a:t>
            </a:r>
            <a:endParaRPr lang="es-ES_tradnl" sz="2000" b="1" dirty="0"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72066" y="2143116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0,50 €</a:t>
            </a:r>
            <a:endParaRPr lang="es-ES_tradnl" sz="2000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9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0466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Explosión 1"/>
          <p:cNvSpPr/>
          <p:nvPr/>
        </p:nvSpPr>
        <p:spPr>
          <a:xfrm>
            <a:off x="392877" y="1268760"/>
            <a:ext cx="2071702" cy="164307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1013389" y="1905631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1,00 €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Artesanía de ASPACE</a:t>
            </a:r>
            <a:endParaRPr lang="es-ES_tradn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86124"/>
            <a:ext cx="44672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236152" y="1399168"/>
            <a:ext cx="3584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sz="2000" dirty="0" smtClean="0">
                <a:latin typeface="+mj-lt"/>
              </a:rPr>
              <a:t>Cada pieza es única, y totalmente artesanal. </a:t>
            </a:r>
          </a:p>
          <a:p>
            <a:endParaRPr lang="es-ES_tradnl" sz="2000" dirty="0" smtClean="0">
              <a:latin typeface="+mj-lt"/>
            </a:endParaRPr>
          </a:p>
          <a:p>
            <a:r>
              <a:rPr lang="es-ES_tradnl" sz="2000" dirty="0" smtClean="0">
                <a:latin typeface="+mj-lt"/>
              </a:rPr>
              <a:t>Realizadas por personas con parálisis cerebral.</a:t>
            </a:r>
          </a:p>
          <a:p>
            <a:endParaRPr lang="es-ES_tradnl" sz="2000" dirty="0" smtClean="0">
              <a:latin typeface="+mj-lt"/>
            </a:endParaRPr>
          </a:p>
          <a:p>
            <a:r>
              <a:rPr lang="es-ES_tradnl" sz="2000" dirty="0" smtClean="0">
                <a:latin typeface="+mj-lt"/>
              </a:rPr>
              <a:t> Fabricadas en </a:t>
            </a:r>
            <a:r>
              <a:rPr lang="es-ES_tradnl" sz="2000" dirty="0" err="1" smtClean="0">
                <a:latin typeface="+mj-lt"/>
              </a:rPr>
              <a:t>poliespan</a:t>
            </a:r>
            <a:r>
              <a:rPr lang="es-ES_tradnl" sz="2000" dirty="0" smtClean="0">
                <a:latin typeface="+mj-lt"/>
              </a:rPr>
              <a:t> y pintadas a mano .</a:t>
            </a:r>
          </a:p>
          <a:p>
            <a:endParaRPr lang="es-ES_tradnl" sz="2000" dirty="0" smtClean="0">
              <a:latin typeface="+mj-lt"/>
            </a:endParaRPr>
          </a:p>
          <a:p>
            <a:r>
              <a:rPr lang="es-ES_tradnl" sz="2000" dirty="0" smtClean="0">
                <a:latin typeface="+mj-lt"/>
              </a:rPr>
              <a:t> </a:t>
            </a:r>
            <a:r>
              <a:rPr lang="es-ES_tradnl" sz="2800" b="1" dirty="0" smtClean="0">
                <a:latin typeface="+mj-lt"/>
              </a:rPr>
              <a:t>Precio unidad: </a:t>
            </a:r>
            <a:r>
              <a:rPr lang="es-ES_tradnl" sz="2800" b="1" dirty="0" smtClean="0">
                <a:solidFill>
                  <a:srgbClr val="FF0000"/>
                </a:solidFill>
                <a:latin typeface="+mj-lt"/>
              </a:rPr>
              <a:t>1,00 €</a:t>
            </a:r>
          </a:p>
          <a:p>
            <a:endParaRPr lang="es-ES_tradnl" sz="2000" dirty="0" smtClean="0">
              <a:latin typeface="+mj-lt"/>
            </a:endParaRPr>
          </a:p>
          <a:p>
            <a:r>
              <a:rPr lang="es-ES_tradnl" sz="2000" dirty="0" smtClean="0">
                <a:latin typeface="+mj-lt"/>
              </a:rPr>
              <a:t> </a:t>
            </a:r>
            <a:r>
              <a:rPr lang="es-ES_tradnl" sz="2000" b="1" dirty="0" smtClean="0">
                <a:latin typeface="+mj-lt"/>
              </a:rPr>
              <a:t>Flores (ref. 50)</a:t>
            </a:r>
          </a:p>
          <a:p>
            <a:r>
              <a:rPr lang="es-ES_tradnl" sz="2000" b="1" dirty="0" smtClean="0">
                <a:latin typeface="+mj-lt"/>
              </a:rPr>
              <a:t> Piruletas (ref. 51 )</a:t>
            </a:r>
          </a:p>
          <a:p>
            <a:r>
              <a:rPr lang="es-ES_tradnl" sz="2000" b="1" dirty="0" smtClean="0">
                <a:latin typeface="+mj-lt"/>
              </a:rPr>
              <a:t> Corazones (ref. 52 )</a:t>
            </a:r>
            <a:endParaRPr lang="es-ES_tradnl" sz="2000" b="1" dirty="0">
              <a:latin typeface="+mj-lt"/>
            </a:endParaRPr>
          </a:p>
        </p:txBody>
      </p:sp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32656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572805"/>
            <a:ext cx="79575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chemeClr val="bg1"/>
                </a:solidFill>
                <a:latin typeface="+mj-lt"/>
              </a:rPr>
              <a:t>Nuestros datos de  contacto son:</a:t>
            </a:r>
          </a:p>
          <a:p>
            <a:endParaRPr lang="es-ES_tradnl" sz="3200" dirty="0" smtClean="0">
              <a:latin typeface="Agency FB" pitchFamily="34" charset="0"/>
            </a:endParaRPr>
          </a:p>
          <a:p>
            <a:r>
              <a:rPr lang="es-ES_tradnl" sz="3200" dirty="0" smtClean="0">
                <a:latin typeface="+mj-lt"/>
              </a:rPr>
              <a:t>Teléfono: 941287932</a:t>
            </a:r>
          </a:p>
          <a:p>
            <a:endParaRPr lang="es-ES_tradnl" sz="3200" dirty="0" smtClean="0">
              <a:latin typeface="+mj-lt"/>
            </a:endParaRPr>
          </a:p>
          <a:p>
            <a:r>
              <a:rPr lang="es-ES_tradnl" sz="3200" dirty="0" smtClean="0">
                <a:latin typeface="+mj-lt"/>
              </a:rPr>
              <a:t>Dirección: República Argentina 68, 26007, Logroño</a:t>
            </a:r>
          </a:p>
          <a:p>
            <a:endParaRPr lang="es-ES_tradnl" sz="3200" dirty="0" smtClean="0">
              <a:latin typeface="+mj-lt"/>
            </a:endParaRPr>
          </a:p>
          <a:p>
            <a:r>
              <a:rPr lang="es-ES_tradnl" sz="3200" dirty="0" smtClean="0">
                <a:latin typeface="+mj-lt"/>
              </a:rPr>
              <a:t>E-mail: </a:t>
            </a:r>
            <a:r>
              <a:rPr lang="es-ES_tradnl" sz="3200" b="1" dirty="0" smtClean="0">
                <a:latin typeface="+mj-lt"/>
              </a:rPr>
              <a:t>uptscosmegarcia@gmail.com</a:t>
            </a:r>
            <a:endParaRPr lang="es-ES_tradnl" sz="3200" b="1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57224" y="5072074"/>
            <a:ext cx="70567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¡¡¡ OS ESPERAMOS!!!</a:t>
            </a:r>
            <a:endParaRPr lang="es-ES_tradnl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5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2860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911024"/>
          </a:xfrm>
        </p:spPr>
        <p:txBody>
          <a:bodyPr>
            <a:noAutofit/>
          </a:bodyPr>
          <a:lstStyle/>
          <a:p>
            <a:pPr algn="ctr"/>
            <a:r>
              <a:rPr lang="es-ES_tradnl" sz="6000" b="1" dirty="0" smtClean="0">
                <a:solidFill>
                  <a:schemeClr val="bg1"/>
                </a:solidFill>
                <a:latin typeface="Calibri" pitchFamily="34" charset="0"/>
                <a:ea typeface="MS Gothic" pitchFamily="49" charset="-128"/>
              </a:rPr>
              <a:t>Queso de oveja</a:t>
            </a:r>
            <a:endParaRPr lang="es-ES_tradnl" sz="6000" b="1" dirty="0">
              <a:solidFill>
                <a:schemeClr val="bg1"/>
              </a:solidFill>
              <a:latin typeface="Calibri" pitchFamily="34" charset="0"/>
              <a:ea typeface="MS Gothic" pitchFamily="49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43438" y="2000240"/>
            <a:ext cx="3714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Referencia: 01</a:t>
            </a:r>
          </a:p>
          <a:p>
            <a:endParaRPr lang="es-ES_tradnl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MV Boli" pitchFamily="2" charset="0"/>
            </a:endParaRPr>
          </a:p>
          <a:p>
            <a:r>
              <a:rPr lang="es-ES_trad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Nuestro proveedor es  la quesería </a:t>
            </a:r>
            <a:r>
              <a:rPr lang="es-ES_tradnl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“La Era Alta”</a:t>
            </a:r>
            <a:r>
              <a:rPr lang="es-ES_trad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.</a:t>
            </a:r>
            <a:endParaRPr lang="es-ES_tradnl" sz="20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MV Boli" pitchFamily="2" charset="0"/>
            </a:endParaRPr>
          </a:p>
          <a:p>
            <a:endParaRPr lang="es-ES_tradnl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MV Boli" pitchFamily="2" charset="0"/>
            </a:endParaRPr>
          </a:p>
          <a:p>
            <a:r>
              <a:rPr lang="es-ES" sz="2000" b="1" dirty="0" smtClean="0">
                <a:latin typeface="Calibri" pitchFamily="34" charset="0"/>
                <a:cs typeface="MV Boli" pitchFamily="2" charset="0"/>
              </a:rPr>
              <a:t>Queso curado artesano elaborado con leche pasteurizada de oveja</a:t>
            </a:r>
            <a:r>
              <a:rPr lang="es-E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.</a:t>
            </a:r>
          </a:p>
          <a:p>
            <a:endParaRPr lang="es-E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MV Boli" pitchFamily="2" charset="0"/>
            </a:endParaRPr>
          </a:p>
          <a:p>
            <a:r>
              <a:rPr lang="es-E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En piezas de 500 gramos, envasadas al vacio</a:t>
            </a:r>
          </a:p>
          <a:p>
            <a:endParaRPr lang="es-E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MV Boli" pitchFamily="2" charset="0"/>
              </a:rPr>
              <a:t>Precio: </a:t>
            </a:r>
            <a:r>
              <a:rPr lang="es-ES" sz="3200" b="1" dirty="0" smtClean="0">
                <a:solidFill>
                  <a:srgbClr val="FF0000"/>
                </a:solidFill>
                <a:latin typeface="Calibri" pitchFamily="34" charset="0"/>
                <a:cs typeface="MV Boli" pitchFamily="2" charset="0"/>
              </a:rPr>
              <a:t>6,30 €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22291">
            <a:off x="1309034" y="3191271"/>
            <a:ext cx="2942045" cy="195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8" name="Picture 2" descr="http://cdn.palbin.com/users/8969/images/093-queso-tio-sanz_3kg-1398692359.jpg.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7913">
            <a:off x="429074" y="1590330"/>
            <a:ext cx="2376263" cy="2376264"/>
          </a:xfrm>
          <a:prstGeom prst="rect">
            <a:avLst/>
          </a:prstGeom>
          <a:noFill/>
        </p:spPr>
      </p:pic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0466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1043608" y="260648"/>
            <a:ext cx="66960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60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Patés  El  Robledillo</a:t>
            </a:r>
            <a:endParaRPr lang="es-ES" sz="60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571500" y="1557338"/>
            <a:ext cx="796093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b="1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Patés El Robledillo nació como empresa en 1989, y se dedican a la elaboración de patés de forma artesanal. </a:t>
            </a:r>
          </a:p>
          <a:p>
            <a:r>
              <a:rPr lang="es-ES" sz="2000" b="1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Su buen hacer a lo largo de los años les ha llevado a lograr numerosos reconocimientos, entre ellos la placa de honor en FIMA 1990</a:t>
            </a:r>
            <a:r>
              <a:rPr lang="es-ES" sz="2000" b="1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.</a:t>
            </a:r>
            <a:endParaRPr lang="es-ES" sz="2000" b="1" u="none" dirty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r>
              <a:rPr lang="es-ES" sz="2000" b="1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Elaboran 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7 </a:t>
            </a:r>
            <a:r>
              <a:rPr lang="es-ES" sz="2000" b="1" u="none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variedades </a:t>
            </a:r>
            <a:r>
              <a:rPr lang="es-ES" sz="2000" b="1" u="none" dirty="0">
                <a:solidFill>
                  <a:srgbClr val="000000"/>
                </a:solidFill>
                <a:latin typeface="+mj-lt"/>
                <a:cs typeface="MV Boli" pitchFamily="2" charset="0"/>
              </a:rPr>
              <a:t>presentadas en lata de 110 grs.</a:t>
            </a:r>
          </a:p>
        </p:txBody>
      </p:sp>
      <p:pic>
        <p:nvPicPr>
          <p:cNvPr id="10244" name="Picture 12" descr="Productos de Patés El Robledillo"/>
          <p:cNvPicPr>
            <a:picLocks noChangeAspect="1" noChangeArrowheads="1"/>
          </p:cNvPicPr>
          <p:nvPr/>
        </p:nvPicPr>
        <p:blipFill>
          <a:blip r:embed="rId2" cstate="print"/>
          <a:srcRect l="-1877" b="3"/>
          <a:stretch>
            <a:fillRect/>
          </a:stretch>
        </p:blipFill>
        <p:spPr bwMode="auto">
          <a:xfrm>
            <a:off x="251520" y="3861048"/>
            <a:ext cx="447169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4499992" y="3284984"/>
            <a:ext cx="42484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Trufado (ref. </a:t>
            </a:r>
            <a:r>
              <a:rPr lang="es-ES" sz="2000" b="1" dirty="0" smtClean="0">
                <a:cs typeface="MV Boli" pitchFamily="2" charset="0"/>
              </a:rPr>
              <a:t>02</a:t>
            </a:r>
            <a:r>
              <a:rPr lang="es-ES" sz="2000" b="1" u="none" dirty="0" smtClean="0">
                <a:cs typeface="MV Boli" pitchFamily="2" charset="0"/>
              </a:rPr>
              <a:t>): </a:t>
            </a:r>
            <a:r>
              <a:rPr lang="es-ES" sz="3200" b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V Boli" pitchFamily="2" charset="0"/>
              </a:rPr>
              <a:t>2,60 €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cs typeface="MV Boli" pitchFamily="2" charset="0"/>
              </a:rPr>
              <a:t>Setas (ref. 03): 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V Boli" pitchFamily="2" charset="0"/>
              </a:rPr>
              <a:t>2,60 €</a:t>
            </a:r>
          </a:p>
          <a:p>
            <a:pPr lvl="1"/>
            <a:endParaRPr lang="es-ES" sz="2000" b="1" u="none" dirty="0">
              <a:cs typeface="MV Boli" pitchFamily="2" charset="0"/>
            </a:endParaRPr>
          </a:p>
          <a:p>
            <a:pPr lvl="1"/>
            <a:r>
              <a:rPr lang="es-ES" sz="2000" b="1" dirty="0">
                <a:cs typeface="MV Boli" pitchFamily="2" charset="0"/>
              </a:rPr>
              <a:t>Resto especialidades:  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V Boli" pitchFamily="2" charset="0"/>
              </a:rPr>
              <a:t>1,70 </a:t>
            </a:r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V Boli" pitchFamily="2" charset="0"/>
              </a:rPr>
              <a:t>€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de Campaña (ref. </a:t>
            </a:r>
            <a:r>
              <a:rPr lang="es-ES" sz="2000" b="1" dirty="0" smtClean="0">
                <a:cs typeface="MV Boli" pitchFamily="2" charset="0"/>
              </a:rPr>
              <a:t>04</a:t>
            </a:r>
            <a:r>
              <a:rPr lang="es-ES" sz="2000" b="1" u="none" dirty="0" smtClean="0">
                <a:cs typeface="MV Boli" pitchFamily="2" charset="0"/>
              </a:rPr>
              <a:t>)</a:t>
            </a:r>
            <a:endParaRPr lang="es-ES" sz="2000" b="1" u="none" dirty="0">
              <a:cs typeface="MV Boli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a la Pimienta (ref. </a:t>
            </a:r>
            <a:r>
              <a:rPr lang="es-ES" sz="2000" b="1" dirty="0" smtClean="0">
                <a:cs typeface="MV Boli" pitchFamily="2" charset="0"/>
              </a:rPr>
              <a:t>05)</a:t>
            </a:r>
            <a:r>
              <a:rPr lang="es-ES" sz="2000" b="1" u="none" dirty="0" smtClean="0">
                <a:cs typeface="MV Boli" pitchFamily="2" charset="0"/>
              </a:rPr>
              <a:t> </a:t>
            </a:r>
            <a:endParaRPr lang="es-ES" sz="2000" b="1" u="none" dirty="0">
              <a:cs typeface="MV Boli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a las Finas Hierbas (ref. </a:t>
            </a:r>
            <a:r>
              <a:rPr lang="es-ES" sz="2000" b="1" dirty="0" smtClean="0">
                <a:cs typeface="MV Boli" pitchFamily="2" charset="0"/>
              </a:rPr>
              <a:t>06</a:t>
            </a:r>
            <a:r>
              <a:rPr lang="es-ES" sz="2000" b="1" u="none" dirty="0" smtClean="0">
                <a:cs typeface="MV Boli" pitchFamily="2" charset="0"/>
              </a:rPr>
              <a:t>)</a:t>
            </a:r>
            <a:endParaRPr lang="es-ES" sz="2000" b="1" u="none" dirty="0">
              <a:cs typeface="MV Boli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al Tinto de Rioja (ref. </a:t>
            </a:r>
            <a:r>
              <a:rPr lang="es-ES" sz="2000" b="1" dirty="0" smtClean="0">
                <a:cs typeface="MV Boli" pitchFamily="2" charset="0"/>
              </a:rPr>
              <a:t>07</a:t>
            </a:r>
            <a:r>
              <a:rPr lang="es-ES" sz="2000" b="1" u="none" dirty="0" smtClean="0">
                <a:cs typeface="MV Boli" pitchFamily="2" charset="0"/>
              </a:rPr>
              <a:t>) </a:t>
            </a:r>
            <a:endParaRPr lang="es-ES" sz="2000" b="1" u="none" dirty="0">
              <a:cs typeface="MV Boli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000" b="1" u="none" dirty="0">
                <a:cs typeface="MV Boli" pitchFamily="2" charset="0"/>
              </a:rPr>
              <a:t>al Roquefort (ref. </a:t>
            </a:r>
            <a:r>
              <a:rPr lang="es-ES" sz="2000" b="1" dirty="0" smtClean="0">
                <a:cs typeface="MV Boli" pitchFamily="2" charset="0"/>
              </a:rPr>
              <a:t>08</a:t>
            </a:r>
            <a:r>
              <a:rPr lang="es-ES" sz="2000" b="1" u="none" dirty="0" smtClean="0">
                <a:cs typeface="MV Boli" pitchFamily="2" charset="0"/>
              </a:rPr>
              <a:t>) </a:t>
            </a:r>
            <a:endParaRPr lang="es-ES" sz="2000" b="1" u="none" dirty="0">
              <a:cs typeface="MV Boli" pitchFamily="2" charset="0"/>
            </a:endParaRPr>
          </a:p>
        </p:txBody>
      </p:sp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6064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Chorizo Extra</a:t>
            </a:r>
            <a:endParaRPr lang="es-E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78896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Referencia: 09</a:t>
            </a:r>
          </a:p>
          <a:p>
            <a:pPr>
              <a:buNone/>
            </a:pPr>
            <a:endParaRPr lang="es-ES" sz="1200" b="1" dirty="0" smtClean="0"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Producto típico de La Rioja, embutido en tripa natural y elaborado con las carnes más selectas y de exquisito sabor.</a:t>
            </a:r>
          </a:p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Se presenta en sarta de aproximadamente 400 gr. , envasada al vacio.</a:t>
            </a:r>
          </a:p>
          <a:p>
            <a:pPr>
              <a:buNone/>
            </a:pPr>
            <a:endParaRPr lang="es-ES" b="1" dirty="0" smtClean="0"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sz="3800" b="1" dirty="0" smtClean="0">
                <a:latin typeface="+mj-lt"/>
                <a:cs typeface="MV Boli" pitchFamily="2" charset="0"/>
              </a:rPr>
              <a:t>Precios:</a:t>
            </a:r>
          </a:p>
          <a:p>
            <a:pPr>
              <a:buFont typeface="Wingdings" pitchFamily="2" charset="2"/>
              <a:buChar char="ü"/>
            </a:pPr>
            <a:r>
              <a:rPr lang="es-ES" sz="3800" b="1" dirty="0" smtClean="0">
                <a:latin typeface="+mj-lt"/>
                <a:cs typeface="MV Boli" pitchFamily="2" charset="0"/>
              </a:rPr>
              <a:t>Sarta  400 </a:t>
            </a:r>
            <a:r>
              <a:rPr lang="es-ES" sz="3800" b="1" dirty="0" err="1" smtClean="0">
                <a:latin typeface="+mj-lt"/>
                <a:cs typeface="MV Boli" pitchFamily="2" charset="0"/>
              </a:rPr>
              <a:t>grs</a:t>
            </a:r>
            <a:r>
              <a:rPr lang="es-ES" sz="3800" b="1" dirty="0" smtClean="0">
                <a:latin typeface="+mj-lt"/>
                <a:cs typeface="MV Boli" pitchFamily="2" charset="0"/>
              </a:rPr>
              <a:t>: </a:t>
            </a:r>
            <a:r>
              <a:rPr lang="es-E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MV Boli" pitchFamily="2" charset="0"/>
              </a:rPr>
              <a:t>3,60 €</a:t>
            </a:r>
          </a:p>
          <a:p>
            <a:pPr>
              <a:buFont typeface="Wingdings" pitchFamily="2" charset="2"/>
              <a:buChar char="ü"/>
            </a:pPr>
            <a:r>
              <a:rPr lang="es-ES" sz="3800" b="1" dirty="0" smtClean="0">
                <a:latin typeface="+mj-lt"/>
                <a:cs typeface="MV Boli" pitchFamily="2" charset="0"/>
              </a:rPr>
              <a:t>Kilo: </a:t>
            </a:r>
            <a:r>
              <a:rPr lang="es-E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MV Boli" pitchFamily="2" charset="0"/>
              </a:rPr>
              <a:t>9,00 €</a:t>
            </a:r>
          </a:p>
          <a:p>
            <a:pPr>
              <a:buNone/>
            </a:pPr>
            <a:endParaRPr lang="es-ES" b="1" dirty="0" smtClean="0">
              <a:latin typeface="Gabriola" pitchFamily="82" charset="0"/>
            </a:endParaRPr>
          </a:p>
          <a:p>
            <a:pPr>
              <a:buNone/>
            </a:pPr>
            <a:endParaRPr lang="es-ES" b="1" dirty="0" smtClean="0">
              <a:latin typeface="Gabriola" pitchFamily="82" charset="0"/>
            </a:endParaRPr>
          </a:p>
          <a:p>
            <a:pPr>
              <a:buNone/>
            </a:pPr>
            <a:endParaRPr lang="es-ES" b="1" dirty="0" smtClean="0">
              <a:latin typeface="Gabriola" pitchFamily="8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580112" y="1600200"/>
            <a:ext cx="2347736" cy="4572000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</p:txBody>
      </p:sp>
      <p:pic>
        <p:nvPicPr>
          <p:cNvPr id="52226" name="Picture 2" descr="http://www.altoiregua.es/productos/images/marco_emb01.jpg"/>
          <p:cNvPicPr>
            <a:picLocks noChangeAspect="1" noChangeArrowheads="1"/>
          </p:cNvPicPr>
          <p:nvPr/>
        </p:nvPicPr>
        <p:blipFill>
          <a:blip r:embed="rId2" cstate="print"/>
          <a:srcRect r="229"/>
          <a:stretch>
            <a:fillRect/>
          </a:stretch>
        </p:blipFill>
        <p:spPr bwMode="auto">
          <a:xfrm rot="985731">
            <a:off x="6372200" y="1772816"/>
            <a:ext cx="1440160" cy="4176464"/>
          </a:xfrm>
          <a:prstGeom prst="rect">
            <a:avLst/>
          </a:prstGeom>
          <a:noFill/>
        </p:spPr>
      </p:pic>
      <p:pic>
        <p:nvPicPr>
          <p:cNvPr id="7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560840" cy="1143000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Salchichón Extra</a:t>
            </a:r>
            <a:endParaRPr lang="es-E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66928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Referencia: 10</a:t>
            </a:r>
          </a:p>
          <a:p>
            <a:pPr>
              <a:buNone/>
            </a:pPr>
            <a:endParaRPr lang="es-ES" b="1" dirty="0" smtClean="0"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Producto exquisito y con un sabor inconfundible, embutido en tripa natural y elaborado con las carnes más selectas .</a:t>
            </a:r>
          </a:p>
          <a:p>
            <a:pPr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Se presenta en sarta de aproximadamente 400 gr. , envasada al vacio.</a:t>
            </a:r>
          </a:p>
          <a:p>
            <a:pPr>
              <a:buNone/>
            </a:pPr>
            <a:endParaRPr lang="es-ES" b="1" dirty="0" smtClean="0"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sz="3800" b="1" dirty="0" smtClean="0">
                <a:latin typeface="+mj-lt"/>
                <a:cs typeface="MV Boli" pitchFamily="2" charset="0"/>
              </a:rPr>
              <a:t>Precios:</a:t>
            </a:r>
          </a:p>
          <a:p>
            <a:pPr>
              <a:buFont typeface="Wingdings" pitchFamily="2" charset="2"/>
              <a:buChar char="ü"/>
            </a:pPr>
            <a:r>
              <a:rPr lang="es-ES" sz="3800" b="1" dirty="0" smtClean="0">
                <a:latin typeface="+mj-lt"/>
                <a:cs typeface="MV Boli" pitchFamily="2" charset="0"/>
              </a:rPr>
              <a:t>Sarta  400 gr.: </a:t>
            </a:r>
            <a:r>
              <a:rPr lang="es-E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MV Boli" pitchFamily="2" charset="0"/>
              </a:rPr>
              <a:t>3,60 €</a:t>
            </a:r>
          </a:p>
          <a:p>
            <a:pPr>
              <a:buFont typeface="Wingdings" pitchFamily="2" charset="2"/>
              <a:buChar char="ü"/>
            </a:pPr>
            <a:r>
              <a:rPr lang="es-ES" sz="3800" b="1" dirty="0" smtClean="0">
                <a:latin typeface="+mj-lt"/>
                <a:cs typeface="MV Boli" pitchFamily="2" charset="0"/>
              </a:rPr>
              <a:t>Kilo: </a:t>
            </a:r>
            <a:r>
              <a:rPr lang="es-E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MV Boli" pitchFamily="2" charset="0"/>
              </a:rPr>
              <a:t>9,00 €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868144" y="1600200"/>
            <a:ext cx="2059704" cy="4572000"/>
          </a:xfrm>
        </p:spPr>
        <p:txBody>
          <a:bodyPr>
            <a:normAutofit fontScale="77500" lnSpcReduction="20000"/>
          </a:bodyPr>
          <a:lstStyle/>
          <a:p>
            <a:endParaRPr lang="es-ES" dirty="0"/>
          </a:p>
        </p:txBody>
      </p:sp>
      <p:pic>
        <p:nvPicPr>
          <p:cNvPr id="91138" name="Picture 2" descr="http://www.altoiregua.es/productos/images/marco_emb0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896927">
            <a:off x="6660232" y="1700808"/>
            <a:ext cx="1584176" cy="4680520"/>
          </a:xfrm>
          <a:prstGeom prst="rect">
            <a:avLst/>
          </a:prstGeom>
          <a:noFill/>
        </p:spPr>
      </p:pic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6064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323584" cy="1008112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Vinagres ecológicos</a:t>
            </a:r>
            <a:endParaRPr lang="es-ES" sz="6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3 Marcador de contenido"/>
          <p:cNvSpPr>
            <a:spLocks noGrp="1"/>
          </p:cNvSpPr>
          <p:nvPr>
            <p:ph sz="half" idx="2"/>
          </p:nvPr>
        </p:nvSpPr>
        <p:spPr>
          <a:xfrm>
            <a:off x="2699792" y="1412777"/>
            <a:ext cx="5982246" cy="468481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El Vinagre Ecológico </a:t>
            </a:r>
            <a:r>
              <a:rPr lang="es-ES" sz="2000" dirty="0" err="1" smtClean="0">
                <a:latin typeface="+mj-lt"/>
                <a:cs typeface="MV Boli" pitchFamily="2" charset="0"/>
              </a:rPr>
              <a:t>Riojavina</a:t>
            </a:r>
            <a:r>
              <a:rPr lang="es-ES" sz="2000" dirty="0" smtClean="0">
                <a:latin typeface="+mj-lt"/>
                <a:cs typeface="MV Boli" pitchFamily="2" charset="0"/>
              </a:rPr>
              <a:t> se elabora con productos cultivados sin productos químicos, abonos o pesticidas y ateniéndose al reglamento comunitario CEE nº 2092/91, certificado por el órgano de control de la agricultura ecológica de la Rioja. </a:t>
            </a:r>
          </a:p>
          <a:p>
            <a:pPr>
              <a:buFontTx/>
              <a:buNone/>
            </a:pPr>
            <a:endParaRPr lang="es-ES" sz="1000" dirty="0" smtClean="0"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Envasados con etiquetas numeradas, en botella de vidrio de 50 cl.</a:t>
            </a:r>
          </a:p>
          <a:p>
            <a:pPr>
              <a:buFontTx/>
              <a:buNone/>
            </a:pPr>
            <a:endParaRPr lang="es-ES" sz="1000" dirty="0" smtClean="0">
              <a:latin typeface="+mj-lt"/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de manzana </a:t>
            </a: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(ref. 11) </a:t>
            </a:r>
          </a:p>
          <a:p>
            <a:pP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de vino blanco </a:t>
            </a: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(ref. 12)</a:t>
            </a:r>
          </a:p>
          <a:p>
            <a:pPr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de vino tinto </a:t>
            </a:r>
            <a:r>
              <a:rPr lang="es-ES" sz="2000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(ref. 13)</a:t>
            </a:r>
          </a:p>
          <a:p>
            <a:pPr>
              <a:buFont typeface="Wingdings" pitchFamily="2" charset="2"/>
              <a:buChar char="ü"/>
            </a:pPr>
            <a:endParaRPr lang="es-ES" sz="2000" dirty="0" smtClean="0">
              <a:solidFill>
                <a:srgbClr val="000000"/>
              </a:solidFill>
              <a:latin typeface="+mj-lt"/>
              <a:cs typeface="MV Boli" pitchFamily="2" charset="0"/>
            </a:endParaRPr>
          </a:p>
          <a:p>
            <a:pPr>
              <a:buNone/>
            </a:pPr>
            <a:r>
              <a:rPr lang="es-ES" sz="3200" b="1" dirty="0" smtClean="0">
                <a:solidFill>
                  <a:srgbClr val="000000"/>
                </a:solidFill>
                <a:latin typeface="+mj-lt"/>
                <a:cs typeface="MV Boli" pitchFamily="2" charset="0"/>
              </a:rPr>
              <a:t>Precio: </a:t>
            </a:r>
            <a:r>
              <a:rPr lang="es-ES" sz="32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1,30 €</a:t>
            </a:r>
          </a:p>
        </p:txBody>
      </p:sp>
      <p:pic>
        <p:nvPicPr>
          <p:cNvPr id="1229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251" b="20"/>
          <a:stretch>
            <a:fillRect/>
          </a:stretch>
        </p:blipFill>
        <p:spPr>
          <a:xfrm>
            <a:off x="827584" y="1628800"/>
            <a:ext cx="1368152" cy="4104456"/>
          </a:xfrm>
          <a:noFill/>
        </p:spPr>
      </p:pic>
      <p:pic>
        <p:nvPicPr>
          <p:cNvPr id="6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50912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 cstate="print"/>
          <a:srcRect r="93"/>
          <a:stretch>
            <a:fillRect/>
          </a:stretch>
        </p:blipFill>
        <p:spPr bwMode="auto">
          <a:xfrm>
            <a:off x="6876256" y="3645024"/>
            <a:ext cx="10081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32656"/>
            <a:ext cx="6449144" cy="778098"/>
          </a:xfrm>
        </p:spPr>
        <p:txBody>
          <a:bodyPr>
            <a:noAutofit/>
          </a:bodyPr>
          <a:lstStyle/>
          <a:p>
            <a:pPr eaLnBrk="1" hangingPunct="1"/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Vinagres de Frutas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059831" y="1124744"/>
            <a:ext cx="5555531" cy="259228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900" b="1" dirty="0" smtClean="0">
                <a:latin typeface="MV Boli" pitchFamily="2" charset="0"/>
                <a:cs typeface="MV Boli" pitchFamily="2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+mj-lt"/>
                <a:cs typeface="MV Boli" pitchFamily="2" charset="0"/>
              </a:rPr>
              <a:t>El </a:t>
            </a:r>
            <a:r>
              <a:rPr lang="es-ES" sz="2000" b="1" dirty="0" smtClean="0">
                <a:latin typeface="+mj-lt"/>
                <a:cs typeface="MV Boli" pitchFamily="2" charset="0"/>
              </a:rPr>
              <a:t>Vinagre de Manzana </a:t>
            </a:r>
            <a:r>
              <a:rPr lang="es-ES" sz="2000" dirty="0" err="1" smtClean="0">
                <a:latin typeface="+mj-lt"/>
                <a:cs typeface="MV Boli" pitchFamily="2" charset="0"/>
              </a:rPr>
              <a:t>Riojavina</a:t>
            </a:r>
            <a:r>
              <a:rPr lang="es-ES" sz="2000" dirty="0" smtClean="0">
                <a:latin typeface="+mj-lt"/>
                <a:cs typeface="MV Boli" pitchFamily="2" charset="0"/>
              </a:rPr>
              <a:t> está elaborado con manzanas seleccionadas, a partir de sidra natural, no de mosto concentrado.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+mj-lt"/>
              <a:cs typeface="MV Boli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+mj-lt"/>
                <a:cs typeface="MV Boli" pitchFamily="2" charset="0"/>
              </a:rPr>
              <a:t>Referencia: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b="1" dirty="0" smtClean="0">
                <a:latin typeface="+mj-lt"/>
                <a:cs typeface="MV Boli" pitchFamily="2" charset="0"/>
              </a:rPr>
              <a:t>Precio: </a:t>
            </a:r>
            <a:r>
              <a:rPr lang="es-ES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0,90 € </a:t>
            </a:r>
            <a:r>
              <a:rPr lang="es-ES" sz="2000" dirty="0" smtClean="0">
                <a:latin typeface="+mj-lt"/>
                <a:cs typeface="MV Boli" pitchFamily="2" charset="0"/>
              </a:rPr>
              <a:t>(botella vidrio 50 cl.)</a:t>
            </a:r>
          </a:p>
        </p:txBody>
      </p:sp>
      <p:pic>
        <p:nvPicPr>
          <p:cNvPr id="13318" name="Picture 5" descr=" Vinagre de Manzana"/>
          <p:cNvPicPr>
            <a:picLocks noChangeAspect="1" noChangeArrowheads="1"/>
          </p:cNvPicPr>
          <p:nvPr/>
        </p:nvPicPr>
        <p:blipFill>
          <a:blip r:embed="rId3" r:link="rId4" cstate="print"/>
          <a:srcRect r="526" b="2"/>
          <a:stretch>
            <a:fillRect/>
          </a:stretch>
        </p:blipFill>
        <p:spPr bwMode="auto">
          <a:xfrm>
            <a:off x="755576" y="908720"/>
            <a:ext cx="10801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7188" y="4149080"/>
            <a:ext cx="550068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defRPr/>
            </a:pPr>
            <a:r>
              <a:rPr lang="es-ES" sz="2000" u="none" dirty="0" smtClean="0">
                <a:latin typeface="+mj-lt"/>
                <a:cs typeface="MV Boli" pitchFamily="2" charset="0"/>
              </a:rPr>
              <a:t>Nuestro </a:t>
            </a:r>
            <a:r>
              <a:rPr lang="es-ES" sz="2000" b="1" u="none" dirty="0">
                <a:latin typeface="+mj-lt"/>
                <a:cs typeface="MV Boli" pitchFamily="2" charset="0"/>
              </a:rPr>
              <a:t>vinagre de vino a la frambuesa </a:t>
            </a:r>
            <a:r>
              <a:rPr lang="es-ES" sz="2000" u="none" dirty="0" smtClean="0">
                <a:latin typeface="+mj-lt"/>
                <a:cs typeface="MV Boli" pitchFamily="2" charset="0"/>
              </a:rPr>
              <a:t>está elaborado </a:t>
            </a:r>
            <a:r>
              <a:rPr lang="es-ES" sz="2000" u="none" dirty="0">
                <a:latin typeface="+mj-lt"/>
                <a:cs typeface="MV Boli" pitchFamily="2" charset="0"/>
              </a:rPr>
              <a:t>con vinos seleccionados. Úselo </a:t>
            </a:r>
            <a:r>
              <a:rPr lang="es-ES" sz="2000" u="none" dirty="0" smtClean="0">
                <a:latin typeface="+mj-lt"/>
                <a:cs typeface="MV Boli" pitchFamily="2" charset="0"/>
              </a:rPr>
              <a:t>en ensaladas </a:t>
            </a:r>
            <a:r>
              <a:rPr lang="es-ES" sz="2000" u="none" dirty="0">
                <a:latin typeface="+mj-lt"/>
                <a:cs typeface="MV Boli" pitchFamily="2" charset="0"/>
              </a:rPr>
              <a:t>aderezadas con nata líquida </a:t>
            </a:r>
            <a:r>
              <a:rPr lang="es-ES" sz="2000" u="none" dirty="0" smtClean="0">
                <a:latin typeface="+mj-lt"/>
                <a:cs typeface="MV Boli" pitchFamily="2" charset="0"/>
              </a:rPr>
              <a:t>y vinagre </a:t>
            </a:r>
            <a:r>
              <a:rPr lang="es-ES" sz="2000" u="none" dirty="0">
                <a:latin typeface="+mj-lt"/>
                <a:cs typeface="MV Boli" pitchFamily="2" charset="0"/>
              </a:rPr>
              <a:t>a la frambuesa o para </a:t>
            </a:r>
            <a:r>
              <a:rPr lang="es-ES" sz="2000" u="none" dirty="0" smtClean="0">
                <a:latin typeface="+mj-lt"/>
                <a:cs typeface="MV Boli" pitchFamily="2" charset="0"/>
              </a:rPr>
              <a:t>suavizar frutas</a:t>
            </a:r>
            <a:r>
              <a:rPr lang="es-ES" sz="2000" u="none" dirty="0">
                <a:latin typeface="+mj-lt"/>
                <a:cs typeface="MV Boli" pitchFamily="2" charset="0"/>
              </a:rPr>
              <a:t>, en especial fresas</a:t>
            </a:r>
            <a:r>
              <a:rPr lang="es-ES" sz="2000" u="none" dirty="0" smtClean="0">
                <a:latin typeface="+mj-lt"/>
                <a:cs typeface="MV Boli" pitchFamily="2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/>
            </a:pPr>
            <a:endParaRPr lang="es-ES" sz="2000" b="0" kern="0" dirty="0" smtClean="0">
              <a:latin typeface="+mj-lt"/>
              <a:cs typeface="MV Boli" pitchFamily="2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2000" b="1" dirty="0" smtClean="0">
                <a:latin typeface="+mj-lt"/>
                <a:cs typeface="MV Boli" pitchFamily="2" charset="0"/>
              </a:rPr>
              <a:t>Referencia: 15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sz="3200" b="1" dirty="0" smtClean="0">
                <a:latin typeface="+mj-lt"/>
                <a:cs typeface="MV Boli" pitchFamily="2" charset="0"/>
              </a:rPr>
              <a:t>Precio: </a:t>
            </a:r>
            <a:r>
              <a:rPr lang="es-ES" sz="3200" b="1" dirty="0" smtClean="0">
                <a:solidFill>
                  <a:srgbClr val="FF0000"/>
                </a:solidFill>
                <a:latin typeface="+mj-lt"/>
                <a:cs typeface="MV Boli" pitchFamily="2" charset="0"/>
              </a:rPr>
              <a:t>0,90 € </a:t>
            </a:r>
            <a:r>
              <a:rPr lang="es-ES" sz="2000" dirty="0" smtClean="0">
                <a:latin typeface="+mj-lt"/>
                <a:cs typeface="MV Boli" pitchFamily="2" charset="0"/>
              </a:rPr>
              <a:t>(botella vidrio 50 cl.)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kern="0" dirty="0">
                <a:latin typeface="Comic Sans MS" pitchFamily="66" charset="0"/>
              </a:rPr>
              <a:t/>
            </a:r>
            <a:br>
              <a:rPr lang="es-ES" sz="2000" b="0" u="none" kern="0" dirty="0">
                <a:latin typeface="Comic Sans MS" pitchFamily="66" charset="0"/>
              </a:rPr>
            </a:br>
            <a:r>
              <a:rPr lang="es-ES" b="0" u="none" kern="0" dirty="0">
                <a:latin typeface="+mn-lt"/>
              </a:rPr>
              <a:t/>
            </a:r>
            <a:br>
              <a:rPr lang="es-ES" b="0" u="none" kern="0" dirty="0">
                <a:latin typeface="+mn-lt"/>
              </a:rPr>
            </a:br>
            <a:endParaRPr lang="es-ES" b="0" u="none" kern="0" dirty="0">
              <a:latin typeface="+mn-lt"/>
            </a:endParaRPr>
          </a:p>
        </p:txBody>
      </p:sp>
      <p:pic>
        <p:nvPicPr>
          <p:cNvPr id="8" name="Picture 3" descr="F:\1ª Evaluación\Logotipo\UPTS - Original 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085184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1472</Words>
  <Application>Microsoft Office PowerPoint</Application>
  <PresentationFormat>Presentación en pantalla (4:3)</PresentationFormat>
  <Paragraphs>289</Paragraphs>
  <Slides>32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Diapositiva 1</vt:lpstr>
      <vt:lpstr>¡Advertencia!</vt:lpstr>
      <vt:lpstr>Diapositiva 3</vt:lpstr>
      <vt:lpstr>Queso de oveja</vt:lpstr>
      <vt:lpstr>Diapositiva 5</vt:lpstr>
      <vt:lpstr>Chorizo Extra</vt:lpstr>
      <vt:lpstr>Salchichón Extra</vt:lpstr>
      <vt:lpstr>Vinagres ecológicos</vt:lpstr>
      <vt:lpstr>Vinagres de Frutas</vt:lpstr>
      <vt:lpstr>Vinagre a las hierbas</vt:lpstr>
      <vt:lpstr>Vinagre Balsámico </vt:lpstr>
      <vt:lpstr>Caramelos  El  Avión</vt:lpstr>
      <vt:lpstr>Fardelejos</vt:lpstr>
      <vt:lpstr>Pimientos del piquillo</vt:lpstr>
      <vt:lpstr>Verduras de la Ribera del Ebro </vt:lpstr>
      <vt:lpstr>Verduras de la Ribera del Ebro </vt:lpstr>
      <vt:lpstr>Pimientos Najeranos</vt:lpstr>
      <vt:lpstr>Alegrías Riojanas</vt:lpstr>
      <vt:lpstr>Guindillas</vt:lpstr>
      <vt:lpstr>Encurtidos </vt:lpstr>
      <vt:lpstr>Aceitunas </vt:lpstr>
      <vt:lpstr>Diapositiva 22</vt:lpstr>
      <vt:lpstr>ARPS</vt:lpstr>
      <vt:lpstr>Marcos de fotos</vt:lpstr>
      <vt:lpstr>Anillos</vt:lpstr>
      <vt:lpstr>Pendientes</vt:lpstr>
      <vt:lpstr>Collares</vt:lpstr>
      <vt:lpstr>Abanicos</vt:lpstr>
      <vt:lpstr>Libretas y Agendas</vt:lpstr>
      <vt:lpstr>Chapas</vt:lpstr>
      <vt:lpstr>Artesanía de ASPACE</vt:lpstr>
      <vt:lpstr>Diapositiva 32</vt:lpstr>
    </vt:vector>
  </TitlesOfParts>
  <Company>IES COSME GARCIA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A111</dc:creator>
  <cp:lastModifiedBy>A111</cp:lastModifiedBy>
  <cp:revision>28</cp:revision>
  <dcterms:created xsi:type="dcterms:W3CDTF">2015-02-19T11:36:07Z</dcterms:created>
  <dcterms:modified xsi:type="dcterms:W3CDTF">2015-03-25T11:57:38Z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993960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