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324" r:id="rId6"/>
    <p:sldId id="335" r:id="rId7"/>
    <p:sldId id="336" r:id="rId8"/>
    <p:sldId id="325" r:id="rId9"/>
    <p:sldId id="326" r:id="rId10"/>
    <p:sldId id="327" r:id="rId11"/>
    <p:sldId id="328" r:id="rId12"/>
    <p:sldId id="329" r:id="rId13"/>
    <p:sldId id="331" r:id="rId14"/>
    <p:sldId id="337" r:id="rId15"/>
    <p:sldId id="338" r:id="rId16"/>
    <p:sldId id="292" r:id="rId17"/>
    <p:sldId id="293" r:id="rId18"/>
    <p:sldId id="294" r:id="rId19"/>
    <p:sldId id="295" r:id="rId20"/>
    <p:sldId id="271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9" d="100"/>
          <a:sy n="8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3C374-986A-4375-8E92-A67AB4D82B89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490F4-FD28-45EF-8F2E-4415241DD47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291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C1717-7936-4252-B85B-A0F6801D322F}" type="slidenum">
              <a:rPr lang="es-ES_tradnl" smtClean="0"/>
              <a:pPr/>
              <a:t>20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490F4-FD28-45EF-8F2E-4415241DD470}" type="slidenum">
              <a:rPr lang="es-ES_tradnl" smtClean="0"/>
              <a:pPr/>
              <a:t>33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E80E25-C7A7-4EF7-98BB-0AA766FC508F}" type="datetimeFigureOut">
              <a:rPr lang="es-ES_tradnl" smtClean="0"/>
              <a:pPr/>
              <a:t>24/03/2015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FD8471-A1D1-4377-8E04-3335DB9232E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http://www.riojavina.es/scripts/imagen.php?URL=../files/productos/producto-39.jpg&amp;X=220&amp;Y=450&amp;calidad=1&amp;distorsion=n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http://www.riojavina.es/scripts/imagen.php?URL=../files/productos/producto-40.jpg&amp;X=220&amp;Y=450&amp;calidad=1&amp;distorsion=no" TargetMode="Externa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riojavina.es/scripts/imagen.php?URL=../files/productos/producto-47.jpg&amp;X=220&amp;Y=450&amp;calidad=1&amp;distorsion=no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21.xml.rels><?xml version="1.0" encoding="UTF-8" standalone="yes" ?><Relationships xmlns="http://schemas.openxmlformats.org/package/2006/relationships"><Relationship Id="rId3" Target="../media/image40.jpeg" Type="http://schemas.openxmlformats.org/officeDocument/2006/relationships/image"/><Relationship Id="rId2" Target="../media/image39.pn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42.jpeg" Type="http://schemas.openxmlformats.org/officeDocument/2006/relationships/image"/><Relationship Id="rId5" Target="../media/image2.jpeg" Type="http://schemas.openxmlformats.org/officeDocument/2006/relationships/image"/><Relationship Id="rId4" Target="../media/image41.jpe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3" Target="../media/image4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44.jpeg" Type="http://schemas.openxmlformats.org/officeDocument/2006/relationships/image"/><Relationship Id="rId1" Target="../slideLayouts/slideLayout6.xml" Type="http://schemas.openxmlformats.org/officeDocument/2006/relationships/slideLayout"/><Relationship Id="rId4" Target="../media/image45.jpeg" Type="http://schemas.openxmlformats.org/officeDocument/2006/relationships/image"/></Relationships>
</file>

<file path=ppt/slides/_rels/slide24.xml.rels><?xml version="1.0" encoding="UTF-8" standalone="yes" ?><Relationships xmlns="http://schemas.openxmlformats.org/package/2006/relationships"><Relationship Id="rId2" Target="../media/image46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2" Target="../media/image47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3" Target="../media/image49.jpeg" Type="http://schemas.openxmlformats.org/officeDocument/2006/relationships/image"/><Relationship Id="rId2" Target="../media/image48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3" Target="../media/image51.jpeg" Type="http://schemas.openxmlformats.org/officeDocument/2006/relationships/image"/><Relationship Id="rId2" Target="../media/image50.jpeg" Type="http://schemas.openxmlformats.org/officeDocument/2006/relationships/image"/><Relationship Id="rId1" Target="../slideLayouts/slideLayout6.xml" Type="http://schemas.openxmlformats.org/officeDocument/2006/relationships/slideLayout"/><Relationship Id="rId6" Target="../media/image54.jpeg" Type="http://schemas.openxmlformats.org/officeDocument/2006/relationships/image"/><Relationship Id="rId5" Target="../media/image53.jpeg" Type="http://schemas.openxmlformats.org/officeDocument/2006/relationships/image"/><Relationship Id="rId4" Target="../media/image52.jpeg" Type="http://schemas.openxmlformats.org/officeDocument/2006/relationships/image"/></Relationships>
</file>

<file path=ppt/slides/_rels/slide28.xml.rels><?xml version="1.0" encoding="UTF-8" standalone="yes" ?><Relationships xmlns="http://schemas.openxmlformats.org/package/2006/relationships"><Relationship Id="rId3" Target="../media/image56.jpeg" Type="http://schemas.openxmlformats.org/officeDocument/2006/relationships/image"/><Relationship Id="rId2" Target="../media/image55.jpeg" Type="http://schemas.openxmlformats.org/officeDocument/2006/relationships/image"/><Relationship Id="rId1" Target="../slideLayouts/slideLayout6.xml" Type="http://schemas.openxmlformats.org/officeDocument/2006/relationships/slideLayout"/><Relationship Id="rId5" Target="../media/image58.jpeg" Type="http://schemas.openxmlformats.org/officeDocument/2006/relationships/image"/><Relationship Id="rId4" Target="../media/image57.jpeg" Type="http://schemas.openxmlformats.org/officeDocument/2006/relationships/image"/></Relationships>
</file>

<file path=ppt/slides/_rels/slide29.xml.rels><?xml version="1.0" encoding="UTF-8" standalone="yes" ?><Relationships xmlns="http://schemas.openxmlformats.org/package/2006/relationships"><Relationship Id="rId3" Target="../media/image60.jpeg" Type="http://schemas.openxmlformats.org/officeDocument/2006/relationships/image"/><Relationship Id="rId2" Target="../media/image59.jpeg" Type="http://schemas.openxmlformats.org/officeDocument/2006/relationships/image"/><Relationship Id="rId1" Target="../slideLayouts/slideLayout6.xml" Type="http://schemas.openxmlformats.org/officeDocument/2006/relationships/slideLayout"/><Relationship Id="rId4" Target="../media/image61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 ?><Relationships xmlns="http://schemas.openxmlformats.org/package/2006/relationships"><Relationship Id="rId3" Target="../media/image63.jpeg" Type="http://schemas.openxmlformats.org/officeDocument/2006/relationships/image"/><Relationship Id="rId2" Target="../media/image62.jpeg" Type="http://schemas.openxmlformats.org/officeDocument/2006/relationships/image"/><Relationship Id="rId1" Target="../slideLayouts/slideLayout6.xml" Type="http://schemas.openxmlformats.org/officeDocument/2006/relationships/slideLayout"/><Relationship Id="rId5" Target="../media/image65.jpeg" Type="http://schemas.openxmlformats.org/officeDocument/2006/relationships/image"/><Relationship Id="rId4" Target="../media/image64.jpeg" Type="http://schemas.openxmlformats.org/officeDocument/2006/relationships/image"/></Relationships>
</file>

<file path=ppt/slides/_rels/slide31.xml.rels><?xml version="1.0" encoding="UTF-8" standalone="yes" ?><Relationships xmlns="http://schemas.openxmlformats.org/package/2006/relationships"><Relationship Id="rId2" Target="../media/image66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32.xml.rels><?xml version="1.0" encoding="UTF-8" standalone="yes" ?><Relationships xmlns="http://schemas.openxmlformats.org/package/2006/relationships"><Relationship Id="rId3" Target="../media/image68.jpeg" Type="http://schemas.openxmlformats.org/officeDocument/2006/relationships/image"/><Relationship Id="rId2" Target="../media/image67.jpeg" Type="http://schemas.openxmlformats.org/officeDocument/2006/relationships/image"/><Relationship Id="rId1" Target="../slideLayouts/slideLayout6.xml" Type="http://schemas.openxmlformats.org/officeDocument/2006/relationships/slideLayout"/><Relationship Id="rId4" Target="../media/image69.jpeg" Type="http://schemas.openxmlformats.org/officeDocument/2006/relationships/image"/></Relationships>
</file>

<file path=ppt/slides/_rels/slide33.xml.rels><?xml version="1.0" encoding="UTF-8" standalone="yes" ?><Relationships xmlns="http://schemas.openxmlformats.org/package/2006/relationships"><Relationship Id="rId3" Target="../media/image70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6.xml" Type="http://schemas.openxmlformats.org/officeDocument/2006/relationships/slideLayout"/></Relationships>
</file>

<file path=ppt/slides/_rels/slide34.xml.rels><?xml version="1.0" encoding="UTF-8" standalone="yes" ?><Relationships xmlns="http://schemas.openxmlformats.org/package/2006/relationships"><Relationship Id="rId3" Target="../media/image72.jpeg" Type="http://schemas.openxmlformats.org/officeDocument/2006/relationships/image"/><Relationship Id="rId2" Target="../media/image71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3108" y="857232"/>
            <a:ext cx="6172200" cy="1894362"/>
          </a:xfrm>
        </p:spPr>
        <p:txBody>
          <a:bodyPr>
            <a:noAutofit/>
          </a:bodyPr>
          <a:lstStyle/>
          <a:p>
            <a:pPr algn="r"/>
            <a:r>
              <a:rPr lang="es-ES_tradnl" sz="8000" dirty="0" smtClean="0">
                <a:solidFill>
                  <a:srgbClr val="66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CATÁLOGO DE PRODUCTOS</a:t>
            </a:r>
            <a:endParaRPr lang="es-ES_tradnl" sz="8000" dirty="0">
              <a:solidFill>
                <a:srgbClr val="66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4" name="3 Imagen" descr="logotipo innouv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6198001" cy="353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6500826" y="3143248"/>
            <a:ext cx="142875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ChangeArrowheads="1" noGrp="1"/>
          </p:cNvSpPr>
          <p:nvPr>
            <p:ph type="title"/>
          </p:nvPr>
        </p:nvSpPr>
        <p:spPr>
          <a:xfrm>
            <a:off x="1714480" y="500042"/>
            <a:ext cx="6449144" cy="778098"/>
          </a:xfrm>
        </p:spPr>
        <p:txBody>
          <a:bodyPr>
            <a:noAutofit/>
          </a:bodyPr>
          <a:lstStyle/>
          <a:p>
            <a:pPr eaLnBrk="1" hangingPunct="1"/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Vinagres de Frutas</a:t>
            </a:r>
          </a:p>
        </p:txBody>
      </p:sp>
      <p:sp>
        <p:nvSpPr>
          <p:cNvPr id="13316" name="Rectangle 3"/>
          <p:cNvSpPr>
            <a:spLocks noChangeArrowheads="1" noGrp="1"/>
          </p:cNvSpPr>
          <p:nvPr>
            <p:ph idx="1"/>
          </p:nvPr>
        </p:nvSpPr>
        <p:spPr>
          <a:xfrm>
            <a:off x="3059831" y="1124744"/>
            <a:ext cx="5555531" cy="259228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1900">
                <a:latin charset="0" pitchFamily="2" typeface="MV Boli"/>
                <a:cs charset="0" pitchFamily="2" typeface="MV Boli"/>
              </a:rPr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El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Vinagre de Manzana </a:t>
            </a:r>
            <a:r>
              <a:rPr dirty="0" err="1" lang="es-ES" smtClean="0" sz="2000">
                <a:latin charset="0" pitchFamily="34" typeface="Agency FB"/>
                <a:cs charset="0" pitchFamily="2" typeface="MV Boli"/>
              </a:rPr>
              <a:t>Riojavina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 está elaborado con manzanas seleccionadas, a partir de sidra natural, no de mosto concentrado.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lang="es-ES" smtClean="0" sz="2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Referencia: 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0,90 € 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(botella vidrio 50 cl.)</a:t>
            </a:r>
          </a:p>
        </p:txBody>
      </p:sp>
      <p:pic>
        <p:nvPicPr>
          <p:cNvPr descr=" Vinagre de Manzana" id="13318" name="Picture 5"/>
          <p:cNvPicPr>
            <a:picLocks noChangeArrowheads="1" noChangeAspect="1"/>
          </p:cNvPicPr>
          <p:nvPr/>
        </p:nvPicPr>
        <p:blipFill>
          <a:blip cstate="print" r:embed="rId3" r:link="rId4"/>
          <a:srcRect/>
          <a:stretch>
            <a:fillRect/>
          </a:stretch>
        </p:blipFill>
        <p:spPr bwMode="auto">
          <a:xfrm>
            <a:off x="539552" y="908720"/>
            <a:ext cx="1440160" cy="319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7188" y="4149080"/>
            <a:ext cx="550068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 marL="342900">
              <a:lnSpc>
                <a:spcPct val="80000"/>
              </a:lnSpc>
              <a:spcBef>
                <a:spcPts val="600"/>
              </a:spcBef>
              <a:defRPr/>
            </a:pPr>
            <a:r>
              <a:rPr dirty="0" lang="es-ES" smtClean="0" sz="2000" u="none">
                <a:latin charset="0" pitchFamily="34" typeface="Agency FB"/>
                <a:cs charset="0" pitchFamily="2" typeface="MV Boli"/>
              </a:rPr>
              <a:t>Nuestro </a:t>
            </a:r>
            <a:r>
              <a:rPr b="1" dirty="0" lang="es-ES" sz="2000" u="none">
                <a:latin charset="0" pitchFamily="34" typeface="Agency FB"/>
                <a:cs charset="0" pitchFamily="2" typeface="MV Boli"/>
              </a:rPr>
              <a:t>vinagre de vino a la frambuesa </a:t>
            </a:r>
            <a:r>
              <a:rPr dirty="0" lang="es-ES" smtClean="0" sz="2000" u="none">
                <a:latin charset="0" pitchFamily="34" typeface="Agency FB"/>
                <a:cs charset="0" pitchFamily="2" typeface="MV Boli"/>
              </a:rPr>
              <a:t>está elaborado </a:t>
            </a:r>
            <a:r>
              <a:rPr dirty="0" lang="es-ES" sz="2000" u="none">
                <a:latin charset="0" pitchFamily="34" typeface="Agency FB"/>
                <a:cs charset="0" pitchFamily="2" typeface="MV Boli"/>
              </a:rPr>
              <a:t>con vinos seleccionados. Úselo </a:t>
            </a:r>
            <a:r>
              <a:rPr dirty="0" lang="es-ES" smtClean="0" sz="2000" u="none">
                <a:latin charset="0" pitchFamily="34" typeface="Agency FB"/>
                <a:cs charset="0" pitchFamily="2" typeface="MV Boli"/>
              </a:rPr>
              <a:t>en ensaladas </a:t>
            </a:r>
            <a:r>
              <a:rPr dirty="0" lang="es-ES" sz="2000" u="none">
                <a:latin charset="0" pitchFamily="34" typeface="Agency FB"/>
                <a:cs charset="0" pitchFamily="2" typeface="MV Boli"/>
              </a:rPr>
              <a:t>aderezadas con nata líquida </a:t>
            </a:r>
            <a:r>
              <a:rPr dirty="0" lang="es-ES" smtClean="0" sz="2000" u="none">
                <a:latin charset="0" pitchFamily="34" typeface="Agency FB"/>
                <a:cs charset="0" pitchFamily="2" typeface="MV Boli"/>
              </a:rPr>
              <a:t>y vinagre </a:t>
            </a:r>
            <a:r>
              <a:rPr dirty="0" lang="es-ES" sz="2000" u="none">
                <a:latin charset="0" pitchFamily="34" typeface="Agency FB"/>
                <a:cs charset="0" pitchFamily="2" typeface="MV Boli"/>
              </a:rPr>
              <a:t>a la frambuesa o para </a:t>
            </a:r>
            <a:r>
              <a:rPr dirty="0" lang="es-ES" smtClean="0" sz="2000" u="none">
                <a:latin charset="0" pitchFamily="34" typeface="Agency FB"/>
                <a:cs charset="0" pitchFamily="2" typeface="MV Boli"/>
              </a:rPr>
              <a:t>suavizar frutas</a:t>
            </a:r>
            <a:r>
              <a:rPr dirty="0" lang="es-ES" sz="2000" u="none">
                <a:latin charset="0" pitchFamily="34" typeface="Agency FB"/>
                <a:cs charset="0" pitchFamily="2" typeface="MV Boli"/>
              </a:rPr>
              <a:t>, en especial fresas</a:t>
            </a:r>
            <a:r>
              <a:rPr dirty="0" lang="es-ES" smtClean="0" sz="2000" u="none">
                <a:latin charset="0" pitchFamily="34" typeface="Agency FB"/>
                <a:cs charset="0" pitchFamily="2" typeface="MV Boli"/>
              </a:rPr>
              <a:t>.</a:t>
            </a:r>
          </a:p>
          <a:p>
            <a:pPr indent="-342900" marL="342900">
              <a:lnSpc>
                <a:spcPct val="80000"/>
              </a:lnSpc>
              <a:spcBef>
                <a:spcPts val="600"/>
              </a:spcBef>
              <a:defRPr/>
            </a:pPr>
            <a:endParaRPr b="0" dirty="0" kern="0" lang="es-ES" smtClean="0" sz="2000">
              <a:latin charset="0" pitchFamily="34" typeface="Agency FB"/>
              <a:cs charset="0" pitchFamily="2" typeface="MV Boli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Referencia: 15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0,90 € 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(botella vidrio 50 cl.)</a:t>
            </a:r>
          </a:p>
          <a:p>
            <a:pPr indent="-342900" marL="342900">
              <a:lnSpc>
                <a:spcPct val="80000"/>
              </a:lnSpc>
              <a:spcBef>
                <a:spcPct val="20000"/>
              </a:spcBef>
              <a:defRPr/>
            </a:pPr>
            <a:r>
              <a:rPr b="0" dirty="0" kern="0" lang="es-ES" sz="2000" u="none">
                <a:latin charset="0" pitchFamily="66" typeface="Comic Sans MS"/>
              </a:rPr>
              <a:t/>
            </a:r>
            <a:br>
              <a:rPr b="0" dirty="0" kern="0" lang="es-ES" sz="2000" u="none">
                <a:latin charset="0" pitchFamily="66" typeface="Comic Sans MS"/>
              </a:rPr>
            </a:br>
            <a:r>
              <a:rPr b="0" dirty="0" kern="0" lang="es-ES" u="none">
                <a:latin typeface="+mn-lt"/>
              </a:rPr>
              <a:t/>
            </a:r>
            <a:br>
              <a:rPr b="0" dirty="0" kern="0" lang="es-ES" u="none">
                <a:latin typeface="+mn-lt"/>
              </a:rPr>
            </a:br>
            <a:endParaRPr b="0" dirty="0" kern="0" lang="es-ES" u="none">
              <a:latin typeface="+mn-lt"/>
            </a:endParaRPr>
          </a:p>
        </p:txBody>
      </p:sp>
      <p:pic>
        <p:nvPicPr>
          <p:cNvPr descr="logotipo innouvadores.jpg" id="12" name="11 Imagen"/>
          <p:cNvPicPr>
            <a:picLocks noChangeAspect="1"/>
          </p:cNvPicPr>
          <p:nvPr/>
        </p:nvPicPr>
        <p:blipFill>
          <a:blip cstate="print" r:embed="rId5"/>
          <a:srcRect b="148" r="87"/>
          <a:stretch>
            <a:fillRect/>
          </a:stretch>
        </p:blipFill>
        <p:spPr>
          <a:xfrm>
            <a:off x="5148064" y="5877272"/>
            <a:ext cx="1394410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395536" y="4074040"/>
            <a:ext cx="1224136" cy="250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9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1475656" y="2708920"/>
            <a:ext cx="1224136" cy="250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ChangeArrowheads="1"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Vinagre a las hierbas</a:t>
            </a:r>
          </a:p>
        </p:txBody>
      </p:sp>
      <p:sp>
        <p:nvSpPr>
          <p:cNvPr id="14341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2771800" y="1571625"/>
            <a:ext cx="5986438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Botella de vidrio  de 50 </a:t>
            </a:r>
            <a:r>
              <a:rPr b="1" dirty="0" err="1" lang="es-ES" smtClean="0" sz="2000">
                <a:latin charset="0" pitchFamily="34" typeface="Agency FB"/>
                <a:cs charset="0" pitchFamily="2" typeface="MV Boli"/>
              </a:rPr>
              <a:t>cl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, 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con tapón vertedor especial para vinagre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Elaborado con vinos seleccionados y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lang="es-ES" smtClean="0" sz="1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 charset="2" pitchFamily="2" typeface="Wingdings"/>
              <a:buChar char="ü"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ajos de calidad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, ideal para preparar unos boquerones en vinagre al ajo, ensalada de escarola o asar una lubina.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(ref. 16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)</a:t>
            </a:r>
          </a:p>
          <a:p>
            <a:pPr eaLnBrk="1" hangingPunct="1">
              <a:lnSpc>
                <a:spcPct val="80000"/>
              </a:lnSpc>
              <a:buFont charset="2" pitchFamily="2" typeface="Wingdings"/>
              <a:buChar char="ü"/>
            </a:pPr>
            <a:endParaRPr b="1" dirty="0" lang="es-ES" smtClean="0" sz="1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 charset="2" pitchFamily="2" typeface="Wingdings"/>
              <a:buChar char="ü"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hierbas frescas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. Úsese para preparar un cordero asado, aderezar una exquisita ensalada o incluso como tratamiento para aclarar los cabellos y darles brillo.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(ref. 17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)</a:t>
            </a:r>
          </a:p>
          <a:p>
            <a:pPr eaLnBrk="1" hangingPunct="1">
              <a:lnSpc>
                <a:spcPct val="80000"/>
              </a:lnSpc>
              <a:buFont charset="2" pitchFamily="2" typeface="Wingdings"/>
              <a:buChar char="ü"/>
            </a:pPr>
            <a:endParaRPr b="1" dirty="0" lang="es-ES" smtClean="0" sz="1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 charset="2" pitchFamily="2" typeface="Wingdings"/>
              <a:buChar char="ü"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estragón de nuestra propia plantación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, es un vinagre ideal para pescados, ensaladas de verduras o legumbres, etc.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(ref. 18)</a:t>
            </a:r>
          </a:p>
          <a:p>
            <a:pPr eaLnBrk="1" hangingPunct="1">
              <a:lnSpc>
                <a:spcPct val="80000"/>
              </a:lnSpc>
              <a:buFont charset="2" pitchFamily="2" typeface="Wingdings"/>
              <a:buChar char="ü"/>
            </a:pPr>
            <a:endParaRPr dirty="0" lang="es-ES" smtClean="0" sz="2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0,90 €</a:t>
            </a:r>
          </a:p>
          <a:p>
            <a:pPr eaLnBrk="1" hangingPunct="1">
              <a:lnSpc>
                <a:spcPct val="80000"/>
              </a:lnSpc>
            </a:pPr>
            <a:endParaRPr dirty="0" lang="es-ES" smtClean="0" sz="1800">
              <a:latin charset="0" pitchFamily="34" typeface="Agency FB"/>
            </a:endParaRPr>
          </a:p>
        </p:txBody>
      </p:sp>
      <p:pic>
        <p:nvPicPr>
          <p:cNvPr descr=" Vinagre de Vino al Ajo" id="14343" name="Picture 5"/>
          <p:cNvPicPr>
            <a:picLocks noChangeArrowheads="1" noChangeAspect="1"/>
          </p:cNvPicPr>
          <p:nvPr/>
        </p:nvPicPr>
        <p:blipFill>
          <a:blip cstate="print" r:embed="rId4" r:link="rId5"/>
          <a:srcRect/>
          <a:stretch>
            <a:fillRect/>
          </a:stretch>
        </p:blipFill>
        <p:spPr bwMode="auto">
          <a:xfrm>
            <a:off x="395536" y="1556792"/>
            <a:ext cx="1152128" cy="239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logotipo innouvadores.jpg" id="13" name="12 Imagen"/>
          <p:cNvPicPr>
            <a:picLocks noChangeAspect="1"/>
          </p:cNvPicPr>
          <p:nvPr/>
        </p:nvPicPr>
        <p:blipFill>
          <a:blip cstate="print" r:embed="rId6"/>
          <a:srcRect r="41"/>
          <a:stretch>
            <a:fillRect/>
          </a:stretch>
        </p:blipFill>
        <p:spPr>
          <a:xfrm>
            <a:off x="5724128" y="5229200"/>
            <a:ext cx="2106789" cy="119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eaLnBrk="1" hangingPunct="1"/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Vinagre Balsámico </a:t>
            </a:r>
          </a:p>
        </p:txBody>
      </p:sp>
      <p:sp>
        <p:nvSpPr>
          <p:cNvPr id="15363" name="Rectangle 3"/>
          <p:cNvSpPr>
            <a:spLocks noChangeArrowheads="1" noGrp="1"/>
          </p:cNvSpPr>
          <p:nvPr>
            <p:ph idx="1" type="body"/>
          </p:nvPr>
        </p:nvSpPr>
        <p:spPr>
          <a:xfrm>
            <a:off x="3275856" y="1224216"/>
            <a:ext cx="4968551" cy="525700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Referencia: 19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lang="es-ES" smtClean="0" sz="2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El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Vinagre Balsámico de Rioja </a:t>
            </a:r>
            <a:r>
              <a:rPr dirty="0" err="1" lang="es-ES" smtClean="0" sz="2000">
                <a:latin charset="0" pitchFamily="34" typeface="Agency FB"/>
                <a:cs charset="0" pitchFamily="2" typeface="MV Boli"/>
              </a:rPr>
              <a:t>Riojavina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 se diferencia por su sabor agridulce, gran suavidad y color oscuro con reflejos castaños. Un toque </a:t>
            </a:r>
            <a:r>
              <a:rPr dirty="0" err="1" lang="es-ES" smtClean="0" sz="2000">
                <a:latin charset="0" pitchFamily="34" typeface="Agency FB"/>
                <a:cs charset="0" pitchFamily="2" typeface="MV Boli"/>
              </a:rPr>
              <a:t>delicatessen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 para ensaladas refinadas, marinados de verduras crudas y cocidas, cócteles, helados, etc. Perfuma la carne a la brasa y aromatiza las ensaladas de fruta.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lang="es-ES" smtClean="0" sz="2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Botella de vidrio de 50 </a:t>
            </a:r>
            <a:r>
              <a:rPr b="1" dirty="0" err="1" lang="es-ES" smtClean="0" sz="2000">
                <a:latin charset="0" pitchFamily="34" typeface="Agency FB"/>
                <a:cs charset="0" pitchFamily="2" typeface="MV Boli"/>
              </a:rPr>
              <a:t>cl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 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y tapón vertedor especial para vinagre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lang="es-ES" smtClean="0" sz="2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lang="es-ES" smtClean="0" sz="2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1,50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b="1" dirty="0" lang="es-ES" smtClean="0" sz="2000" u="sng"/>
              <a:t/>
            </a:r>
            <a:br>
              <a:rPr b="1" dirty="0" lang="es-ES" smtClean="0" sz="2000" u="sng"/>
            </a:br>
            <a:endParaRPr b="1" dirty="0" lang="es-ES" smtClean="0" sz="2000" u="sng"/>
          </a:p>
        </p:txBody>
      </p:sp>
      <p:pic>
        <p:nvPicPr>
          <p:cNvPr descr="Vinagre Balsámico" id="15365" name="Picture 5"/>
          <p:cNvPicPr>
            <a:picLocks noChangeArrowheads="1" noChangeAspect="1"/>
          </p:cNvPicPr>
          <p:nvPr/>
        </p:nvPicPr>
        <p:blipFill>
          <a:blip cstate="print" r:embed="rId2" r:link="rId3"/>
          <a:srcRect/>
          <a:stretch>
            <a:fillRect/>
          </a:stretch>
        </p:blipFill>
        <p:spPr bwMode="auto">
          <a:xfrm>
            <a:off x="683568" y="1196752"/>
            <a:ext cx="199072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logotipo innouvadores.jpg" id="8" name="7 Imagen"/>
          <p:cNvPicPr>
            <a:picLocks noChangeAspect="1"/>
          </p:cNvPicPr>
          <p:nvPr/>
        </p:nvPicPr>
        <p:blipFill>
          <a:blip cstate="print" r:embed="rId4"/>
          <a:srcRect r="41"/>
          <a:stretch>
            <a:fillRect/>
          </a:stretch>
        </p:blipFill>
        <p:spPr>
          <a:xfrm>
            <a:off x="5652120" y="5229200"/>
            <a:ext cx="2106789" cy="119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Grp="1"/>
          </p:cNvSpPr>
          <p:nvPr>
            <p:ph idx="4294967295" type="title"/>
          </p:nvPr>
        </p:nvSpPr>
        <p:spPr>
          <a:xfrm>
            <a:off x="1071563" y="357188"/>
            <a:ext cx="6988175" cy="746125"/>
          </a:xfrm>
        </p:spPr>
        <p:txBody>
          <a:bodyPr>
            <a:noAutofit/>
          </a:bodyPr>
          <a:lstStyle/>
          <a:p>
            <a:pPr eaLnBrk="1" hangingPunct="1"/>
            <a:r>
              <a:rPr b="1" dirty="0" lang="es-ES" smtClean="0" sz="72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Caramelos  El  Avión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95536" y="1052736"/>
            <a:ext cx="8178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Caramelos El Avión </a:t>
            </a:r>
            <a:r>
              <a:rPr b="0"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es una empresa fundada en Logroño en 1928. Su especialidad son las pastillas de café con leche, aunque sus productos, siempre de gran calidad, han ido evolucionando y adaptándose a los nuevos gustos. </a:t>
            </a:r>
          </a:p>
          <a:p>
            <a:pPr algn="r"/>
            <a:r>
              <a:rPr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Presentación: </a:t>
            </a:r>
            <a:r>
              <a:rPr b="1"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bolsa de 1 kg</a:t>
            </a:r>
          </a:p>
        </p:txBody>
      </p:sp>
      <p:pic>
        <p:nvPicPr>
          <p:cNvPr descr="H:\Caramelos El Avión\IMGP0032.JPG" id="17412" name="Picture 2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5796136" y="3140968"/>
            <a:ext cx="200025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Caramelos El Avión\IMGP0034.JPG" id="17413" name="Picture 23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2987824" y="3140968"/>
            <a:ext cx="20907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H:\Caramelos El Avión\IMGP0036.JPG" id="17414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428625" y="3143250"/>
            <a:ext cx="214312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5364088" y="4795897"/>
            <a:ext cx="35718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dirty="0" lang="es-ES" sz="2000">
                <a:latin charset="0" pitchFamily="34" typeface="Agency FB"/>
                <a:cs charset="0" pitchFamily="2" typeface="MV Boli"/>
              </a:rPr>
              <a:t>Clásicos:</a:t>
            </a:r>
          </a:p>
          <a:p>
            <a:pPr>
              <a:buFont charset="2" pitchFamily="2" typeface="Wingdings"/>
              <a:buChar char="ü"/>
            </a:pPr>
            <a:r>
              <a:rPr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Café con leche </a:t>
            </a:r>
            <a:r>
              <a:rPr b="0"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</a:t>
            </a:r>
            <a:r>
              <a:rPr dirty="0" lang="es-ES" smtClean="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25</a:t>
            </a:r>
            <a:r>
              <a:rPr b="0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)  </a:t>
            </a:r>
            <a:endParaRPr b="0" dirty="0" lang="es-ES" u="none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pPr>
              <a:buFont charset="2" pitchFamily="2" typeface="Wingdings"/>
              <a:buChar char="ü"/>
            </a:pPr>
            <a:r>
              <a:rPr dirty="0" err="1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Toffe</a:t>
            </a:r>
            <a:r>
              <a:rPr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 de chocolate </a:t>
            </a:r>
            <a:r>
              <a:rPr b="0"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</a:t>
            </a:r>
            <a:r>
              <a:rPr dirty="0" lang="es-ES" smtClean="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26</a:t>
            </a:r>
            <a:r>
              <a:rPr b="0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)</a:t>
            </a:r>
            <a:endParaRPr b="0" dirty="0" lang="es-ES" u="none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endParaRPr dirty="0" lang="es-ES" smtClean="0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r>
              <a:rPr b="1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9,00</a:t>
            </a:r>
            <a:r>
              <a:rPr b="1" dirty="0" lang="es-ES" smtClean="0" u="none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 </a:t>
            </a:r>
            <a:r>
              <a:rPr b="1" dirty="0" lang="es-ES" smtClean="0" u="none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  <a:endParaRPr b="1" dirty="0" lang="es-ES" u="none">
              <a:solidFill>
                <a:srgbClr val="FF0000"/>
              </a:solidFill>
              <a:latin charset="0" pitchFamily="34" typeface="Agency FB"/>
              <a:cs charset="0" pitchFamily="2" typeface="MV Boli"/>
            </a:endParaRPr>
          </a:p>
          <a:p>
            <a:endParaRPr dirty="0" lang="es-ES"/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2987824" y="4869160"/>
            <a:ext cx="243998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dirty="0" lang="es-ES" sz="2000">
                <a:latin charset="0" pitchFamily="34" typeface="Agency FB"/>
                <a:cs charset="0" pitchFamily="2" typeface="MV Boli"/>
              </a:rPr>
              <a:t>Especialidades: </a:t>
            </a:r>
          </a:p>
          <a:p>
            <a:pPr>
              <a:buFont charset="2" pitchFamily="2" typeface="Wingdings"/>
              <a:buChar char="ü"/>
            </a:pPr>
            <a:r>
              <a:rPr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Nata </a:t>
            </a:r>
            <a:r>
              <a:rPr b="0"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</a:t>
            </a:r>
            <a:r>
              <a:rPr b="0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22)</a:t>
            </a:r>
            <a:endParaRPr b="0" dirty="0" lang="es-ES" u="none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pPr>
              <a:buFont charset="2" pitchFamily="2" typeface="Wingdings"/>
              <a:buChar char="ü"/>
            </a:pPr>
            <a:r>
              <a:rPr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Moka </a:t>
            </a:r>
            <a:r>
              <a:rPr b="0"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</a:t>
            </a:r>
            <a:r>
              <a:rPr b="0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23)</a:t>
            </a:r>
            <a:endParaRPr b="0" dirty="0" lang="es-ES" u="none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pPr>
              <a:buFont charset="2" pitchFamily="2" typeface="Wingdings"/>
              <a:buChar char="ü"/>
            </a:pPr>
            <a:r>
              <a:rPr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Crema </a:t>
            </a:r>
            <a:r>
              <a:rPr b="0"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</a:t>
            </a:r>
            <a:r>
              <a:rPr b="0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24)</a:t>
            </a:r>
          </a:p>
          <a:p>
            <a:pPr>
              <a:buFont charset="2" pitchFamily="2" typeface="Wingdings"/>
              <a:buChar char="ü"/>
            </a:pPr>
            <a:endParaRPr dirty="0" lang="es-ES" smtClean="0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r>
              <a:rPr b="1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7</a:t>
            </a:r>
            <a:r>
              <a:rPr b="1" dirty="0" lang="es-ES" smtClean="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,00</a:t>
            </a:r>
            <a:r>
              <a:rPr b="1" dirty="0" lang="es-ES" smtClean="0" u="none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 </a:t>
            </a:r>
            <a:r>
              <a:rPr b="1" dirty="0" lang="es-ES" smtClean="0" u="none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  <a:endParaRPr b="1" dirty="0" lang="es-ES" u="none">
              <a:solidFill>
                <a:srgbClr val="FF0000"/>
              </a:solidFill>
              <a:latin charset="0" pitchFamily="34" typeface="Agency FB"/>
              <a:cs charset="0" pitchFamily="2" typeface="MV Boli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468313" y="4941888"/>
            <a:ext cx="244792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dirty="0" lang="es-ES" sz="2000">
                <a:latin charset="0" pitchFamily="34" typeface="Agency FB"/>
                <a:cs charset="0" pitchFamily="2" typeface="MV Boli"/>
              </a:rPr>
              <a:t>Balsámicos:</a:t>
            </a:r>
          </a:p>
          <a:p>
            <a:pPr>
              <a:buFont charset="2" pitchFamily="2" typeface="Wingdings"/>
              <a:buChar char="ü"/>
            </a:pPr>
            <a:r>
              <a:rPr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Miel </a:t>
            </a:r>
            <a:r>
              <a:rPr b="0"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</a:t>
            </a:r>
            <a:r>
              <a:rPr b="0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20)</a:t>
            </a:r>
            <a:endParaRPr b="0" dirty="0" lang="es-ES" u="none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pPr>
              <a:buFont charset="2" pitchFamily="2" typeface="Wingdings"/>
              <a:buChar char="ü"/>
            </a:pPr>
            <a:r>
              <a:rPr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Menta </a:t>
            </a:r>
            <a:r>
              <a:rPr b="0" dirty="0" lang="es-ES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</a:t>
            </a:r>
            <a:r>
              <a:rPr b="0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21)</a:t>
            </a:r>
          </a:p>
          <a:p>
            <a:endParaRPr dirty="0" lang="es-ES" smtClean="0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r>
              <a:rPr b="1" dirty="0" lang="es-ES" smtClean="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7</a:t>
            </a:r>
            <a:r>
              <a:rPr b="1" dirty="0" lang="es-ES" smtClean="0" u="none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,00 </a:t>
            </a:r>
            <a:r>
              <a:rPr b="1" dirty="0" lang="es-ES" smtClean="0" u="none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  <a:endParaRPr b="1" dirty="0" lang="es-ES" u="none">
              <a:solidFill>
                <a:srgbClr val="FF0000"/>
              </a:solidFill>
              <a:latin charset="0" pitchFamily="34" typeface="Agency FB"/>
              <a:cs charset="0" pitchFamily="2" typeface="MV Boli"/>
            </a:endParaRPr>
          </a:p>
        </p:txBody>
      </p:sp>
      <p:pic>
        <p:nvPicPr>
          <p:cNvPr descr="logotipo innouvadores.jpg" id="14" name="13 Imagen"/>
          <p:cNvPicPr>
            <a:picLocks noChangeAspect="1"/>
          </p:cNvPicPr>
          <p:nvPr/>
        </p:nvPicPr>
        <p:blipFill>
          <a:blip cstate="print" r:embed="rId5"/>
          <a:stretch>
            <a:fillRect/>
          </a:stretch>
        </p:blipFill>
        <p:spPr>
          <a:xfrm>
            <a:off x="1979712" y="2276872"/>
            <a:ext cx="1386709" cy="7877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b="1" dirty="0" lang="es-ES_tradnl" smtClean="0" sz="89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  <a:ea charset="-128" pitchFamily="49" typeface="MS Gothic"/>
              </a:rPr>
              <a:t>fardelejos</a:t>
            </a:r>
            <a:endParaRPr b="1" dirty="0" lang="es-ES_tradnl" sz="6000">
              <a:solidFill>
                <a:srgbClr val="7030A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82" typeface="Gabriola"/>
              <a:ea charset="-128" pitchFamily="49" typeface="MS Gothic"/>
            </a:endParaRPr>
          </a:p>
        </p:txBody>
      </p:sp>
      <p:pic>
        <p:nvPicPr>
          <p:cNvPr descr="farde.jpg" id="3" name="2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467544" y="1412776"/>
            <a:ext cx="3445944" cy="2857520"/>
          </a:xfrm>
          <a:prstGeom prst="rect">
            <a:avLst/>
          </a:prstGeom>
        </p:spPr>
      </p:pic>
      <p:pic>
        <p:nvPicPr>
          <p:cNvPr descr="logotipo innouvadores.jpg" id="4" name="3 Imagen"/>
          <p:cNvPicPr>
            <a:picLocks noChangeAspect="1"/>
          </p:cNvPicPr>
          <p:nvPr/>
        </p:nvPicPr>
        <p:blipFill>
          <a:blip cstate="print" r:embed="rId3"/>
          <a:srcRect r="69"/>
          <a:stretch>
            <a:fillRect/>
          </a:stretch>
        </p:blipFill>
        <p:spPr>
          <a:xfrm>
            <a:off x="5652120" y="5589240"/>
            <a:ext cx="1776158" cy="100893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211960" y="1268760"/>
            <a:ext cx="4214842" cy="389337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s-ES" smtClean="0" sz="1900">
                <a:latin charset="0" pitchFamily="34" typeface="Agency FB"/>
                <a:cs charset="0" pitchFamily="2" typeface="MV Boli"/>
              </a:rPr>
              <a:t>Nuestro proveedor es “</a:t>
            </a:r>
            <a:r>
              <a:rPr dirty="0" lang="es-ES" smtClean="0" sz="1900" u="sng">
                <a:latin charset="0" pitchFamily="34" typeface="Agency FB"/>
                <a:cs charset="0" pitchFamily="2" typeface="MV Boli"/>
              </a:rPr>
              <a:t>La </a:t>
            </a:r>
            <a:r>
              <a:rPr dirty="0" err="1" lang="es-ES" smtClean="0" sz="1900" u="sng">
                <a:latin charset="0" pitchFamily="34" typeface="Agency FB"/>
                <a:cs charset="0" pitchFamily="2" typeface="MV Boli"/>
              </a:rPr>
              <a:t>Queleña</a:t>
            </a:r>
            <a:r>
              <a:rPr dirty="0" lang="es-ES" smtClean="0" sz="1900">
                <a:latin charset="0" pitchFamily="34" typeface="Agency FB"/>
                <a:cs charset="0" pitchFamily="2" typeface="MV Boli"/>
              </a:rPr>
              <a:t>”.</a:t>
            </a:r>
          </a:p>
          <a:p>
            <a:endParaRPr dirty="0" lang="es-ES" smtClean="0" sz="1900">
              <a:latin charset="0" pitchFamily="34" typeface="Agency FB"/>
              <a:cs charset="0" pitchFamily="2" typeface="MV Boli"/>
            </a:endParaRPr>
          </a:p>
          <a:p>
            <a:r>
              <a:rPr dirty="0" lang="es-ES" smtClean="0" sz="1900">
                <a:latin charset="0" pitchFamily="34" typeface="Agency FB"/>
                <a:cs charset="0" pitchFamily="2" typeface="MV Boli"/>
              </a:rPr>
              <a:t>Son unos dulces que nos dejaron los árabes en el Valle del Cidacos durante la ocupación en los siglos IX y X, entonces eran conocidos como Fardeles</a:t>
            </a:r>
            <a:r>
              <a:rPr dirty="0" lang="es-ES" smtClean="0" sz="1900">
                <a:latin charset="0" pitchFamily="34" typeface="Agency FB"/>
                <a:cs charset="0" pitchFamily="2" typeface="MV Boli"/>
              </a:rPr>
              <a:t>.</a:t>
            </a:r>
          </a:p>
          <a:p>
            <a:endParaRPr dirty="0" lang="es-ES" smtClean="0" sz="1900">
              <a:latin charset="0" pitchFamily="34" typeface="Agency FB"/>
              <a:cs charset="0" pitchFamily="2" typeface="MV Boli"/>
            </a:endParaRPr>
          </a:p>
          <a:p>
            <a:r>
              <a:rPr dirty="0" lang="es-ES" smtClean="0" sz="1900">
                <a:latin charset="0" pitchFamily="34" typeface="Agency FB"/>
                <a:cs charset="0" pitchFamily="2" typeface="MV Boli"/>
              </a:rPr>
              <a:t>Se elaboran a partir de un hojaldre muy fino cortado en cuadrados . Se rellenan con una exquisita mezcla a base de almendra rayada, huevo y azúcar</a:t>
            </a:r>
            <a:r>
              <a:rPr dirty="0" lang="es-ES" smtClean="0" sz="1900">
                <a:latin charset="0" pitchFamily="34" typeface="Agency FB"/>
                <a:cs charset="0" pitchFamily="2" typeface="MV Boli"/>
              </a:rPr>
              <a:t>.</a:t>
            </a:r>
          </a:p>
          <a:p>
            <a:endParaRPr dirty="0" lang="es-ES" smtClean="0" sz="1900">
              <a:latin charset="0" pitchFamily="34" typeface="Agency FB"/>
              <a:cs charset="0" pitchFamily="2" typeface="MV Boli"/>
            </a:endParaRPr>
          </a:p>
          <a:p>
            <a:r>
              <a:rPr dirty="0" lang="es-ES" smtClean="0" sz="1900">
                <a:latin charset="0" pitchFamily="34" typeface="Agency FB"/>
                <a:cs charset="0" pitchFamily="2" typeface="MV Boli"/>
              </a:rPr>
              <a:t>La mezcla se envuelve con el hojaldre y toma una forma rectangular. Después de fritos, se espolvorean con azúcar glasé.</a:t>
            </a:r>
            <a:endParaRPr dirty="0" lang="es-ES_tradnl" sz="1900">
              <a:latin charset="0" pitchFamily="34" typeface="Agency FB"/>
              <a:cs charset="0" pitchFamily="2" typeface="MV Boli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4653136"/>
            <a:ext cx="33843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Caja  6 unidades: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4,20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   (Referencia 28)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 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 Caja 12 unidades: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7,20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   (Referencia 29)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3000372"/>
            <a:ext cx="7467600" cy="1143000"/>
          </a:xfrm>
        </p:spPr>
        <p:txBody>
          <a:bodyPr>
            <a:noAutofit/>
            <a:scene3d>
              <a:camera prst="orthographicFront"/>
              <a:lightRig dir="t" rig="brightRoom"/>
            </a:scene3d>
            <a:sp3d contourW="6350" prstMaterial="plastic">
              <a:bevelT h="20320" prst="angle" w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b="1" cap="all" dirty="0" lang="es-ES_tradnl" smtClean="0" sz="8800">
                <a:ln/>
                <a:solidFill>
                  <a:srgbClr val="669900"/>
                </a:solidFill>
                <a:effectLst>
                  <a:outerShdw algn="tl" blurRad="19685" dir="5400000" dist="12700" rotWithShape="0">
                    <a:schemeClr val="accent1">
                      <a:satMod val="130000"/>
                      <a:alpha val="60000"/>
                    </a:schemeClr>
                  </a:outerShdw>
                  <a:reflection algn="bl" blurRad="10000" dir="5400000" dist="500" endPos="48000" rotWithShape="0" stA="55000" sy="-100000"/>
                </a:effectLst>
                <a:latin typeface="Ghotic sans"/>
                <a:ea typeface="MS Gothic"/>
              </a:rPr>
              <a:t>Conservas vegetales</a:t>
            </a:r>
            <a:endParaRPr b="1" cap="all" dirty="0" lang="es-ES_tradnl" sz="8800">
              <a:ln/>
              <a:solidFill>
                <a:srgbClr val="669900"/>
              </a:solidFill>
              <a:effectLst>
                <a:outerShdw algn="tl" blurRad="19685" dir="5400000" dist="12700" rotWithShape="0">
                  <a:schemeClr val="accent1">
                    <a:satMod val="130000"/>
                    <a:alpha val="60000"/>
                  </a:schemeClr>
                </a:outerShdw>
                <a:reflection algn="bl" blurRad="10000" dir="5400000" dist="500" endPos="48000" rotWithShape="0" stA="55000" sy="-100000"/>
              </a:effectLst>
              <a:latin typeface="Ghotic sans"/>
              <a:ea typeface="MS Gothic"/>
            </a:endParaRPr>
          </a:p>
        </p:txBody>
      </p:sp>
      <p:pic>
        <p:nvPicPr>
          <p:cNvPr descr="logotipo innouvadores.jpg" id="3" name="2 Imagen"/>
          <p:cNvPicPr>
            <a:picLocks noChangeAspect="1"/>
          </p:cNvPicPr>
          <p:nvPr/>
        </p:nvPicPr>
        <p:blipFill>
          <a:blip cstate="print" r:embed="rId2"/>
          <a:srcRect r="41"/>
          <a:stretch>
            <a:fillRect/>
          </a:stretch>
        </p:blipFill>
        <p:spPr>
          <a:xfrm>
            <a:off x="251520" y="5517232"/>
            <a:ext cx="2106789" cy="119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Autofit/>
          </a:bodyPr>
          <a:lstStyle/>
          <a:p>
            <a:pPr eaLnBrk="1" hangingPunct="1"/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Pimientos del piquillo</a:t>
            </a:r>
          </a:p>
        </p:txBody>
      </p:sp>
      <p:sp>
        <p:nvSpPr>
          <p:cNvPr id="5123" name="Rectangle 3"/>
          <p:cNvSpPr>
            <a:spLocks noChangeArrowheads="1" noGrp="1"/>
          </p:cNvSpPr>
          <p:nvPr>
            <p:ph idx="1"/>
          </p:nvPr>
        </p:nvSpPr>
        <p:spPr>
          <a:xfrm>
            <a:off x="428625" y="1285875"/>
            <a:ext cx="8229600" cy="502344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b="1"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Referencia: 30</a:t>
            </a:r>
          </a:p>
          <a:p>
            <a:pPr eaLnBrk="1" hangingPunct="1">
              <a:lnSpc>
                <a:spcPct val="80000"/>
              </a:lnSpc>
              <a:buNone/>
            </a:pPr>
            <a:endParaRPr dirty="0" lang="es-ES" smtClean="0" sz="1000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</a:pPr>
            <a:r>
              <a:rPr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Los pimientos del piquillo riojanos tienen una merecida fama en las cocinas de los mejores restaurantes españoles.</a:t>
            </a:r>
          </a:p>
          <a:p>
            <a:pPr eaLnBrk="1" hangingPunct="1">
              <a:lnSpc>
                <a:spcPct val="80000"/>
              </a:lnSpc>
            </a:pPr>
            <a:r>
              <a:rPr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Cultivados en la huerta de la rivera del Ebro, asados a la leña y pelados a mano siguiendo un esmerado proceso artesanal. </a:t>
            </a:r>
          </a:p>
          <a:p>
            <a:pPr eaLnBrk="1" hangingPunct="1">
              <a:lnSpc>
                <a:spcPct val="80000"/>
              </a:lnSpc>
            </a:pPr>
            <a:r>
              <a:rPr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Enteros y de calidad extra, son especiales para rellenar.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dirty="0" lang="es-ES" smtClean="0" sz="2000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80000"/>
              </a:lnSpc>
            </a:pPr>
            <a:r>
              <a:rPr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Presentados en lata de ½ k, de 18 a 22 frutos, es lo que en La Rioja se denomina un producto “cojonudo”</a:t>
            </a:r>
          </a:p>
          <a:p>
            <a:pPr eaLnBrk="1" hangingPunct="1">
              <a:lnSpc>
                <a:spcPct val="80000"/>
              </a:lnSpc>
              <a:buNone/>
            </a:pPr>
            <a:endParaRPr dirty="0" lang="es-ES" smtClean="0" sz="2000"/>
          </a:p>
          <a:p>
            <a:pPr eaLnBrk="1" hangingPunct="1">
              <a:lnSpc>
                <a:spcPct val="80000"/>
              </a:lnSpc>
              <a:buNone/>
            </a:pPr>
            <a:endParaRPr dirty="0" lang="es-ES" smtClean="0" sz="2000"/>
          </a:p>
          <a:p>
            <a:pPr eaLnBrk="1" hangingPunct="1">
              <a:lnSpc>
                <a:spcPct val="80000"/>
              </a:lnSpc>
              <a:buNone/>
            </a:pPr>
            <a:endParaRPr dirty="0" lang="es-ES" smtClean="0" sz="2000"/>
          </a:p>
          <a:p>
            <a:pPr eaLnBrk="1" hangingPunct="1">
              <a:lnSpc>
                <a:spcPct val="80000"/>
              </a:lnSpc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          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2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,80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</a:p>
        </p:txBody>
      </p:sp>
      <p:pic>
        <p:nvPicPr>
          <p:cNvPr descr="H:\Conservas Beatriz\conservas Beatriz 021.jpg" id="5125" name="Picture 15"/>
          <p:cNvPicPr>
            <a:picLocks noChangeArrowheads="1" noChangeAspect="1"/>
          </p:cNvPicPr>
          <p:nvPr/>
        </p:nvPicPr>
        <p:blipFill>
          <a:blip cstate="print" r:embed="rId2"/>
          <a:stretch>
            <a:fillRect/>
          </a:stretch>
        </p:blipFill>
        <p:spPr bwMode="auto">
          <a:xfrm>
            <a:off x="5652120" y="4221088"/>
            <a:ext cx="1872208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logotipo innouvadores.jpg" id="8" name="7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683568" y="5733256"/>
            <a:ext cx="1458717" cy="828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b="1" dirty="0" lang="es-ES" smtClean="0" sz="54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Verduras de la Ribera del Ebro </a:t>
            </a:r>
          </a:p>
        </p:txBody>
      </p:sp>
      <p:sp>
        <p:nvSpPr>
          <p:cNvPr id="6147" name="Rectangle 5"/>
          <p:cNvSpPr>
            <a:spLocks noChangeArrowheads="1" noGrp="1"/>
          </p:cNvSpPr>
          <p:nvPr>
            <p:ph idx="1" sz="half" type="body"/>
          </p:nvPr>
        </p:nvSpPr>
        <p:spPr>
          <a:xfrm>
            <a:off x="467544" y="1268760"/>
            <a:ext cx="8291513" cy="388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dirty="0" lang="es-ES" smtClean="0" sz="24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De calidad extra, peladas a mano y elaboración artesanal</a:t>
            </a:r>
          </a:p>
        </p:txBody>
      </p:sp>
      <p:sp>
        <p:nvSpPr>
          <p:cNvPr id="6148" name="Rectangle 6"/>
          <p:cNvSpPr>
            <a:spLocks noChangeArrowheads="1" noGrp="1"/>
          </p:cNvSpPr>
          <p:nvPr>
            <p:ph idx="2" sz="half" type="body"/>
          </p:nvPr>
        </p:nvSpPr>
        <p:spPr>
          <a:xfrm>
            <a:off x="467544" y="4941168"/>
            <a:ext cx="8351837" cy="165618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Corazones de alcachofas                     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                                         Cardo</a:t>
            </a:r>
            <a:endParaRPr b="1" dirty="0" lang="es-ES" smtClean="0" sz="2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b="1" dirty="0" lang="es-ES" smtClean="0" sz="1000">
              <a:latin charset="0" pitchFamily="34" typeface="Agency FB"/>
              <a:cs charset="0" pitchFamily="2" typeface="MV Bol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Referencia: 31                                 </a:t>
            </a: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                                                          Referencia</a:t>
            </a: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: 32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dirty="0" lang="es-ES" smtClean="0" sz="16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Peso: 660 grs.  14/16 frutos                     </a:t>
            </a:r>
            <a:r>
              <a:rPr dirty="0" lang="es-ES" smtClean="0" sz="16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                                                                       </a:t>
            </a:r>
            <a:r>
              <a:rPr dirty="0" lang="es-ES" smtClean="0" sz="18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Peso: 660 grs.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b="1" dirty="0" lang="es-ES" smtClean="0" sz="18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3,40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                             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                                                             </a:t>
            </a:r>
            <a:r>
              <a:rPr b="1" dirty="0" lang="es-ES" smtClean="0" sz="18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1,00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</a:p>
        </p:txBody>
      </p:sp>
      <p:pic>
        <p:nvPicPr>
          <p:cNvPr descr="F:\Dinamic-Company\Catálogo\IMGP0163.JPG" id="6150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827584" y="1916832"/>
            <a:ext cx="20891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F:\Dinamic-Company\Catálogo\IMGP0161.JPG" id="6151" name="Picture 3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5508104" y="1844824"/>
            <a:ext cx="20955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logotipo innouvadores.jpg" id="7" name="6 Imagen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3491880" y="5318947"/>
            <a:ext cx="1458717" cy="828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r>
              <a:rPr b="1" dirty="0" lang="es-ES" smtClean="0" sz="54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Verduras de la Ribera del Ebro </a:t>
            </a:r>
            <a:endParaRPr b="1" dirty="0" lang="es-ES" smtClean="0" sz="5400">
              <a:latin charset="0" pitchFamily="66" typeface="Comic Sans MS"/>
            </a:endParaRPr>
          </a:p>
        </p:txBody>
      </p:sp>
      <p:sp>
        <p:nvSpPr>
          <p:cNvPr id="7171" name="Rectangle 5"/>
          <p:cNvSpPr>
            <a:spLocks noChangeArrowheads="1" noGrp="1"/>
          </p:cNvSpPr>
          <p:nvPr>
            <p:ph idx="1" sz="half" type="body"/>
          </p:nvPr>
        </p:nvSpPr>
        <p:spPr>
          <a:xfrm>
            <a:off x="683568" y="5013176"/>
            <a:ext cx="8104188" cy="15121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Espárragos muy gruesos                       </a:t>
            </a: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                                          Menestra </a:t>
            </a: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Navarra</a:t>
            </a:r>
          </a:p>
          <a:p>
            <a:pPr>
              <a:lnSpc>
                <a:spcPct val="80000"/>
              </a:lnSpc>
              <a:buNone/>
            </a:pPr>
            <a:endParaRPr b="1" dirty="0" lang="es-ES" smtClean="0" sz="1100">
              <a:latin charset="0" pitchFamily="34" typeface="Agency FB"/>
              <a:cs charset="0" pitchFamily="2" typeface="MV Boli"/>
            </a:endParaRPr>
          </a:p>
          <a:p>
            <a:pPr>
              <a:lnSpc>
                <a:spcPct val="80000"/>
              </a:lnSpc>
              <a:buNone/>
            </a:pP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Referencia: 33                              </a:t>
            </a: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                                                     </a:t>
            </a: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Referencia: 34</a:t>
            </a:r>
          </a:p>
          <a:p>
            <a:pPr>
              <a:lnSpc>
                <a:spcPct val="80000"/>
              </a:lnSpc>
              <a:buNone/>
            </a:pPr>
            <a:r>
              <a:rPr dirty="0" lang="es-ES" smtClean="0" sz="1800">
                <a:latin charset="0" pitchFamily="34" typeface="Agency FB"/>
                <a:cs charset="0" pitchFamily="2" typeface="MV Boli"/>
              </a:rPr>
              <a:t>Peso: 660 grs.  </a:t>
            </a:r>
            <a:r>
              <a:rPr dirty="0" lang="es-ES" smtClean="0" sz="1800">
                <a:latin charset="0" pitchFamily="34" typeface="Agency FB"/>
                <a:cs charset="0" pitchFamily="2" typeface="MV Boli"/>
              </a:rPr>
              <a:t>13/16 </a:t>
            </a:r>
            <a:r>
              <a:rPr dirty="0" lang="es-ES" smtClean="0" sz="1800">
                <a:latin charset="0" pitchFamily="34" typeface="Agency FB"/>
                <a:cs charset="0" pitchFamily="2" typeface="MV Boli"/>
              </a:rPr>
              <a:t>frutos                  </a:t>
            </a:r>
            <a:r>
              <a:rPr dirty="0" lang="es-ES" smtClean="0" sz="1800">
                <a:latin charset="0" pitchFamily="34" typeface="Agency FB"/>
                <a:cs charset="0" pitchFamily="2" typeface="MV Boli"/>
              </a:rPr>
              <a:t>                                                    </a:t>
            </a:r>
            <a:r>
              <a:rPr dirty="0" lang="es-ES" smtClean="0" sz="1800">
                <a:latin charset="0" pitchFamily="34" typeface="Agency FB"/>
                <a:cs charset="0" pitchFamily="2" typeface="MV Boli"/>
              </a:rPr>
              <a:t>Peso: 660 grs.</a:t>
            </a:r>
          </a:p>
          <a:p>
            <a:pPr>
              <a:lnSpc>
                <a:spcPct val="80000"/>
              </a:lnSpc>
              <a:buNone/>
            </a:pP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4,20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                             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                                                     </a:t>
            </a:r>
            <a:r>
              <a:rPr b="1" dirty="0" lang="es-ES" smtClean="0" sz="18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2,20 </a:t>
            </a:r>
            <a:r>
              <a:rPr b="1" dirty="0" lang="es-ES" smtClean="0" sz="18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</a:p>
          <a:p>
            <a:pPr>
              <a:lnSpc>
                <a:spcPct val="80000"/>
              </a:lnSpc>
              <a:buNone/>
            </a:pPr>
            <a:endParaRPr b="1" dirty="0" lang="es-ES" smtClean="0" sz="1800">
              <a:latin charset="0" pitchFamily="66" typeface="Comic Sans MS"/>
            </a:endParaRPr>
          </a:p>
          <a:p>
            <a:pPr eaLnBrk="1" hangingPunct="1">
              <a:lnSpc>
                <a:spcPct val="80000"/>
              </a:lnSpc>
            </a:pPr>
            <a:endParaRPr dirty="0" lang="es-ES" smtClean="0" sz="1800"/>
          </a:p>
        </p:txBody>
      </p:sp>
      <p:sp>
        <p:nvSpPr>
          <p:cNvPr id="7172" name="Rectangle 6"/>
          <p:cNvSpPr>
            <a:spLocks noChangeArrowheads="1" noGrp="1"/>
          </p:cNvSpPr>
          <p:nvPr>
            <p:ph idx="2" sz="half" type="body"/>
          </p:nvPr>
        </p:nvSpPr>
        <p:spPr>
          <a:xfrm>
            <a:off x="611560" y="1196752"/>
            <a:ext cx="7859712" cy="4714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dirty="0" lang="es-ES" smtClean="0" sz="22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De calidad extra, peladas a mano y elaboración artesanal</a:t>
            </a:r>
            <a:r>
              <a:rPr dirty="0" lang="es-ES" smtClean="0" sz="2200">
                <a:solidFill>
                  <a:srgbClr val="000000"/>
                </a:solidFill>
                <a:latin charset="0" pitchFamily="2" typeface="MV Boli"/>
                <a:cs charset="0" pitchFamily="2" typeface="MV Boli"/>
              </a:rPr>
              <a:t>.</a:t>
            </a:r>
          </a:p>
        </p:txBody>
      </p:sp>
      <p:pic>
        <p:nvPicPr>
          <p:cNvPr descr="F:\Dinamic-Company\Catálogo\IMGP0171.JPG" id="7174" name="Picture 3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899592" y="2060848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F:\Dinamic-Company\Catálogo\IMGP0162.JPG" id="7175" name="Picture 2"/>
          <p:cNvPicPr>
            <a:picLocks noChangeArrowheads="1" noChangeAspect="1"/>
          </p:cNvPicPr>
          <p:nvPr/>
        </p:nvPicPr>
        <p:blipFill>
          <a:blip cstate="print" r:embed="rId3"/>
          <a:srcRect b="72" r="57"/>
          <a:stretch>
            <a:fillRect/>
          </a:stretch>
        </p:blipFill>
        <p:spPr bwMode="auto">
          <a:xfrm>
            <a:off x="5580112" y="1700808"/>
            <a:ext cx="2442022" cy="316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logotipo innouvadores.jpg" id="12" name="11 Imagen"/>
          <p:cNvPicPr>
            <a:picLocks noChangeAspect="1"/>
          </p:cNvPicPr>
          <p:nvPr/>
        </p:nvPicPr>
        <p:blipFill>
          <a:blip cstate="print" r:embed="rId4"/>
          <a:srcRect r="13"/>
          <a:stretch>
            <a:fillRect/>
          </a:stretch>
        </p:blipFill>
        <p:spPr>
          <a:xfrm>
            <a:off x="3995936" y="4941168"/>
            <a:ext cx="1512168" cy="858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Autofit/>
          </a:bodyPr>
          <a:lstStyle/>
          <a:p>
            <a:pPr eaLnBrk="1" hangingPunct="1"/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Nuestras legumbres</a:t>
            </a:r>
            <a:endParaRPr b="1" dirty="0" lang="es-ES_tradnl" smtClean="0" sz="8000">
              <a:solidFill>
                <a:srgbClr val="7030A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82" typeface="Gabriola"/>
            </a:endParaRPr>
          </a:p>
        </p:txBody>
      </p:sp>
      <p:sp>
        <p:nvSpPr>
          <p:cNvPr id="8195" name="11 Marcador de contenido"/>
          <p:cNvSpPr>
            <a:spLocks noGrp="1"/>
          </p:cNvSpPr>
          <p:nvPr>
            <p:ph idx="1" sz="half"/>
          </p:nvPr>
        </p:nvSpPr>
        <p:spPr>
          <a:xfrm>
            <a:off x="457200" y="1196752"/>
            <a:ext cx="3657600" cy="4975448"/>
          </a:xfrm>
        </p:spPr>
        <p:txBody>
          <a:bodyPr/>
          <a:lstStyle/>
          <a:p>
            <a:pPr algn="ctr">
              <a:spcBef>
                <a:spcPct val="50000"/>
              </a:spcBef>
              <a:buFont charset="2" pitchFamily="18" typeface="Wingdings 3"/>
              <a:buNone/>
            </a:pPr>
            <a:r>
              <a:rPr b="1" dirty="0" lang="es-ES" smtClean="0" sz="2000" u="sng">
                <a:latin charset="0" pitchFamily="34" typeface="Agency FB"/>
                <a:cs charset="0" pitchFamily="2" typeface="MV Boli"/>
              </a:rPr>
              <a:t>Pochas con berza</a:t>
            </a:r>
          </a:p>
          <a:p>
            <a:pPr algn="ctr">
              <a:spcBef>
                <a:spcPct val="50000"/>
              </a:spcBef>
              <a:buFont charset="2" pitchFamily="18" typeface="Wingdings 3"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(ref. 35) 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Peso: 660 grs.</a:t>
            </a:r>
          </a:p>
          <a:p>
            <a:pPr algn="ctr">
              <a:spcBef>
                <a:spcPct val="50000"/>
              </a:spcBef>
              <a:buFont charset="2" pitchFamily="18" typeface="Wingdings 3"/>
              <a:buNone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2,20 €</a:t>
            </a:r>
          </a:p>
          <a:p>
            <a:endParaRPr dirty="0" lang="es-ES" smtClean="0">
              <a:latin charset="0" pitchFamily="34" typeface="Agency FB"/>
            </a:endParaRPr>
          </a:p>
        </p:txBody>
      </p:sp>
      <p:sp>
        <p:nvSpPr>
          <p:cNvPr id="13" name="12 Marcador de contenido"/>
          <p:cNvSpPr>
            <a:spLocks noGrp="1"/>
          </p:cNvSpPr>
          <p:nvPr>
            <p:ph idx="2" sz="half"/>
          </p:nvPr>
        </p:nvSpPr>
        <p:spPr>
          <a:xfrm>
            <a:off x="4270248" y="1268760"/>
            <a:ext cx="3657600" cy="4903440"/>
          </a:xfrm>
        </p:spPr>
        <p:txBody>
          <a:bodyPr/>
          <a:lstStyle/>
          <a:p>
            <a:pPr algn="ctr" indent="-255588" marL="365125">
              <a:spcBef>
                <a:spcPct val="50000"/>
              </a:spcBef>
              <a:buClr>
                <a:schemeClr val="accent1"/>
              </a:buClr>
              <a:buSzPct val="68000"/>
              <a:buFontTx/>
              <a:buNone/>
              <a:defRPr/>
            </a:pPr>
            <a:r>
              <a:rPr b="1" dirty="0" lang="es-ES" smtClean="0" sz="2000" u="sng">
                <a:latin charset="0" pitchFamily="34" typeface="Agency FB"/>
                <a:cs charset="0" pitchFamily="2" typeface="MV Boli"/>
              </a:rPr>
              <a:t>Garbanzos con berza</a:t>
            </a:r>
          </a:p>
          <a:p>
            <a:pPr algn="ctr" indent="-255588" marL="365125">
              <a:spcBef>
                <a:spcPct val="50000"/>
              </a:spcBef>
              <a:buClr>
                <a:schemeClr val="accent1"/>
              </a:buClr>
              <a:buSzPct val="68000"/>
              <a:buFontTx/>
              <a:buNone/>
              <a:defRPr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(ref. 36) 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Peso: 660 grs.</a:t>
            </a:r>
          </a:p>
          <a:p>
            <a:pPr algn="ctr" indent="-255588" marL="365125">
              <a:spcBef>
                <a:spcPct val="50000"/>
              </a:spcBef>
              <a:buClr>
                <a:schemeClr val="accent1"/>
              </a:buClr>
              <a:buSzPct val="68000"/>
              <a:buFontTx/>
              <a:buNone/>
              <a:defRPr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1,75 €</a:t>
            </a:r>
          </a:p>
          <a:p>
            <a:pPr>
              <a:defRPr/>
            </a:pPr>
            <a:endParaRPr dirty="0" lang="es-ES"/>
          </a:p>
        </p:txBody>
      </p:sp>
      <p:pic>
        <p:nvPicPr>
          <p:cNvPr descr="F:\Dinamic-Company\Catálogo\IMGP0164.JPG" id="8198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1143000" y="2714625"/>
            <a:ext cx="242411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F:\Dinamic-Company\Catálogo\IMGP0159.JPG" id="8199" name="Picture 3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5076056" y="2780928"/>
            <a:ext cx="23749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logotipo innouvadores.jpg" id="14" name="13 Imagen"/>
          <p:cNvPicPr>
            <a:picLocks noChangeAspect="1"/>
          </p:cNvPicPr>
          <p:nvPr/>
        </p:nvPicPr>
        <p:blipFill>
          <a:blip cstate="print" r:embed="rId4"/>
          <a:srcRect r="41"/>
          <a:stretch>
            <a:fillRect/>
          </a:stretch>
        </p:blipFill>
        <p:spPr>
          <a:xfrm>
            <a:off x="3275856" y="5445224"/>
            <a:ext cx="2106789" cy="1196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MS Gothic" pitchFamily="49" charset="-128"/>
              </a:rPr>
              <a:t>¡ADVERTENCIA!</a:t>
            </a:r>
            <a:endParaRPr lang="es-ES_tradnl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ea typeface="MS Gothic" pitchFamily="49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2204864"/>
            <a:ext cx="6286544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4800" b="1" i="1" dirty="0" smtClean="0">
                <a:latin typeface="Gabriola" pitchFamily="82" charset="0"/>
                <a:ea typeface="MS Gothic" pitchFamily="49" charset="-128"/>
              </a:rPr>
              <a:t>Los precios de los productos incluyen el IVA, pero no incluyen el transporte.</a:t>
            </a:r>
            <a:endParaRPr lang="es-ES_tradnl" sz="4800" b="1" i="1" dirty="0">
              <a:latin typeface="Gabriola" pitchFamily="82" charset="0"/>
              <a:ea typeface="MS Gothic" pitchFamily="49" charset="-128"/>
            </a:endParaRPr>
          </a:p>
        </p:txBody>
      </p:sp>
      <p:pic>
        <p:nvPicPr>
          <p:cNvPr id="6" name="5 Imagen" descr="logotipo innouvadores.jpg"/>
          <p:cNvPicPr>
            <a:picLocks noChangeAspect="1"/>
          </p:cNvPicPr>
          <p:nvPr/>
        </p:nvPicPr>
        <p:blipFill>
          <a:blip r:embed="rId2" cstate="print"/>
          <a:srcRect l="19301" t="18868" b="9434"/>
          <a:stretch>
            <a:fillRect/>
          </a:stretch>
        </p:blipFill>
        <p:spPr>
          <a:xfrm>
            <a:off x="214282" y="5500678"/>
            <a:ext cx="2389460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idx="4294967295" type="title"/>
          </p:nvPr>
        </p:nvSpPr>
        <p:spPr>
          <a:xfrm>
            <a:off x="857224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b="1" dirty="0" lang="es-ES_tradnl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  <a:ea charset="-128" pitchFamily="49" typeface="MS Gothic"/>
              </a:rPr>
              <a:t>Pimientos Najeranos</a:t>
            </a:r>
            <a:endParaRPr b="1" dirty="0" lang="es-ES_tradnl" sz="8000">
              <a:solidFill>
                <a:srgbClr val="7030A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82" typeface="Gabriola"/>
              <a:ea charset="-128" pitchFamily="49" typeface="MS Gothic"/>
            </a:endParaRPr>
          </a:p>
        </p:txBody>
      </p:sp>
      <p:pic>
        <p:nvPicPr>
          <p:cNvPr descr="Pimiento entero najerano de Tricio" id="4100" name="Picture 4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5436096" y="2060848"/>
            <a:ext cx="3143272" cy="3143272"/>
          </a:xfrm>
          <a:prstGeom prst="rect">
            <a:avLst/>
          </a:prstGeom>
          <a:noFill/>
        </p:spPr>
      </p:pic>
      <p:pic>
        <p:nvPicPr>
          <p:cNvPr descr="F:\1ª Evaluación\Logotipo\logotipo de innouvadores\logotipo innouvadores.jpg" id="6" name="5 Imagen"/>
          <p:cNvPicPr/>
          <p:nvPr/>
        </p:nvPicPr>
        <p:blipFill>
          <a:blip cstate="print" r:embed="rId4"/>
          <a:srcRect b="130" r="46"/>
          <a:stretch>
            <a:fillRect/>
          </a:stretch>
        </p:blipFill>
        <p:spPr bwMode="auto">
          <a:xfrm>
            <a:off x="642910" y="5786454"/>
            <a:ext cx="1785950" cy="78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714348" y="1643050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marR="36576">
              <a:buClr>
                <a:schemeClr val="accent1"/>
              </a:buClr>
              <a:buSzPct val="80000"/>
              <a:defRPr/>
            </a:pPr>
            <a:endParaRPr b="1" dirty="0" lang="es-ES" smtClean="0">
              <a:ln>
                <a:solidFill>
                  <a:schemeClr val="bg2"/>
                </a:solidFill>
              </a:ln>
              <a:latin charset="0" pitchFamily="66" typeface="Comic Sans MS"/>
            </a:endParaRPr>
          </a:p>
          <a:p>
            <a:pPr algn="just" marR="36576">
              <a:buClr>
                <a:schemeClr val="accent1"/>
              </a:buClr>
              <a:buSzPct val="80000"/>
              <a:defRPr/>
            </a:pPr>
            <a:endParaRPr b="1" dirty="0" lang="es-ES" smtClean="0">
              <a:ln>
                <a:solidFill>
                  <a:schemeClr val="bg2"/>
                </a:solidFill>
              </a:ln>
              <a:latin charset="0" pitchFamily="66" typeface="Comic Sans M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1412776"/>
            <a:ext cx="5150376" cy="421653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Nuestro proveedor es “</a:t>
            </a:r>
            <a:r>
              <a:rPr dirty="0" lang="es-ES_tradnl" smtClean="0" sz="2000" u="sng">
                <a:latin charset="0" pitchFamily="34" typeface="Agency FB"/>
                <a:cs charset="0" pitchFamily="2" typeface="MV Boli"/>
              </a:rPr>
              <a:t>Conservas Beatriz”</a:t>
            </a:r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.</a:t>
            </a:r>
          </a:p>
          <a:p>
            <a:endParaRPr dirty="0" lang="es-ES_tradnl" sz="2000">
              <a:latin charset="0" pitchFamily="34" typeface="Agency FB"/>
              <a:cs charset="0" pitchFamily="2" typeface="MV Boli"/>
            </a:endParaRPr>
          </a:p>
          <a:p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Pimiento </a:t>
            </a:r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najerano en tiras de primera.</a:t>
            </a:r>
          </a:p>
          <a:p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Los pimientos najeranos de la IPG </a:t>
            </a:r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Pimiento Riojano </a:t>
            </a:r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son autóctonos.</a:t>
            </a:r>
          </a:p>
          <a:p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Son pimientos de color rojo firme y carnoso</a:t>
            </a:r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.  Sabrosos</a:t>
            </a:r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, de textura delicada, no pican, no tienen acidez y resultan finos y agradables al paladar.</a:t>
            </a:r>
          </a:p>
          <a:p>
            <a:endParaRPr dirty="0" lang="es-ES_tradnl" smtClean="0" sz="2000">
              <a:latin charset="0" pitchFamily="34" typeface="Agency FB"/>
              <a:cs charset="0" pitchFamily="2" typeface="MV Boli"/>
            </a:endParaRPr>
          </a:p>
          <a:p>
            <a:r>
              <a:rPr dirty="0" lang="es-ES_tradnl" smtClean="0" sz="2000">
                <a:latin charset="0" pitchFamily="34" typeface="Agency FB"/>
                <a:cs charset="0" pitchFamily="2" typeface="MV Boli"/>
              </a:rPr>
              <a:t>En tarro de cristal de 445 grs.</a:t>
            </a:r>
          </a:p>
          <a:p>
            <a:endParaRPr dirty="0" lang="es-ES_tradnl" smtClean="0" sz="2000">
              <a:latin charset="0" pitchFamily="34" typeface="Agency FB"/>
              <a:cs charset="0" pitchFamily="2" typeface="MV Boli"/>
            </a:endParaRPr>
          </a:p>
          <a:p>
            <a:r>
              <a:rPr b="1" dirty="0" lang="es-ES_tradnl" smtClean="0" sz="2000">
                <a:latin charset="0" pitchFamily="34" typeface="Agency FB"/>
                <a:cs charset="0" pitchFamily="2" typeface="MV Boli"/>
              </a:rPr>
              <a:t>Referencia: 37</a:t>
            </a:r>
          </a:p>
          <a:p>
            <a:endParaRPr b="1" dirty="0" lang="es-ES_tradnl" smtClean="0" sz="1000">
              <a:latin charset="0" pitchFamily="34" typeface="Agency FB"/>
              <a:cs charset="0" pitchFamily="2" typeface="MV Boli"/>
            </a:endParaRPr>
          </a:p>
          <a:p>
            <a:r>
              <a:rPr b="1" dirty="0" lang="es-ES_tradnl" smtClean="0" sz="2000">
                <a:latin charset="0" pitchFamily="34" typeface="Agency FB"/>
                <a:cs charset="0" pitchFamily="2" typeface="MV Boli"/>
              </a:rPr>
              <a:t>Precio:  </a:t>
            </a:r>
            <a:r>
              <a:rPr b="1" dirty="0" lang="es-ES_tradnl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2,40 </a:t>
            </a:r>
            <a:r>
              <a:rPr b="1" dirty="0" lang="es-ES_tradnl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€</a:t>
            </a:r>
            <a:endParaRPr b="1" dirty="0" lang="es-ES_tradnl" sz="2000">
              <a:solidFill>
                <a:srgbClr val="FF0000"/>
              </a:solidFill>
              <a:latin charset="0" pitchFamily="34" typeface="Agency FB"/>
              <a:cs charset="0" pitchFamily="2" typeface="MV Boli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es-ES_tradnl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Artesanía con CORAZÓN</a:t>
            </a:r>
            <a:endParaRPr lang="es-ES_tradnl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21526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357298"/>
            <a:ext cx="5124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786050" y="3643314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omic Sans MS" pitchFamily="66" charset="0"/>
              </a:rPr>
              <a:t>Asociación </a:t>
            </a:r>
            <a:r>
              <a:rPr lang="es-ES_tradnl" dirty="0">
                <a:latin typeface="Comic Sans MS" pitchFamily="66" charset="0"/>
              </a:rPr>
              <a:t>Riojana Pro Personas con Discapacidad</a:t>
            </a:r>
          </a:p>
          <a:p>
            <a:pPr algn="ctr"/>
            <a:r>
              <a:rPr lang="es-ES_tradnl" dirty="0">
                <a:latin typeface="Comic Sans MS" pitchFamily="66" charset="0"/>
              </a:rPr>
              <a:t>Intelectual (ARPS)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357694"/>
            <a:ext cx="3357586" cy="225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6 Imagen" descr="logotipo innouvadores.jpg"/>
          <p:cNvPicPr>
            <a:picLocks noChangeAspect="1"/>
          </p:cNvPicPr>
          <p:nvPr/>
        </p:nvPicPr>
        <p:blipFill>
          <a:blip r:embed="rId5" cstate="print"/>
          <a:srcRect l="19301" t="18868" b="9434"/>
          <a:stretch>
            <a:fillRect/>
          </a:stretch>
        </p:blipFill>
        <p:spPr>
          <a:xfrm>
            <a:off x="214282" y="5500678"/>
            <a:ext cx="2389460" cy="1357322"/>
          </a:xfrm>
          <a:prstGeom prst="rect">
            <a:avLst/>
          </a:prstGeom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4500570"/>
            <a:ext cx="22383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ARPS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3" name="2 Imagen" descr="logotipo innouvadores.jpg"/>
          <p:cNvPicPr>
            <a:picLocks noChangeAspect="1"/>
          </p:cNvPicPr>
          <p:nvPr/>
        </p:nvPicPr>
        <p:blipFill>
          <a:blip r:embed="rId2" cstate="print"/>
          <a:srcRect l="19301" t="18868" b="9434"/>
          <a:stretch>
            <a:fillRect/>
          </a:stretch>
        </p:blipFill>
        <p:spPr>
          <a:xfrm>
            <a:off x="285720" y="5500678"/>
            <a:ext cx="2389460" cy="1357322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285860"/>
            <a:ext cx="3500462" cy="520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357158" y="2000240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>
                <a:latin typeface="Agency FB" pitchFamily="34" charset="0"/>
              </a:rPr>
              <a:t>Artículos especiales hechos a</a:t>
            </a:r>
          </a:p>
          <a:p>
            <a:r>
              <a:rPr lang="es-ES_tradnl" sz="2400" dirty="0">
                <a:latin typeface="Agency FB" pitchFamily="34" charset="0"/>
              </a:rPr>
              <a:t>mano por personas con</a:t>
            </a:r>
          </a:p>
          <a:p>
            <a:r>
              <a:rPr lang="es-ES_tradnl" sz="2400" dirty="0">
                <a:latin typeface="Agency FB" pitchFamily="34" charset="0"/>
              </a:rPr>
              <a:t>discapacidad intelectual</a:t>
            </a:r>
            <a:r>
              <a:rPr lang="es-ES_tradnl" sz="2400" dirty="0" smtClean="0">
                <a:latin typeface="Agency FB" pitchFamily="34" charset="0"/>
              </a:rPr>
              <a:t>.</a:t>
            </a:r>
          </a:p>
          <a:p>
            <a:endParaRPr lang="es-ES_tradnl" sz="2400" dirty="0">
              <a:latin typeface="Agency FB" pitchFamily="34" charset="0"/>
            </a:endParaRPr>
          </a:p>
          <a:p>
            <a:r>
              <a:rPr lang="es-ES_tradnl" sz="2400" dirty="0">
                <a:latin typeface="Agency FB" pitchFamily="34" charset="0"/>
              </a:rPr>
              <a:t>Regalos especiales para</a:t>
            </a:r>
          </a:p>
          <a:p>
            <a:r>
              <a:rPr lang="es-ES_tradnl" sz="2400" dirty="0">
                <a:latin typeface="Agency FB" pitchFamily="34" charset="0"/>
              </a:rPr>
              <a:t>personas y momentos</a:t>
            </a:r>
          </a:p>
          <a:p>
            <a:r>
              <a:rPr lang="es-ES_tradnl" sz="2400" dirty="0">
                <a:latin typeface="Agency FB" pitchFamily="34" charset="0"/>
              </a:rPr>
              <a:t>especiales.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3714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Explosión 1"/>
          <p:cNvSpPr/>
          <p:nvPr/>
        </p:nvSpPr>
        <p:spPr>
          <a:xfrm>
            <a:off x="3286116" y="4929198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0 Explosión 1"/>
          <p:cNvSpPr/>
          <p:nvPr/>
        </p:nvSpPr>
        <p:spPr>
          <a:xfrm>
            <a:off x="4429124" y="1571612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Libretas y Agendas</a:t>
            </a:r>
            <a:endParaRPr lang="es-ES_tradnl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3" name="2 Imagen" descr="logotipo innouvadores.jpg"/>
          <p:cNvPicPr>
            <a:picLocks noChangeAspect="1"/>
          </p:cNvPicPr>
          <p:nvPr/>
        </p:nvPicPr>
        <p:blipFill>
          <a:blip r:embed="rId3" cstate="print"/>
          <a:srcRect l="19301" t="18868" b="9434"/>
          <a:stretch>
            <a:fillRect/>
          </a:stretch>
        </p:blipFill>
        <p:spPr>
          <a:xfrm>
            <a:off x="285720" y="5500678"/>
            <a:ext cx="2389460" cy="13573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714488"/>
            <a:ext cx="37909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071538" y="442913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omic Sans MS" pitchFamily="66" charset="0"/>
              </a:rPr>
              <a:t>Agenda mini</a:t>
            </a:r>
          </a:p>
          <a:p>
            <a:pPr algn="ctr"/>
            <a:r>
              <a:rPr lang="es-ES_tradnl" dirty="0" smtClean="0">
                <a:latin typeface="Comic Sans MS" pitchFamily="66" charset="0"/>
              </a:rPr>
              <a:t>Referencia 38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14942" y="278605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Comic Sans MS" pitchFamily="66" charset="0"/>
              </a:rPr>
              <a:t>Libreta</a:t>
            </a:r>
          </a:p>
          <a:p>
            <a:pPr algn="ctr"/>
            <a:r>
              <a:rPr lang="es-ES_tradnl" dirty="0" smtClean="0">
                <a:latin typeface="Comic Sans MS" pitchFamily="66" charset="0"/>
              </a:rPr>
              <a:t>Referencia 39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00628" y="2143116"/>
            <a:ext cx="1071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29058" y="5572140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3,00 €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584835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Explosión 1"/>
          <p:cNvSpPr/>
          <p:nvPr/>
        </p:nvSpPr>
        <p:spPr>
          <a:xfrm>
            <a:off x="5857884" y="1643050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Rectángulo"/>
          <p:cNvSpPr/>
          <p:nvPr/>
        </p:nvSpPr>
        <p:spPr>
          <a:xfrm>
            <a:off x="6478396" y="2279921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Fundas</a:t>
            </a:r>
            <a:r>
              <a:rPr lang="es-ES_tradnl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para</a:t>
            </a:r>
            <a:r>
              <a:rPr lang="es-ES_tradnl" sz="8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es-ES_tradnl" sz="8000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bonobús</a:t>
            </a:r>
            <a:endParaRPr lang="es-ES_tradnl" sz="8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215074" y="592933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40</a:t>
            </a:r>
            <a:endParaRPr lang="es-ES_tradn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xplosión 1"/>
          <p:cNvSpPr/>
          <p:nvPr/>
        </p:nvSpPr>
        <p:spPr>
          <a:xfrm>
            <a:off x="6286512" y="1857364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Marcos de fotos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60102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6286512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41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858016" y="2500306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xplosión 1"/>
          <p:cNvSpPr/>
          <p:nvPr/>
        </p:nvSpPr>
        <p:spPr>
          <a:xfrm>
            <a:off x="1428728" y="4786322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2049240" y="5423193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1,00 €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Marcapáginas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46291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643314"/>
            <a:ext cx="365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214942" y="285749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42</a:t>
            </a:r>
            <a:endParaRPr lang="es-ES_tradn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Explosión 1"/>
          <p:cNvSpPr/>
          <p:nvPr/>
        </p:nvSpPr>
        <p:spPr>
          <a:xfrm>
            <a:off x="3214678" y="4500570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Anillos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26479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643050"/>
            <a:ext cx="29813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2786058"/>
            <a:ext cx="26955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929066"/>
            <a:ext cx="26670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4071942"/>
            <a:ext cx="29432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3214678" y="61436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43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57158" y="1142984"/>
            <a:ext cx="73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43-A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86182" y="235743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43-B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000892" y="1214422"/>
            <a:ext cx="70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43-C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14348" y="6000768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43-D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929454" y="5929330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43-E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799471" y="5137441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429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31908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Explosión 1"/>
          <p:cNvSpPr/>
          <p:nvPr/>
        </p:nvSpPr>
        <p:spPr>
          <a:xfrm>
            <a:off x="3418726" y="1785926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Pendientes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500570"/>
            <a:ext cx="28098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2790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3500430" y="392906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44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0034" y="1214422"/>
            <a:ext cx="731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44-A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358082" y="128586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44-B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428992" y="6072206"/>
            <a:ext cx="70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44-C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500562" y="464344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44-D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02947" y="2397669"/>
            <a:ext cx="7585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xplosión 1"/>
          <p:cNvSpPr/>
          <p:nvPr/>
        </p:nvSpPr>
        <p:spPr>
          <a:xfrm>
            <a:off x="6643702" y="1624377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Collares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3242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14818"/>
            <a:ext cx="3657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000240"/>
            <a:ext cx="21621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6643702" y="371475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45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264214" y="2204864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3,00 €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innouvadores.jpg"/>
          <p:cNvPicPr>
            <a:picLocks noChangeAspect="1"/>
          </p:cNvPicPr>
          <p:nvPr/>
        </p:nvPicPr>
        <p:blipFill>
          <a:blip r:embed="rId2" cstate="print"/>
          <a:srcRect l="19301" t="18868" b="9434"/>
          <a:stretch>
            <a:fillRect/>
          </a:stretch>
        </p:blipFill>
        <p:spPr>
          <a:xfrm>
            <a:off x="214282" y="5500678"/>
            <a:ext cx="2389460" cy="1357322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071538" y="2143116"/>
            <a:ext cx="678661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8800" b="1" cap="all" spc="0" dirty="0" smtClean="0">
                <a:ln/>
                <a:solidFill>
                  <a:srgbClr val="6699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abriola" pitchFamily="82" charset="0"/>
                <a:ea typeface="MS Gothic" pitchFamily="49" charset="-128"/>
              </a:rPr>
              <a:t>alimentación</a:t>
            </a:r>
            <a:endParaRPr lang="es-ES" sz="8800" b="1" cap="all" spc="0" dirty="0">
              <a:ln/>
              <a:solidFill>
                <a:srgbClr val="6699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abriola" pitchFamily="82" charset="0"/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500174"/>
            <a:ext cx="31097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Explosión 1"/>
          <p:cNvSpPr/>
          <p:nvPr/>
        </p:nvSpPr>
        <p:spPr>
          <a:xfrm>
            <a:off x="6750859" y="1333721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latin typeface="Gabriola" pitchFamily="82" charset="0"/>
              </a:rPr>
              <a:t>Abanicos</a:t>
            </a:r>
            <a:endParaRPr lang="es-ES_tradnl" sz="8000" b="1" dirty="0">
              <a:solidFill>
                <a:srgbClr val="7030A0"/>
              </a:solidFill>
              <a:latin typeface="Gabriola" pitchFamily="82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32956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071942"/>
            <a:ext cx="39147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071942"/>
            <a:ext cx="35242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6929454" y="357187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46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371371" y="1970592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3,00 €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xplosión 1"/>
          <p:cNvSpPr/>
          <p:nvPr/>
        </p:nvSpPr>
        <p:spPr>
          <a:xfrm>
            <a:off x="6572264" y="928670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Llaveros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71678"/>
            <a:ext cx="56769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6786578" y="45005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47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164305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47-A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1538" y="614364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47-B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92776" y="1458384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2,50 €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xplosión 1"/>
          <p:cNvSpPr/>
          <p:nvPr/>
        </p:nvSpPr>
        <p:spPr>
          <a:xfrm>
            <a:off x="4429124" y="1571612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Chapas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39147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357694"/>
            <a:ext cx="3333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929066"/>
            <a:ext cx="2686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5214942" y="307181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</a:t>
            </a:r>
            <a:r>
              <a:rPr lang="es-ES_tradnl" dirty="0" smtClean="0">
                <a:latin typeface="Comic Sans MS" pitchFamily="66" charset="0"/>
              </a:rPr>
              <a:t>48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72066" y="2143116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0,50 €</a:t>
            </a:r>
            <a:endParaRPr lang="es-ES_tradnl" sz="2000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xplosión 1"/>
          <p:cNvSpPr/>
          <p:nvPr/>
        </p:nvSpPr>
        <p:spPr>
          <a:xfrm>
            <a:off x="5786446" y="4286256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Posavasos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5219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14818"/>
            <a:ext cx="5219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6429388" y="2285992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De cristal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286512" y="2786058"/>
            <a:ext cx="162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Dos unidades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286512" y="357187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Referencia </a:t>
            </a:r>
            <a:r>
              <a:rPr lang="es-ES_tradnl" dirty="0" smtClean="0">
                <a:latin typeface="Comic Sans MS" pitchFamily="66" charset="0"/>
              </a:rPr>
              <a:t>49</a:t>
            </a:r>
            <a:endParaRPr lang="es-ES_tradnl" dirty="0"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29388" y="4857760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3,00 €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71612"/>
            <a:ext cx="28575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Explosión 1"/>
          <p:cNvSpPr/>
          <p:nvPr/>
        </p:nvSpPr>
        <p:spPr>
          <a:xfrm>
            <a:off x="392877" y="1268760"/>
            <a:ext cx="2071702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1013389" y="1905631"/>
            <a:ext cx="705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rgbClr val="FF0000"/>
                </a:solidFill>
                <a:latin typeface="Agency FB" pitchFamily="34" charset="0"/>
              </a:rPr>
              <a:t>1,00 €</a:t>
            </a:r>
            <a:endParaRPr lang="es-ES_tradnl" sz="2000" b="1" dirty="0">
              <a:solidFill>
                <a:srgbClr val="FF0000"/>
              </a:solidFill>
              <a:latin typeface="Agency FB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Artesanía de ASPACE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286124"/>
            <a:ext cx="44672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236152" y="1399168"/>
            <a:ext cx="30003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sz="2000" dirty="0" smtClean="0">
                <a:latin typeface="Agency FB" pitchFamily="34" charset="0"/>
              </a:rPr>
              <a:t>Cada pieza es única, </a:t>
            </a:r>
            <a:r>
              <a:rPr lang="es-ES_tradnl" sz="2000" dirty="0" smtClean="0">
                <a:latin typeface="Agency FB" pitchFamily="34" charset="0"/>
              </a:rPr>
              <a:t>y totalmente </a:t>
            </a:r>
            <a:r>
              <a:rPr lang="es-ES_tradnl" sz="2000" dirty="0" smtClean="0">
                <a:latin typeface="Agency FB" pitchFamily="34" charset="0"/>
              </a:rPr>
              <a:t>artesanal. </a:t>
            </a:r>
          </a:p>
          <a:p>
            <a:endParaRPr lang="es-ES_tradnl" sz="2000" dirty="0" smtClean="0">
              <a:latin typeface="Agency FB" pitchFamily="34" charset="0"/>
            </a:endParaRPr>
          </a:p>
          <a:p>
            <a:r>
              <a:rPr lang="es-ES_tradnl" sz="2000" dirty="0" smtClean="0">
                <a:latin typeface="Agency FB" pitchFamily="34" charset="0"/>
              </a:rPr>
              <a:t>Realizadas por </a:t>
            </a:r>
            <a:r>
              <a:rPr lang="es-ES_tradnl" sz="2000" dirty="0" smtClean="0">
                <a:latin typeface="Agency FB" pitchFamily="34" charset="0"/>
              </a:rPr>
              <a:t>personas con </a:t>
            </a:r>
            <a:r>
              <a:rPr lang="es-ES_tradnl" sz="2000" dirty="0" smtClean="0">
                <a:latin typeface="Agency FB" pitchFamily="34" charset="0"/>
              </a:rPr>
              <a:t>parálisis cerebral</a:t>
            </a:r>
            <a:r>
              <a:rPr lang="es-ES_tradnl" sz="2000" dirty="0" smtClean="0">
                <a:latin typeface="Agency FB" pitchFamily="34" charset="0"/>
              </a:rPr>
              <a:t>.</a:t>
            </a:r>
          </a:p>
          <a:p>
            <a:endParaRPr lang="es-ES_tradnl" sz="2000" dirty="0" smtClean="0">
              <a:latin typeface="Agency FB" pitchFamily="34" charset="0"/>
            </a:endParaRPr>
          </a:p>
          <a:p>
            <a:r>
              <a:rPr lang="es-ES_tradnl" sz="2000" dirty="0" smtClean="0">
                <a:latin typeface="Agency FB" pitchFamily="34" charset="0"/>
              </a:rPr>
              <a:t> Fabricadas en </a:t>
            </a:r>
            <a:r>
              <a:rPr lang="es-ES_tradnl" sz="2000" dirty="0" err="1" smtClean="0">
                <a:latin typeface="Agency FB" pitchFamily="34" charset="0"/>
              </a:rPr>
              <a:t>poliespan</a:t>
            </a:r>
            <a:r>
              <a:rPr lang="es-ES_tradnl" sz="2000" dirty="0" smtClean="0">
                <a:latin typeface="Agency FB" pitchFamily="34" charset="0"/>
              </a:rPr>
              <a:t> </a:t>
            </a:r>
            <a:r>
              <a:rPr lang="es-ES_tradnl" sz="2000" dirty="0" smtClean="0">
                <a:latin typeface="Agency FB" pitchFamily="34" charset="0"/>
              </a:rPr>
              <a:t>y pintadas </a:t>
            </a:r>
            <a:r>
              <a:rPr lang="es-ES_tradnl" sz="2000" dirty="0" smtClean="0">
                <a:latin typeface="Agency FB" pitchFamily="34" charset="0"/>
              </a:rPr>
              <a:t>a mano .</a:t>
            </a:r>
          </a:p>
          <a:p>
            <a:endParaRPr lang="es-ES_tradnl" sz="2000" dirty="0" smtClean="0">
              <a:latin typeface="Agency FB" pitchFamily="34" charset="0"/>
            </a:endParaRPr>
          </a:p>
          <a:p>
            <a:r>
              <a:rPr lang="es-ES_tradnl" sz="2000" dirty="0" smtClean="0">
                <a:latin typeface="Agency FB" pitchFamily="34" charset="0"/>
              </a:rPr>
              <a:t> Precio unidad: 1,00 €</a:t>
            </a:r>
          </a:p>
          <a:p>
            <a:endParaRPr lang="es-ES_tradnl" sz="2000" dirty="0" smtClean="0">
              <a:latin typeface="Agency FB" pitchFamily="34" charset="0"/>
            </a:endParaRPr>
          </a:p>
          <a:p>
            <a:r>
              <a:rPr lang="es-ES_tradnl" sz="2000" dirty="0" smtClean="0">
                <a:latin typeface="Agency FB" pitchFamily="34" charset="0"/>
              </a:rPr>
              <a:t> Flores (ref. </a:t>
            </a:r>
            <a:r>
              <a:rPr lang="es-ES_tradnl" sz="2000" dirty="0" smtClean="0">
                <a:latin typeface="Agency FB" pitchFamily="34" charset="0"/>
              </a:rPr>
              <a:t>50</a:t>
            </a:r>
            <a:r>
              <a:rPr lang="es-ES_tradnl" sz="2000" dirty="0" smtClean="0">
                <a:latin typeface="Agency FB" pitchFamily="34" charset="0"/>
              </a:rPr>
              <a:t>)</a:t>
            </a:r>
            <a:endParaRPr lang="es-ES_tradnl" sz="2000" dirty="0" smtClean="0">
              <a:latin typeface="Agency FB" pitchFamily="34" charset="0"/>
            </a:endParaRPr>
          </a:p>
          <a:p>
            <a:r>
              <a:rPr lang="es-ES_tradnl" sz="2000" dirty="0" smtClean="0">
                <a:latin typeface="Agency FB" pitchFamily="34" charset="0"/>
              </a:rPr>
              <a:t> Piruletas (ref. </a:t>
            </a:r>
            <a:r>
              <a:rPr lang="es-ES_tradnl" sz="2000" dirty="0" smtClean="0">
                <a:latin typeface="Agency FB" pitchFamily="34" charset="0"/>
              </a:rPr>
              <a:t>51</a:t>
            </a:r>
            <a:r>
              <a:rPr lang="es-ES_tradnl" sz="2000" dirty="0" smtClean="0">
                <a:latin typeface="Agency FB" pitchFamily="34" charset="0"/>
              </a:rPr>
              <a:t> </a:t>
            </a:r>
            <a:r>
              <a:rPr lang="es-ES_tradnl" sz="2000" dirty="0" smtClean="0">
                <a:latin typeface="Agency FB" pitchFamily="34" charset="0"/>
              </a:rPr>
              <a:t>)</a:t>
            </a:r>
          </a:p>
          <a:p>
            <a:r>
              <a:rPr lang="es-ES_tradnl" sz="2000" dirty="0" smtClean="0">
                <a:latin typeface="Agency FB" pitchFamily="34" charset="0"/>
              </a:rPr>
              <a:t> Corazones (ref. </a:t>
            </a:r>
            <a:r>
              <a:rPr lang="es-ES_tradnl" sz="2000" dirty="0" smtClean="0">
                <a:latin typeface="Agency FB" pitchFamily="34" charset="0"/>
              </a:rPr>
              <a:t>52 </a:t>
            </a:r>
            <a:r>
              <a:rPr lang="es-ES_tradnl" sz="2000" dirty="0" smtClean="0">
                <a:latin typeface="Agency FB" pitchFamily="34" charset="0"/>
              </a:rPr>
              <a:t>)</a:t>
            </a:r>
            <a:endParaRPr lang="es-ES_tradnl" sz="20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572805"/>
            <a:ext cx="79575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solidFill>
                  <a:srgbClr val="FF0000"/>
                </a:solidFill>
                <a:latin typeface="Agency FB" pitchFamily="34" charset="0"/>
              </a:rPr>
              <a:t>Nuestros datos de  contacto son:</a:t>
            </a:r>
          </a:p>
          <a:p>
            <a:endParaRPr lang="es-ES_tradnl" sz="3200" dirty="0" smtClean="0">
              <a:latin typeface="Agency FB" pitchFamily="34" charset="0"/>
            </a:endParaRPr>
          </a:p>
          <a:p>
            <a:r>
              <a:rPr lang="es-ES_tradnl" sz="3200" dirty="0" smtClean="0">
                <a:latin typeface="Agency FB" pitchFamily="34" charset="0"/>
              </a:rPr>
              <a:t>Numero de teléfono: </a:t>
            </a:r>
            <a:r>
              <a:rPr lang="es-ES_tradnl" sz="3200" dirty="0" smtClean="0">
                <a:latin typeface="Agency FB" pitchFamily="34" charset="0"/>
              </a:rPr>
              <a:t>941287932</a:t>
            </a:r>
          </a:p>
          <a:p>
            <a:endParaRPr lang="es-ES_tradnl" sz="3200" dirty="0" smtClean="0">
              <a:latin typeface="Agency FB" pitchFamily="34" charset="0"/>
            </a:endParaRPr>
          </a:p>
          <a:p>
            <a:r>
              <a:rPr lang="es-ES_tradnl" sz="3200" dirty="0" smtClean="0">
                <a:latin typeface="Agency FB" pitchFamily="34" charset="0"/>
              </a:rPr>
              <a:t>Dirección: República Argentina 68, 26007, </a:t>
            </a:r>
            <a:r>
              <a:rPr lang="es-ES_tradnl" sz="3200" dirty="0" smtClean="0">
                <a:latin typeface="Agency FB" pitchFamily="34" charset="0"/>
              </a:rPr>
              <a:t>Logroño</a:t>
            </a:r>
          </a:p>
          <a:p>
            <a:endParaRPr lang="es-ES_tradnl" sz="3200" dirty="0" smtClean="0">
              <a:latin typeface="Agency FB" pitchFamily="34" charset="0"/>
            </a:endParaRPr>
          </a:p>
          <a:p>
            <a:r>
              <a:rPr lang="es-ES_tradnl" sz="3200" dirty="0" smtClean="0">
                <a:latin typeface="Agency FB" pitchFamily="34" charset="0"/>
              </a:rPr>
              <a:t>Correo electrónico: innouvadores.cosmegarcia@gmail.com</a:t>
            </a:r>
            <a:endParaRPr lang="es-ES_tradnl" sz="3200" dirty="0">
              <a:latin typeface="Agency FB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57224" y="5072074"/>
            <a:ext cx="70567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¡¡¡ OS ESPERAMOS!!!</a:t>
            </a:r>
            <a:endParaRPr lang="es-ES_tradnl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b="1" dirty="0" lang="es-ES_tradnl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  <a:ea charset="-128" pitchFamily="49" typeface="MS Gothic"/>
              </a:rPr>
              <a:t>queso de oveja</a:t>
            </a:r>
            <a:endParaRPr b="1" dirty="0" lang="es-ES_tradnl" sz="8000">
              <a:solidFill>
                <a:srgbClr val="7030A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82" typeface="Gabriola"/>
              <a:ea charset="-128" pitchFamily="49" typeface="MS Gothic"/>
            </a:endParaRPr>
          </a:p>
        </p:txBody>
      </p:sp>
      <p:pic>
        <p:nvPicPr>
          <p:cNvPr descr="logotipo innouvadores.jpg" id="6" name="5 Imagen"/>
          <p:cNvPicPr>
            <a:picLocks noChangeAspect="1"/>
          </p:cNvPicPr>
          <p:nvPr/>
        </p:nvPicPr>
        <p:blipFill>
          <a:blip cstate="print" r:embed="rId2"/>
          <a:srcRect r="41"/>
          <a:stretch>
            <a:fillRect/>
          </a:stretch>
        </p:blipFill>
        <p:spPr>
          <a:xfrm>
            <a:off x="251520" y="5517232"/>
            <a:ext cx="2106789" cy="119675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643438" y="2000240"/>
            <a:ext cx="3714776" cy="384720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s-ES_tradnl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0" pitchFamily="34" typeface="Agency FB"/>
                <a:cs charset="0" pitchFamily="2" typeface="MV Boli"/>
              </a:rPr>
              <a:t>Referencia: 01</a:t>
            </a:r>
          </a:p>
          <a:p>
            <a:endParaRPr b="1" dirty="0" lang="es-ES_tradnl" smtClean="0" sz="2000">
              <a:solidFill>
                <a:schemeClr val="tx1">
                  <a:lumMod val="95000"/>
                  <a:lumOff val="5000"/>
                </a:schemeClr>
              </a:solidFill>
              <a:latin charset="0" pitchFamily="34" typeface="Agency FB"/>
              <a:cs charset="0" pitchFamily="2" typeface="MV Boli"/>
            </a:endParaRPr>
          </a:p>
          <a:p>
            <a:r>
              <a:rPr b="1" dirty="0" lang="es-ES_tradnl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0" pitchFamily="34" typeface="Agency FB"/>
                <a:cs charset="0" pitchFamily="2" typeface="MV Boli"/>
              </a:rPr>
              <a:t>Nuestro proveedor es  la quesería </a:t>
            </a:r>
            <a:r>
              <a:rPr b="1" dirty="0" lang="es-ES_tradnl" smtClean="0" sz="2000" u="sng">
                <a:solidFill>
                  <a:schemeClr val="tx1">
                    <a:lumMod val="95000"/>
                    <a:lumOff val="5000"/>
                  </a:schemeClr>
                </a:solidFill>
                <a:latin charset="0" pitchFamily="34" typeface="Agency FB"/>
                <a:cs charset="0" pitchFamily="2" typeface="MV Boli"/>
              </a:rPr>
              <a:t>“La Era Alta”</a:t>
            </a:r>
            <a:r>
              <a:rPr b="1" dirty="0" lang="es-ES_tradnl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0" pitchFamily="34" typeface="Agency FB"/>
                <a:cs charset="0" pitchFamily="2" typeface="MV Boli"/>
              </a:rPr>
              <a:t>.</a:t>
            </a:r>
            <a:endParaRPr b="1" dirty="0" lang="es-ES_tradnl" smtClean="0" sz="2000" u="sng">
              <a:solidFill>
                <a:schemeClr val="tx1">
                  <a:lumMod val="95000"/>
                  <a:lumOff val="5000"/>
                </a:schemeClr>
              </a:solidFill>
              <a:latin charset="0" pitchFamily="34" typeface="Agency FB"/>
              <a:cs charset="0" pitchFamily="2" typeface="MV Boli"/>
            </a:endParaRPr>
          </a:p>
          <a:p>
            <a:endParaRPr b="1" dirty="0" lang="es-ES_tradnl" smtClean="0" sz="2000">
              <a:solidFill>
                <a:schemeClr val="tx1">
                  <a:lumMod val="95000"/>
                  <a:lumOff val="5000"/>
                </a:schemeClr>
              </a:solidFill>
              <a:latin charset="0" pitchFamily="34" typeface="Agency FB"/>
              <a:cs charset="0" pitchFamily="2" typeface="MV Boli"/>
            </a:endParaRPr>
          </a:p>
          <a:p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Queso curado artesano elaborado con leche pasteurizada de oveja</a:t>
            </a:r>
            <a:r>
              <a:rPr b="1" dirty="0" lang="es-ES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0" pitchFamily="34" typeface="Agency FB"/>
                <a:cs charset="0" pitchFamily="2" typeface="MV Boli"/>
              </a:rPr>
              <a:t>.</a:t>
            </a:r>
          </a:p>
          <a:p>
            <a:endParaRPr b="1" dirty="0" lang="es-ES" smtClean="0" sz="2000">
              <a:solidFill>
                <a:schemeClr val="tx1">
                  <a:lumMod val="95000"/>
                  <a:lumOff val="5000"/>
                </a:schemeClr>
              </a:solidFill>
              <a:latin charset="0" pitchFamily="34" typeface="Agency FB"/>
              <a:cs charset="0" pitchFamily="2" typeface="MV Boli"/>
            </a:endParaRPr>
          </a:p>
          <a:p>
            <a:r>
              <a:rPr b="1" dirty="0" lang="es-ES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0" pitchFamily="34" typeface="Agency FB"/>
                <a:cs charset="0" pitchFamily="2" typeface="MV Boli"/>
              </a:rPr>
              <a:t>En piezas de 500 gramos, envasadas al vacio</a:t>
            </a:r>
          </a:p>
          <a:p>
            <a:endParaRPr b="1" dirty="0" lang="es-ES" smtClean="0" sz="2400">
              <a:solidFill>
                <a:schemeClr val="tx1">
                  <a:lumMod val="95000"/>
                  <a:lumOff val="5000"/>
                </a:schemeClr>
              </a:solidFill>
              <a:latin charset="0" pitchFamily="34" typeface="Agency FB"/>
            </a:endParaRPr>
          </a:p>
          <a:p>
            <a:r>
              <a:rPr b="1" dirty="0" lang="es-ES" smtClean="0" sz="2000">
                <a:solidFill>
                  <a:schemeClr val="tx1">
                    <a:lumMod val="95000"/>
                    <a:lumOff val="5000"/>
                  </a:schemeClr>
                </a:solidFill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6,30 €</a:t>
            </a:r>
          </a:p>
        </p:txBody>
      </p:sp>
      <p:pic>
        <p:nvPicPr>
          <p:cNvPr id="1027" name="Picture 3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 rot="21122291">
            <a:off x="1309034" y="3191271"/>
            <a:ext cx="2942045" cy="195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descr="http://cdn.palbin.com/users/8969/images/093-queso-tio-sanz_3kg-1398692359.jpg.thumb" id="34818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 rot="21037913">
            <a:off x="429074" y="1590330"/>
            <a:ext cx="2376263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1043608" y="260648"/>
            <a:ext cx="6696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 lang="es-ES" sz="8000" u="none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Patés  El  Robledillo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571500" y="1557338"/>
            <a:ext cx="796093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b="1"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Patés El Robledillo nació como empresa en 1989, y se dedican a la elaboración de patés de forma artesanal. </a:t>
            </a:r>
          </a:p>
          <a:p>
            <a:r>
              <a:rPr b="1"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Su buen hacer a lo largo de los años les ha llevado a lograr numerosos reconocimientos, entre ellos la placa de honor en FIMA 1990</a:t>
            </a:r>
            <a:r>
              <a:rPr b="1" dirty="0" lang="es-ES" smtClean="0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.</a:t>
            </a:r>
            <a:endParaRPr b="1" dirty="0" lang="es-ES" sz="2000" u="none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r>
              <a:rPr b="1"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Elaboran </a:t>
            </a:r>
            <a:r>
              <a:rPr b="1"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7 </a:t>
            </a:r>
            <a:r>
              <a:rPr b="1" dirty="0" lang="es-ES" smtClean="0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variedades </a:t>
            </a:r>
            <a:r>
              <a:rPr b="1" dirty="0" lang="es-ES" sz="2000" u="none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presentadas en lata de 110 grs.</a:t>
            </a:r>
          </a:p>
        </p:txBody>
      </p:sp>
      <p:pic>
        <p:nvPicPr>
          <p:cNvPr descr="Productos de Patés El Robledillo" id="10244" name="Picture 1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611188" y="3644900"/>
            <a:ext cx="381635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4067944" y="3501008"/>
            <a:ext cx="45365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charset="2" pitchFamily="2" typeface="Wingdings"/>
              <a:buChar char="ü"/>
            </a:pPr>
            <a:r>
              <a:rPr b="1" dirty="0" lang="es-ES" sz="2000" u="none">
                <a:latin charset="0" pitchFamily="34" typeface="Agency FB"/>
                <a:cs charset="0" pitchFamily="2" typeface="MV Boli"/>
              </a:rPr>
              <a:t>Trufado (ref.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02</a:t>
            </a:r>
            <a:r>
              <a:rPr b="1" dirty="0" lang="es-ES" smtClean="0" sz="2000" u="none">
                <a:latin charset="0" pitchFamily="34" typeface="Agency FB"/>
                <a:cs charset="0" pitchFamily="2" typeface="MV Boli"/>
              </a:rPr>
              <a:t>): </a:t>
            </a:r>
            <a:r>
              <a:rPr b="1" dirty="0" lang="es-ES" smtClean="0" sz="2000" u="none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2,60 €</a:t>
            </a:r>
          </a:p>
          <a:p>
            <a:pPr lvl="1">
              <a:buFont charset="2" pitchFamily="2" typeface="Wingdings"/>
              <a:buChar char="ü"/>
            </a:pP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Setas (ref. 03): </a:t>
            </a:r>
            <a:r>
              <a:rPr b="1" dirty="0" lang="es-ES" smtClean="0" sz="200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2,60 €</a:t>
            </a:r>
            <a:endParaRPr b="1" dirty="0" lang="es-ES" sz="2000" u="none">
              <a:latin charset="0" pitchFamily="34" typeface="Agency FB"/>
              <a:cs charset="0" pitchFamily="2" typeface="MV Boli"/>
            </a:endParaRPr>
          </a:p>
          <a:p>
            <a:pPr lvl="1"/>
            <a:r>
              <a:rPr b="1" dirty="0" lang="es-ES" sz="2000">
                <a:latin charset="0" pitchFamily="34" typeface="Agency FB"/>
                <a:cs charset="0" pitchFamily="2" typeface="MV Boli"/>
              </a:rPr>
              <a:t>Resto especialidades:  </a:t>
            </a:r>
            <a:r>
              <a:rPr b="1" dirty="0" lang="es-ES" smtClean="0" sz="200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1,70 </a:t>
            </a:r>
            <a:r>
              <a:rPr b="1" dirty="0" lang="es-ES" sz="200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€</a:t>
            </a:r>
          </a:p>
          <a:p>
            <a:pPr lvl="1">
              <a:buFont charset="2" pitchFamily="2" typeface="Wingdings"/>
              <a:buChar char="ü"/>
            </a:pPr>
            <a:r>
              <a:rPr b="1" dirty="0" lang="es-ES" sz="2000" u="none">
                <a:latin charset="0" pitchFamily="34" typeface="Agency FB"/>
                <a:cs charset="0" pitchFamily="2" typeface="MV Boli"/>
              </a:rPr>
              <a:t>de Campaña (ref.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04</a:t>
            </a:r>
            <a:r>
              <a:rPr b="1" dirty="0" lang="es-ES" smtClean="0" sz="2000" u="none">
                <a:latin charset="0" pitchFamily="34" typeface="Agency FB"/>
                <a:cs charset="0" pitchFamily="2" typeface="MV Boli"/>
              </a:rPr>
              <a:t>)</a:t>
            </a:r>
            <a:endParaRPr b="1" dirty="0" lang="es-ES" sz="2000" u="none">
              <a:latin charset="0" pitchFamily="34" typeface="Agency FB"/>
              <a:cs charset="0" pitchFamily="2" typeface="MV Boli"/>
            </a:endParaRPr>
          </a:p>
          <a:p>
            <a:pPr lvl="1">
              <a:buFont charset="2" pitchFamily="2" typeface="Wingdings"/>
              <a:buChar char="ü"/>
            </a:pPr>
            <a:r>
              <a:rPr b="1" dirty="0" lang="es-ES" sz="2000" u="none">
                <a:latin charset="0" pitchFamily="34" typeface="Agency FB"/>
                <a:cs charset="0" pitchFamily="2" typeface="MV Boli"/>
              </a:rPr>
              <a:t>a la Pimienta (ref.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05)</a:t>
            </a:r>
            <a:r>
              <a:rPr b="1" dirty="0" lang="es-ES" smtClean="0" sz="2000" u="none">
                <a:latin charset="0" pitchFamily="34" typeface="Agency FB"/>
                <a:cs charset="0" pitchFamily="2" typeface="MV Boli"/>
              </a:rPr>
              <a:t> </a:t>
            </a:r>
            <a:endParaRPr b="1" dirty="0" lang="es-ES" sz="2000" u="none">
              <a:latin charset="0" pitchFamily="34" typeface="Agency FB"/>
              <a:cs charset="0" pitchFamily="2" typeface="MV Boli"/>
            </a:endParaRPr>
          </a:p>
          <a:p>
            <a:pPr lvl="1">
              <a:buFont charset="2" pitchFamily="2" typeface="Wingdings"/>
              <a:buChar char="ü"/>
            </a:pPr>
            <a:r>
              <a:rPr b="1" dirty="0" lang="es-ES" sz="2000" u="none">
                <a:latin charset="0" pitchFamily="34" typeface="Agency FB"/>
                <a:cs charset="0" pitchFamily="2" typeface="MV Boli"/>
              </a:rPr>
              <a:t>a las Finas Hierbas (ref.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06</a:t>
            </a:r>
            <a:r>
              <a:rPr b="1" dirty="0" lang="es-ES" smtClean="0" sz="2000" u="none">
                <a:latin charset="0" pitchFamily="34" typeface="Agency FB"/>
                <a:cs charset="0" pitchFamily="2" typeface="MV Boli"/>
              </a:rPr>
              <a:t>)</a:t>
            </a:r>
            <a:endParaRPr b="1" dirty="0" lang="es-ES" sz="2000" u="none">
              <a:latin charset="0" pitchFamily="34" typeface="Agency FB"/>
              <a:cs charset="0" pitchFamily="2" typeface="MV Boli"/>
            </a:endParaRPr>
          </a:p>
          <a:p>
            <a:pPr lvl="1">
              <a:buFont charset="2" pitchFamily="2" typeface="Wingdings"/>
              <a:buChar char="ü"/>
            </a:pPr>
            <a:r>
              <a:rPr b="1" dirty="0" lang="es-ES" sz="2000" u="none">
                <a:latin charset="0" pitchFamily="34" typeface="Agency FB"/>
                <a:cs charset="0" pitchFamily="2" typeface="MV Boli"/>
              </a:rPr>
              <a:t>al Tinto de Rioja (ref.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07</a:t>
            </a:r>
            <a:r>
              <a:rPr b="1" dirty="0" lang="es-ES" smtClean="0" sz="2000" u="none">
                <a:latin charset="0" pitchFamily="34" typeface="Agency FB"/>
                <a:cs charset="0" pitchFamily="2" typeface="MV Boli"/>
              </a:rPr>
              <a:t>) </a:t>
            </a:r>
            <a:endParaRPr b="1" dirty="0" lang="es-ES" sz="2000" u="none">
              <a:latin charset="0" pitchFamily="34" typeface="Agency FB"/>
              <a:cs charset="0" pitchFamily="2" typeface="MV Boli"/>
            </a:endParaRPr>
          </a:p>
          <a:p>
            <a:pPr lvl="1">
              <a:buFont charset="2" pitchFamily="2" typeface="Wingdings"/>
              <a:buChar char="ü"/>
            </a:pPr>
            <a:r>
              <a:rPr b="1" dirty="0" lang="es-ES" sz="2000" u="none">
                <a:latin charset="0" pitchFamily="34" typeface="Agency FB"/>
                <a:cs charset="0" pitchFamily="2" typeface="MV Boli"/>
              </a:rPr>
              <a:t>al Roquefort (ref. </a:t>
            </a:r>
            <a:r>
              <a:rPr b="1" dirty="0" lang="es-ES" smtClean="0" sz="2000">
                <a:latin charset="0" pitchFamily="34" typeface="Agency FB"/>
                <a:cs charset="0" pitchFamily="2" typeface="MV Boli"/>
              </a:rPr>
              <a:t>08</a:t>
            </a:r>
            <a:r>
              <a:rPr b="1" dirty="0" lang="es-ES" smtClean="0" sz="2000" u="none">
                <a:latin charset="0" pitchFamily="34" typeface="Agency FB"/>
                <a:cs charset="0" pitchFamily="2" typeface="MV Boli"/>
              </a:rPr>
              <a:t>) </a:t>
            </a:r>
            <a:endParaRPr b="1" dirty="0" lang="es-ES" sz="2000" u="none">
              <a:latin charset="0" pitchFamily="34" typeface="Agency FB"/>
              <a:cs charset="0" pitchFamily="2" typeface="MV Boli"/>
            </a:endParaRPr>
          </a:p>
        </p:txBody>
      </p:sp>
      <p:pic>
        <p:nvPicPr>
          <p:cNvPr descr="logotipo innouvadores.jpg" id="7" name="6 Imagen"/>
          <p:cNvPicPr>
            <a:picLocks noChangeAspect="1"/>
          </p:cNvPicPr>
          <p:nvPr/>
        </p:nvPicPr>
        <p:blipFill>
          <a:blip cstate="print" r:embed="rId3"/>
          <a:srcRect b="48" r="96"/>
          <a:stretch>
            <a:fillRect/>
          </a:stretch>
        </p:blipFill>
        <p:spPr>
          <a:xfrm>
            <a:off x="251520" y="5661248"/>
            <a:ext cx="1726496" cy="9807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Chorizo Extra</a:t>
            </a:r>
            <a:endParaRPr b="1" dirty="0" lang="es-ES" sz="8000">
              <a:solidFill>
                <a:srgbClr val="7030A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82" typeface="Gabriola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 sz="quarter"/>
          </p:nvPr>
        </p:nvSpPr>
        <p:spPr>
          <a:xfrm>
            <a:off x="457200" y="1600200"/>
            <a:ext cx="4978896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Referencia: 09</a:t>
            </a:r>
          </a:p>
          <a:p>
            <a:pPr>
              <a:buNone/>
            </a:pPr>
            <a:endParaRPr b="1" dirty="0" lang="es-ES" smtClean="0">
              <a:latin charset="0" pitchFamily="34" typeface="Agency FB"/>
              <a:cs charset="0" pitchFamily="2" typeface="MV Boli"/>
            </a:endParaRPr>
          </a:p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Producto típico de La Rioja, embutido en tripa natural y elaborado con las carnes más selectas y de exquisito sabor.</a:t>
            </a:r>
          </a:p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Se presenta en sarta de aproximadamente 400 gr. , envasada al vacio.</a:t>
            </a:r>
          </a:p>
          <a:p>
            <a:pPr>
              <a:buNone/>
            </a:pPr>
            <a:endParaRPr b="1" dirty="0" lang="es-ES" smtClean="0">
              <a:latin charset="0" pitchFamily="34" typeface="Agency FB"/>
              <a:cs charset="0" pitchFamily="2" typeface="MV Boli"/>
            </a:endParaRPr>
          </a:p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Precios:</a:t>
            </a:r>
          </a:p>
          <a:p>
            <a:pPr>
              <a:buFont charset="2" pitchFamily="2" typeface="Wingdings"/>
              <a:buChar char="ü"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Sarta  400 </a:t>
            </a:r>
            <a:r>
              <a:rPr b="1" dirty="0" err="1" lang="es-ES" smtClean="0">
                <a:latin charset="0" pitchFamily="34" typeface="Agency FB"/>
                <a:cs charset="0" pitchFamily="2" typeface="MV Boli"/>
              </a:rPr>
              <a:t>grs</a:t>
            </a:r>
            <a:r>
              <a:rPr b="1" dirty="0" lang="es-ES" smtClean="0">
                <a:latin charset="0" pitchFamily="34" typeface="Agency FB"/>
                <a:cs charset="0" pitchFamily="2" typeface="MV Boli"/>
              </a:rPr>
              <a:t>: </a:t>
            </a:r>
            <a:r>
              <a:rPr b="1" dirty="0" lang="es-ES" smtClean="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3,60 €</a:t>
            </a:r>
          </a:p>
          <a:p>
            <a:pPr>
              <a:buFont charset="2" pitchFamily="2" typeface="Wingdings"/>
              <a:buChar char="ü"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Kilo: </a:t>
            </a:r>
            <a:r>
              <a:rPr b="1" dirty="0" lang="es-ES" smtClean="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9,00 €</a:t>
            </a:r>
          </a:p>
          <a:p>
            <a:pPr>
              <a:buNone/>
            </a:pPr>
            <a:endParaRPr b="1" dirty="0" lang="es-ES" smtClean="0">
              <a:latin charset="0" pitchFamily="82" typeface="Gabriola"/>
            </a:endParaRPr>
          </a:p>
          <a:p>
            <a:pPr>
              <a:buNone/>
            </a:pPr>
            <a:endParaRPr b="1" dirty="0" lang="es-ES" smtClean="0">
              <a:latin charset="0" pitchFamily="82" typeface="Gabriola"/>
            </a:endParaRPr>
          </a:p>
          <a:p>
            <a:pPr>
              <a:buNone/>
            </a:pPr>
            <a:endParaRPr b="1" dirty="0" lang="es-ES" smtClean="0">
              <a:latin charset="0" pitchFamily="82" typeface="Gabriola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2" sz="quarter"/>
          </p:nvPr>
        </p:nvSpPr>
        <p:spPr>
          <a:xfrm>
            <a:off x="5580112" y="1600200"/>
            <a:ext cx="2347736" cy="4572000"/>
          </a:xfrm>
        </p:spPr>
        <p:txBody>
          <a:bodyPr>
            <a:normAutofit lnSpcReduction="10000"/>
          </a:bodyPr>
          <a:lstStyle/>
          <a:p>
            <a:endParaRPr dirty="0" lang="es-ES"/>
          </a:p>
        </p:txBody>
      </p:sp>
      <p:pic>
        <p:nvPicPr>
          <p:cNvPr descr="http://www.altoiregua.es/productos/images/marco_emb01.jpg" id="52226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6228184" y="1628800"/>
            <a:ext cx="1672214" cy="4464496"/>
          </a:xfrm>
          <a:prstGeom prst="rect">
            <a:avLst/>
          </a:prstGeom>
          <a:noFill/>
        </p:spPr>
      </p:pic>
      <p:pic>
        <p:nvPicPr>
          <p:cNvPr descr="logotipo innouvadores.jpg" id="6" name="5 Imagen"/>
          <p:cNvPicPr>
            <a:picLocks noChangeAspect="1"/>
          </p:cNvPicPr>
          <p:nvPr/>
        </p:nvPicPr>
        <p:blipFill>
          <a:blip cstate="print" r:embed="rId3"/>
          <a:srcRect b="48" r="96"/>
          <a:stretch>
            <a:fillRect/>
          </a:stretch>
        </p:blipFill>
        <p:spPr>
          <a:xfrm>
            <a:off x="3995936" y="5877272"/>
            <a:ext cx="1726496" cy="98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Salchichón Extra</a:t>
            </a:r>
            <a:endParaRPr dirty="0" lang="es-ES" sz="8000">
              <a:solidFill>
                <a:srgbClr val="7030A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 sz="quarter"/>
          </p:nvPr>
        </p:nvSpPr>
        <p:spPr>
          <a:xfrm>
            <a:off x="457200" y="1600200"/>
            <a:ext cx="526692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Referencia: 10</a:t>
            </a:r>
          </a:p>
          <a:p>
            <a:pPr>
              <a:buNone/>
            </a:pPr>
            <a:endParaRPr b="1" dirty="0" lang="es-ES" smtClean="0">
              <a:latin charset="0" pitchFamily="34" typeface="Agency FB"/>
              <a:cs charset="0" pitchFamily="2" typeface="MV Boli"/>
            </a:endParaRPr>
          </a:p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Producto exquisito y con un sabor inconfundible, embutido en tripa natural y elaborado con las carnes más selectas .</a:t>
            </a:r>
          </a:p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Se presenta en sarta de aproximadamente 400 gr. , envasada al vacio.</a:t>
            </a:r>
          </a:p>
          <a:p>
            <a:pPr>
              <a:buNone/>
            </a:pPr>
            <a:endParaRPr b="1" dirty="0" lang="es-ES" smtClean="0">
              <a:latin charset="0" pitchFamily="34" typeface="Agency FB"/>
              <a:cs charset="0" pitchFamily="2" typeface="MV Boli"/>
            </a:endParaRPr>
          </a:p>
          <a:p>
            <a:pPr>
              <a:buNone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Precios:</a:t>
            </a:r>
          </a:p>
          <a:p>
            <a:pPr>
              <a:buFont charset="2" pitchFamily="2" typeface="Wingdings"/>
              <a:buChar char="ü"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Sarta  400 gr.: </a:t>
            </a:r>
            <a:r>
              <a:rPr b="1" dirty="0" lang="es-ES" smtClean="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3,60 €</a:t>
            </a:r>
          </a:p>
          <a:p>
            <a:pPr>
              <a:buFont charset="2" pitchFamily="2" typeface="Wingdings"/>
              <a:buChar char="ü"/>
            </a:pPr>
            <a:r>
              <a:rPr b="1" dirty="0" lang="es-ES" smtClean="0">
                <a:latin charset="0" pitchFamily="34" typeface="Agency FB"/>
                <a:cs charset="0" pitchFamily="2" typeface="MV Boli"/>
              </a:rPr>
              <a:t>Kilo: </a:t>
            </a:r>
            <a:r>
              <a:rPr b="1" dirty="0" lang="es-ES" smtClean="0">
                <a:solidFill>
                  <a:srgbClr val="FF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34" typeface="Agency FB"/>
                <a:cs charset="0" pitchFamily="2" typeface="MV Boli"/>
              </a:rPr>
              <a:t>9,00 €</a:t>
            </a:r>
            <a:endParaRPr b="1" dirty="0" lang="es-ES" smtClean="0">
              <a:latin charset="0" pitchFamily="34" typeface="Agency FB"/>
              <a:cs charset="0" pitchFamily="2" typeface="MV Boli"/>
            </a:endParaRPr>
          </a:p>
          <a:p>
            <a:pPr>
              <a:buNone/>
            </a:pPr>
            <a:endParaRPr dirty="0" lang="es-ES"/>
          </a:p>
        </p:txBody>
      </p:sp>
      <p:sp>
        <p:nvSpPr>
          <p:cNvPr id="4" name="3 Marcador de contenido"/>
          <p:cNvSpPr>
            <a:spLocks noGrp="1"/>
          </p:cNvSpPr>
          <p:nvPr>
            <p:ph idx="2" sz="quarter"/>
          </p:nvPr>
        </p:nvSpPr>
        <p:spPr>
          <a:xfrm>
            <a:off x="5868144" y="1600200"/>
            <a:ext cx="2059704" cy="4572000"/>
          </a:xfrm>
        </p:spPr>
        <p:txBody>
          <a:bodyPr>
            <a:normAutofit lnSpcReduction="10000"/>
          </a:bodyPr>
          <a:lstStyle/>
          <a:p>
            <a:endParaRPr dirty="0" lang="es-ES"/>
          </a:p>
        </p:txBody>
      </p:sp>
      <p:pic>
        <p:nvPicPr>
          <p:cNvPr descr="http://www.altoiregua.es/productos/images/marco_emb03.jpg" id="91138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5868144" y="1124744"/>
            <a:ext cx="1875284" cy="5006655"/>
          </a:xfrm>
          <a:prstGeom prst="rect">
            <a:avLst/>
          </a:prstGeom>
          <a:noFill/>
        </p:spPr>
      </p:pic>
      <p:pic>
        <p:nvPicPr>
          <p:cNvPr descr="logotipo innouvadores.jpg" id="7" name="6 Imagen"/>
          <p:cNvPicPr>
            <a:picLocks noChangeAspect="1"/>
          </p:cNvPicPr>
          <p:nvPr/>
        </p:nvPicPr>
        <p:blipFill>
          <a:blip cstate="print" r:embed="rId3"/>
          <a:srcRect b="48" r="96"/>
          <a:stretch>
            <a:fillRect/>
          </a:stretch>
        </p:blipFill>
        <p:spPr>
          <a:xfrm>
            <a:off x="4427984" y="5661248"/>
            <a:ext cx="1726496" cy="9807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3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1577975" y="1906588"/>
            <a:ext cx="5780088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ChangeArrowheads="1"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b="1" dirty="0" lang="es-ES" smtClean="0" sz="72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Vinagres tradicionales</a:t>
            </a:r>
          </a:p>
        </p:txBody>
      </p:sp>
      <p:pic>
        <p:nvPicPr>
          <p:cNvPr id="11269" name="Picture 5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6072188" y="5500688"/>
            <a:ext cx="26447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3786188" y="5429250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logotipo innouvadores.jpg" id="7" name="6 Imagen"/>
          <p:cNvPicPr>
            <a:picLocks noChangeAspect="1"/>
          </p:cNvPicPr>
          <p:nvPr/>
        </p:nvPicPr>
        <p:blipFill>
          <a:blip cstate="print" r:embed="rId5"/>
          <a:srcRect b="48" r="96"/>
          <a:stretch>
            <a:fillRect/>
          </a:stretch>
        </p:blipFill>
        <p:spPr>
          <a:xfrm>
            <a:off x="251520" y="5661248"/>
            <a:ext cx="1726496" cy="98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323584" cy="1008112"/>
          </a:xfrm>
        </p:spPr>
        <p:txBody>
          <a:bodyPr>
            <a:noAutofit/>
          </a:bodyPr>
          <a:lstStyle/>
          <a:p>
            <a:r>
              <a:rPr b="1" dirty="0" lang="es-ES" smtClean="0" sz="8000">
                <a:solidFill>
                  <a:srgbClr val="7030A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82" typeface="Gabriola"/>
              </a:rPr>
              <a:t>Vinagres ecológicos</a:t>
            </a:r>
            <a:endParaRPr dirty="0" lang="es-ES" smtClean="0" sz="8000">
              <a:solidFill>
                <a:srgbClr val="7030A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82" typeface="Gabriola"/>
            </a:endParaRPr>
          </a:p>
        </p:txBody>
      </p:sp>
      <p:sp>
        <p:nvSpPr>
          <p:cNvPr id="12291" name="3 Marcador de contenido"/>
          <p:cNvSpPr>
            <a:spLocks noGrp="1"/>
          </p:cNvSpPr>
          <p:nvPr>
            <p:ph idx="2" sz="half"/>
          </p:nvPr>
        </p:nvSpPr>
        <p:spPr>
          <a:xfrm>
            <a:off x="2699792" y="1412777"/>
            <a:ext cx="5982246" cy="468481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El Vinagre Ecológico </a:t>
            </a:r>
            <a:r>
              <a:rPr dirty="0" err="1" lang="es-ES" smtClean="0" sz="2000">
                <a:latin charset="0" pitchFamily="34" typeface="Agency FB"/>
                <a:cs charset="0" pitchFamily="2" typeface="MV Boli"/>
              </a:rPr>
              <a:t>Riojavina</a:t>
            </a:r>
            <a:r>
              <a:rPr dirty="0" lang="es-ES" smtClean="0" sz="2000">
                <a:latin charset="0" pitchFamily="34" typeface="Agency FB"/>
                <a:cs charset="0" pitchFamily="2" typeface="MV Boli"/>
              </a:rPr>
              <a:t> se elabora con productos cultivados sin productos químicos, abonos o pesticidas y ateniéndose al reglamento comunitario CEE nº 2092/91, certificado por el órgano de control de la agricultura ecológica de la Rioja. </a:t>
            </a:r>
          </a:p>
          <a:p>
            <a:pPr>
              <a:buNone/>
            </a:pPr>
            <a:r>
              <a:rPr dirty="0" lang="es-ES" smtClean="0" sz="2000">
                <a:latin charset="0" pitchFamily="34" typeface="Agency FB"/>
                <a:cs charset="0" pitchFamily="2" typeface="MV Boli"/>
              </a:rPr>
              <a:t>Envasados con etiquetas numeradas, en botella de vidrio de 50 cl.</a:t>
            </a:r>
          </a:p>
          <a:p>
            <a:pPr>
              <a:buFontTx/>
              <a:buNone/>
            </a:pPr>
            <a:endParaRPr dirty="0" lang="es-ES" smtClean="0" sz="2000">
              <a:latin charset="0" pitchFamily="34" typeface="Agency FB"/>
              <a:cs charset="0" pitchFamily="2" typeface="MV Boli"/>
            </a:endParaRPr>
          </a:p>
          <a:p>
            <a:pPr>
              <a:buFont charset="2" pitchFamily="2" typeface="Wingdings"/>
              <a:buChar char="ü"/>
            </a:pPr>
            <a:r>
              <a:rPr b="1"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de manzana </a:t>
            </a:r>
            <a:r>
              <a:rPr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11) </a:t>
            </a:r>
          </a:p>
          <a:p>
            <a:pPr>
              <a:buFont charset="2" pitchFamily="2" typeface="Wingdings"/>
              <a:buChar char="ü"/>
            </a:pPr>
            <a:r>
              <a:rPr b="1"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de vino blanco </a:t>
            </a:r>
            <a:r>
              <a:rPr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12)</a:t>
            </a:r>
          </a:p>
          <a:p>
            <a:pPr>
              <a:buFont charset="2" pitchFamily="2" typeface="Wingdings"/>
              <a:buChar char="ü"/>
            </a:pPr>
            <a:r>
              <a:rPr b="1"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de vino tinto </a:t>
            </a:r>
            <a:r>
              <a:rPr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(ref. 13)</a:t>
            </a:r>
          </a:p>
          <a:p>
            <a:pPr>
              <a:buFont charset="2" pitchFamily="2" typeface="Wingdings"/>
              <a:buChar char="ü"/>
            </a:pPr>
            <a:endParaRPr dirty="0" lang="es-ES" smtClean="0" sz="2000">
              <a:solidFill>
                <a:srgbClr val="000000"/>
              </a:solidFill>
              <a:latin charset="0" pitchFamily="34" typeface="Agency FB"/>
              <a:cs charset="0" pitchFamily="2" typeface="MV Boli"/>
            </a:endParaRPr>
          </a:p>
          <a:p>
            <a:pPr>
              <a:buNone/>
            </a:pPr>
            <a:r>
              <a:rPr b="1" dirty="0" lang="es-ES" smtClean="0" sz="2000">
                <a:solidFill>
                  <a:srgbClr val="000000"/>
                </a:solidFill>
                <a:latin charset="0" pitchFamily="34" typeface="Agency FB"/>
                <a:cs charset="0" pitchFamily="2" typeface="MV Boli"/>
              </a:rPr>
              <a:t>Precio: </a:t>
            </a:r>
            <a:r>
              <a:rPr b="1" dirty="0" lang="es-ES" smtClean="0" sz="2000">
                <a:solidFill>
                  <a:srgbClr val="FF0000"/>
                </a:solidFill>
                <a:latin charset="0" pitchFamily="34" typeface="Agency FB"/>
                <a:cs charset="0" pitchFamily="2" typeface="MV Boli"/>
              </a:rPr>
              <a:t>1,30 €</a:t>
            </a:r>
          </a:p>
        </p:txBody>
      </p:sp>
      <p:pic>
        <p:nvPicPr>
          <p:cNvPr id="12292" name="Picture 2"/>
          <p:cNvPicPr>
            <a:picLocks noChangeArrowheads="1" noChangeAspect="1" noGrp="1"/>
          </p:cNvPicPr>
          <p:nvPr>
            <p:ph idx="1" sz="half"/>
          </p:nvPr>
        </p:nvPicPr>
        <p:blipFill>
          <a:blip cstate="print" r:embed="rId2"/>
          <a:srcRect/>
          <a:stretch>
            <a:fillRect/>
          </a:stretch>
        </p:blipFill>
        <p:spPr>
          <a:xfrm>
            <a:off x="467544" y="1556792"/>
            <a:ext cx="2095500" cy="4286250"/>
          </a:xfrm>
          <a:noFill/>
        </p:spPr>
      </p:pic>
      <p:pic>
        <p:nvPicPr>
          <p:cNvPr descr="logotipo innouvadores.jpg" id="8" name="7 Imagen"/>
          <p:cNvPicPr>
            <a:picLocks noChangeAspect="1"/>
          </p:cNvPicPr>
          <p:nvPr/>
        </p:nvPicPr>
        <p:blipFill>
          <a:blip cstate="print" r:embed="rId3"/>
          <a:srcRect b="174" r="95"/>
          <a:stretch>
            <a:fillRect/>
          </a:stretch>
        </p:blipFill>
        <p:spPr>
          <a:xfrm>
            <a:off x="5868144" y="5517232"/>
            <a:ext cx="1901467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292</TotalTime>
  <Words>1367</Words>
  <Application>Microsoft Office PowerPoint</Application>
  <PresentationFormat>Presentación en pantalla (4:3)</PresentationFormat>
  <Paragraphs>249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Mirador</vt:lpstr>
      <vt:lpstr>CATÁLOGO DE PRODUCTOS</vt:lpstr>
      <vt:lpstr>¡ADVERTENCIA!</vt:lpstr>
      <vt:lpstr>Presentación de PowerPoint</vt:lpstr>
      <vt:lpstr>queso de oveja</vt:lpstr>
      <vt:lpstr>Presentación de PowerPoint</vt:lpstr>
      <vt:lpstr>Chorizo Extra</vt:lpstr>
      <vt:lpstr>Salchichón Extra</vt:lpstr>
      <vt:lpstr>Vinagres tradicionales</vt:lpstr>
      <vt:lpstr>Vinagres ecológicos</vt:lpstr>
      <vt:lpstr>Vinagres de Frutas</vt:lpstr>
      <vt:lpstr>Vinagre a las hierbas</vt:lpstr>
      <vt:lpstr>Vinagre Balsámico </vt:lpstr>
      <vt:lpstr>Caramelos  El  Avión</vt:lpstr>
      <vt:lpstr>fardelejos</vt:lpstr>
      <vt:lpstr>Conservas vegetales</vt:lpstr>
      <vt:lpstr>Pimientos del piquillo</vt:lpstr>
      <vt:lpstr>Verduras de la Ribera del Ebro </vt:lpstr>
      <vt:lpstr>Verduras de la Ribera del Ebro </vt:lpstr>
      <vt:lpstr>Nuestras legumbres</vt:lpstr>
      <vt:lpstr>Pimientos Najeranos</vt:lpstr>
      <vt:lpstr>Artesanía con CORAZÓN</vt:lpstr>
      <vt:lpstr>ARPS</vt:lpstr>
      <vt:lpstr>Libretas y Agendas</vt:lpstr>
      <vt:lpstr>Fundas para bonobús</vt:lpstr>
      <vt:lpstr>Marcos de fotos</vt:lpstr>
      <vt:lpstr>Marcapáginas</vt:lpstr>
      <vt:lpstr>Anillos</vt:lpstr>
      <vt:lpstr>Pendientes</vt:lpstr>
      <vt:lpstr>Collares</vt:lpstr>
      <vt:lpstr>Abanicos</vt:lpstr>
      <vt:lpstr>Llaveros</vt:lpstr>
      <vt:lpstr>Chapas</vt:lpstr>
      <vt:lpstr>Posavasos</vt:lpstr>
      <vt:lpstr>Artesanía de ASPACE</vt:lpstr>
      <vt:lpstr>Presentación de PowerPoint</vt:lpstr>
    </vt:vector>
  </TitlesOfParts>
  <Company>IES COSME GARCIA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A111</dc:creator>
  <cp:lastModifiedBy>Usuario</cp:lastModifiedBy>
  <cp:revision>33</cp:revision>
  <dcterms:created xsi:type="dcterms:W3CDTF">2015-03-13T11:04:42Z</dcterms:created>
  <dcterms:modified xsi:type="dcterms:W3CDTF">2015-03-24T10:38:30Z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1041356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