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1" r:id="rId4"/>
    <p:sldId id="259" r:id="rId5"/>
    <p:sldId id="261" r:id="rId6"/>
    <p:sldId id="269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82" r:id="rId15"/>
    <p:sldId id="274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42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62C97E-210F-44D4-80FD-600134A048EE}" type="datetimeFigureOut">
              <a:rPr lang="es-ES" smtClean="0"/>
              <a:pPr/>
              <a:t>25/04/2015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4EE3BD-9AB7-4D9C-A558-5D4607F235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57356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5" name="4 Imagen" descr="_logo-supra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928802"/>
            <a:ext cx="4442145" cy="2571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5 Rectángulo"/>
          <p:cNvSpPr/>
          <p:nvPr/>
        </p:nvSpPr>
        <p:spPr>
          <a:xfrm>
            <a:off x="642911" y="2571744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714356"/>
            <a:ext cx="19852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s-ES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s-ES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</a:p>
          <a:p>
            <a:r>
              <a:rPr lang="es-ES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es-ES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s-ES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es-ES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14" name="13 Rectángulo"/>
          <p:cNvSpPr/>
          <p:nvPr/>
        </p:nvSpPr>
        <p:spPr>
          <a:xfrm rot="19799379">
            <a:off x="2649157" y="777221"/>
            <a:ext cx="3355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i="1" u="sng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SUPRAMA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14414" y="1000108"/>
            <a:ext cx="18573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2</a:t>
            </a:r>
          </a:p>
          <a:p>
            <a:r>
              <a:rPr lang="es-ES" sz="3600" dirty="0" smtClean="0"/>
              <a:t>0</a:t>
            </a:r>
          </a:p>
          <a:p>
            <a:r>
              <a:rPr lang="es-ES" sz="3600" dirty="0" smtClean="0"/>
              <a:t>1</a:t>
            </a:r>
          </a:p>
          <a:p>
            <a:r>
              <a:rPr lang="es-ES" sz="3600" dirty="0" smtClean="0"/>
              <a:t>4</a:t>
            </a:r>
          </a:p>
          <a:p>
            <a:r>
              <a:rPr lang="es-ES" sz="3600" dirty="0" smtClean="0"/>
              <a:t>-</a:t>
            </a:r>
          </a:p>
          <a:p>
            <a:r>
              <a:rPr lang="es-ES" sz="3600" dirty="0" smtClean="0"/>
              <a:t>2</a:t>
            </a:r>
          </a:p>
          <a:p>
            <a:r>
              <a:rPr lang="es-ES" sz="3600" dirty="0" smtClean="0"/>
              <a:t>0</a:t>
            </a:r>
          </a:p>
          <a:p>
            <a:r>
              <a:rPr lang="es-ES" sz="3600" dirty="0" smtClean="0"/>
              <a:t>1</a:t>
            </a:r>
          </a:p>
          <a:p>
            <a:r>
              <a:rPr lang="es-ES" sz="3600" dirty="0" smtClean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680068"/>
          </a:xfrm>
        </p:spPr>
        <p:txBody>
          <a:bodyPr/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ZUMOS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zumo-de-melocoton-ecologico-oro-molido-botella-de-vidrio-200m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2357454" cy="235745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4 Imagen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357666"/>
            <a:ext cx="2500334" cy="250033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42844" y="385762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i="1" u="sng" dirty="0" smtClean="0">
                <a:solidFill>
                  <a:schemeClr val="accent5">
                    <a:lumMod val="10000"/>
                  </a:schemeClr>
                </a:solidFill>
              </a:rPr>
              <a:t>Zumo de melocotón ecológico - Oro molido - Botella de vidrio 1 l</a:t>
            </a:r>
            <a:endParaRPr lang="es-ES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4282" y="78579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i="1" u="sng" dirty="0" smtClean="0">
                <a:solidFill>
                  <a:schemeClr val="accent5">
                    <a:lumMod val="10000"/>
                  </a:schemeClr>
                </a:solidFill>
              </a:rPr>
              <a:t>Zumo de melocotón ecológico - Oro molido - Botella de vidrio 200ml</a:t>
            </a:r>
            <a:endParaRPr lang="es-ES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00364" y="150017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Disfruta de zumos de origen ecológico, obtén los nutrientes naturales del zumo, sabores orgánicos para tu paladar, provenientes de diferentes frutas y hortalizas cultivadas con el máximo respeto a su desarrollo completamente natural.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43240" y="478632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Con este bote podréis disfrutar aún mas de este zumo ecológico. Refréscate bebiendo zumo de melocotón ecológico. </a:t>
            </a:r>
            <a:endParaRPr lang="es-E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9 Imagen" descr="_logo-supram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6143644"/>
            <a:ext cx="785818" cy="589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10 Rectángulo"/>
          <p:cNvSpPr/>
          <p:nvPr/>
        </p:nvSpPr>
        <p:spPr>
          <a:xfrm>
            <a:off x="4000496" y="3214686"/>
            <a:ext cx="364333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1,74 € IVA incluido(gastos de transporte no incluidos)</a:t>
            </a:r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3286116" y="5715016"/>
            <a:ext cx="385765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3,20 € IVA incluido(gastos de transporte no incluidos)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_logo-supra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6072206"/>
            <a:ext cx="857255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2 Rectángulo"/>
          <p:cNvSpPr/>
          <p:nvPr/>
        </p:nvSpPr>
        <p:spPr>
          <a:xfrm rot="20113145">
            <a:off x="233854" y="2670543"/>
            <a:ext cx="780213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500" b="1" i="1" dirty="0" smtClean="0">
                <a:solidFill>
                  <a:srgbClr val="00642D"/>
                </a:solidFill>
                <a:latin typeface="Arial Narrow" pitchFamily="34" charset="0"/>
              </a:rPr>
              <a:t>Productos artesanos de bisutería </a:t>
            </a:r>
            <a:endParaRPr lang="es-E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                           </a:t>
            </a:r>
            <a:b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</a:t>
            </a:r>
            <a:r>
              <a:rPr lang="es-ES" u="sng" dirty="0" smtClean="0">
                <a:solidFill>
                  <a:schemeClr val="accent6">
                    <a:lumMod val="50000"/>
                  </a:schemeClr>
                </a:solidFill>
              </a:rPr>
              <a:t>BISUTERÍA</a:t>
            </a:r>
            <a:endParaRPr lang="es-ES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6 Imagen" descr="DSC_043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2032013" cy="1143008"/>
          </a:xfrm>
          <a:prstGeom prst="rect">
            <a:avLst/>
          </a:prstGeom>
        </p:spPr>
      </p:pic>
      <p:pic>
        <p:nvPicPr>
          <p:cNvPr id="9" name="8 Imagen" descr="DSC_0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929066"/>
            <a:ext cx="2000264" cy="1125149"/>
          </a:xfrm>
          <a:prstGeom prst="rect">
            <a:avLst/>
          </a:prstGeom>
        </p:spPr>
      </p:pic>
      <p:pic>
        <p:nvPicPr>
          <p:cNvPr id="10" name="9 Imagen" descr="DSC_0435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857496"/>
            <a:ext cx="1928825" cy="1084964"/>
          </a:xfrm>
          <a:prstGeom prst="rect">
            <a:avLst/>
          </a:prstGeom>
        </p:spPr>
      </p:pic>
      <p:pic>
        <p:nvPicPr>
          <p:cNvPr id="12" name="11 Imagen" descr="DSC_0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857496"/>
            <a:ext cx="1905013" cy="1071570"/>
          </a:xfrm>
          <a:prstGeom prst="rect">
            <a:avLst/>
          </a:prstGeom>
        </p:spPr>
      </p:pic>
      <p:pic>
        <p:nvPicPr>
          <p:cNvPr id="13" name="12 Imagen" descr="DSC_0449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636"/>
            <a:ext cx="2032014" cy="1143008"/>
          </a:xfrm>
          <a:prstGeom prst="rect">
            <a:avLst/>
          </a:prstGeom>
        </p:spPr>
      </p:pic>
      <p:pic>
        <p:nvPicPr>
          <p:cNvPr id="15" name="14 Imagen" descr="DSC_04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1714488"/>
            <a:ext cx="1928826" cy="1143008"/>
          </a:xfrm>
          <a:prstGeom prst="rect">
            <a:avLst/>
          </a:prstGeom>
        </p:spPr>
      </p:pic>
      <p:pic>
        <p:nvPicPr>
          <p:cNvPr id="16" name="15 Imagen" descr="DSC_04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3929066"/>
            <a:ext cx="1928826" cy="1143008"/>
          </a:xfrm>
          <a:prstGeom prst="rect">
            <a:avLst/>
          </a:prstGeom>
        </p:spPr>
      </p:pic>
      <p:pic>
        <p:nvPicPr>
          <p:cNvPr id="17" name="16 Imagen" descr="DSC_04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0232" y="642918"/>
            <a:ext cx="2000264" cy="1071570"/>
          </a:xfrm>
          <a:prstGeom prst="rect">
            <a:avLst/>
          </a:prstGeom>
        </p:spPr>
      </p:pic>
      <p:pic>
        <p:nvPicPr>
          <p:cNvPr id="18" name="17 Imagen" descr="DSC_045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71670" y="5000636"/>
            <a:ext cx="1928826" cy="1143008"/>
          </a:xfrm>
          <a:prstGeom prst="rect">
            <a:avLst/>
          </a:prstGeom>
        </p:spPr>
      </p:pic>
      <p:pic>
        <p:nvPicPr>
          <p:cNvPr id="19" name="18 Imagen" descr="DSC_045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1" y="642918"/>
            <a:ext cx="1905013" cy="1071570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4357686" y="2214554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Bisutería realizada por el grupo de producción de nuestra cooperativa. Diferentes estilos para llevar! Tenemos pulseras de</a:t>
            </a:r>
          </a:p>
          <a:p>
            <a:pPr>
              <a:buFont typeface="Wingdings" pitchFamily="2" charset="2"/>
              <a:buChar char="v"/>
            </a:pPr>
            <a:endParaRPr lang="es-ES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21" name="20 Imagen" descr="_logo-suprama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6644" y="6143644"/>
            <a:ext cx="785818" cy="589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0" name="19 Rectángulo"/>
          <p:cNvSpPr/>
          <p:nvPr/>
        </p:nvSpPr>
        <p:spPr>
          <a:xfrm>
            <a:off x="5000628" y="3714752"/>
            <a:ext cx="164500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Entre 1€ y 2€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SC_0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2032014" cy="1143008"/>
          </a:xfrm>
          <a:prstGeom prst="rect">
            <a:avLst/>
          </a:prstGeom>
        </p:spPr>
      </p:pic>
      <p:pic>
        <p:nvPicPr>
          <p:cNvPr id="5" name="4 Imagen" descr="DSC_0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786058"/>
            <a:ext cx="2071702" cy="1152326"/>
          </a:xfrm>
          <a:prstGeom prst="rect">
            <a:avLst/>
          </a:prstGeom>
        </p:spPr>
      </p:pic>
      <p:pic>
        <p:nvPicPr>
          <p:cNvPr id="6" name="5 Imagen" descr="DSC_0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929066"/>
            <a:ext cx="2159015" cy="1214446"/>
          </a:xfrm>
          <a:prstGeom prst="rect">
            <a:avLst/>
          </a:prstGeom>
        </p:spPr>
      </p:pic>
      <p:pic>
        <p:nvPicPr>
          <p:cNvPr id="7" name="3 Marcador de contenido" descr="DSC_0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929066"/>
            <a:ext cx="2159015" cy="1214446"/>
          </a:xfrm>
          <a:prstGeom prst="rect">
            <a:avLst/>
          </a:prstGeom>
        </p:spPr>
      </p:pic>
      <p:pic>
        <p:nvPicPr>
          <p:cNvPr id="1026" name="Picture 2" descr="C:\Users\Alumno\Downloads\DSC_0462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71480"/>
            <a:ext cx="2071702" cy="1165333"/>
          </a:xfrm>
          <a:prstGeom prst="rect">
            <a:avLst/>
          </a:prstGeom>
          <a:noFill/>
        </p:spPr>
      </p:pic>
      <p:pic>
        <p:nvPicPr>
          <p:cNvPr id="1027" name="Picture 3" descr="C:\Users\Alumno\Downloads\DSC_04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71480"/>
            <a:ext cx="2071702" cy="1165333"/>
          </a:xfrm>
          <a:prstGeom prst="rect">
            <a:avLst/>
          </a:prstGeom>
          <a:noFill/>
        </p:spPr>
      </p:pic>
      <p:pic>
        <p:nvPicPr>
          <p:cNvPr id="10" name="9 Imagen" descr="DSC_04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1714488"/>
            <a:ext cx="2071702" cy="1109840"/>
          </a:xfrm>
          <a:prstGeom prst="rect">
            <a:avLst/>
          </a:prstGeom>
        </p:spPr>
      </p:pic>
      <p:pic>
        <p:nvPicPr>
          <p:cNvPr id="11" name="10 Imagen" descr="DSC_04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1714488"/>
            <a:ext cx="2000264" cy="1125148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929190" y="2214554"/>
            <a:ext cx="2972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Pulseras a         ,y collares tambien !,</a:t>
            </a:r>
          </a:p>
          <a:p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realizados por nuestros compañeros de producción.</a:t>
            </a:r>
            <a:endParaRPr lang="es-E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2" name="11 Imagen" descr="_logo-suprama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6644" y="6143644"/>
            <a:ext cx="785818" cy="589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12 Rectángulo"/>
          <p:cNvSpPr/>
          <p:nvPr/>
        </p:nvSpPr>
        <p:spPr>
          <a:xfrm>
            <a:off x="6357950" y="2143116"/>
            <a:ext cx="42862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accent5">
                    <a:lumMod val="10000"/>
                  </a:schemeClr>
                </a:solidFill>
              </a:rPr>
              <a:t>1</a:t>
            </a:r>
            <a:r>
              <a:rPr lang="es-ES" smtClean="0">
                <a:solidFill>
                  <a:schemeClr val="accent5">
                    <a:lumMod val="10000"/>
                  </a:schemeClr>
                </a:solidFill>
              </a:rPr>
              <a:t>€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311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>
                <a:solidFill>
                  <a:schemeClr val="tx1"/>
                </a:solidFill>
                <a:latin typeface="Arial Narrow" pitchFamily="34" charset="0"/>
              </a:rPr>
              <a:t>GASTOS DE TRANSPORTE POR CUENTA DEL COMPRADOR</a:t>
            </a:r>
            <a:endParaRPr lang="es-ES" sz="4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3 Marcador de contenido" descr="_logo-supram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92" y="5929330"/>
            <a:ext cx="952507" cy="714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28662" y="357166"/>
            <a:ext cx="65008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0" b="1" i="1" dirty="0" smtClean="0">
                <a:solidFill>
                  <a:srgbClr val="000000"/>
                </a:solidFill>
                <a:latin typeface="Britannic Bold" pitchFamily="34" charset="0"/>
              </a:rPr>
              <a:t>S</a:t>
            </a:r>
            <a:r>
              <a:rPr lang="es-ES" sz="4000" b="1" i="1" dirty="0" smtClean="0">
                <a:solidFill>
                  <a:srgbClr val="000000"/>
                </a:solidFill>
                <a:latin typeface="Britannic Bold" pitchFamily="34" charset="0"/>
              </a:rPr>
              <a:t>UPRAMA </a:t>
            </a:r>
            <a:r>
              <a:rPr lang="es-ES" sz="7000" b="1" i="1" dirty="0" smtClean="0">
                <a:solidFill>
                  <a:srgbClr val="000000"/>
                </a:solidFill>
                <a:latin typeface="Britannic Bold" pitchFamily="34" charset="0"/>
              </a:rPr>
              <a:t>C</a:t>
            </a:r>
            <a:r>
              <a:rPr lang="es-ES" sz="4000" b="1" i="1" dirty="0" smtClean="0">
                <a:solidFill>
                  <a:srgbClr val="000000"/>
                </a:solidFill>
                <a:latin typeface="Britannic Bold" pitchFamily="34" charset="0"/>
              </a:rPr>
              <a:t>OOPERATIVA</a:t>
            </a:r>
            <a:endParaRPr lang="es-ES" sz="4000" b="1" i="1" dirty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9058" y="92867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Contáctanos!</a:t>
            </a:r>
            <a:endParaRPr lang="es-ES" sz="40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429256" y="1785926"/>
            <a:ext cx="500066" cy="285752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571604" y="2857496"/>
            <a:ext cx="5357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chemeClr val="accent5">
                    <a:lumMod val="10000"/>
                  </a:schemeClr>
                </a:solidFill>
              </a:rPr>
              <a:t>supramacooperativa@gmail.com</a:t>
            </a:r>
          </a:p>
          <a:p>
            <a:endParaRPr lang="es-ES" sz="25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14612" y="4071942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C/Magallanes, s/n</a:t>
            </a:r>
          </a:p>
          <a:p>
            <a:r>
              <a:rPr lang="es-ES" sz="22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30850 Totana</a:t>
            </a:r>
            <a:endParaRPr lang="es-ES" sz="22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_logo-supra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6072206"/>
            <a:ext cx="857255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7239000" cy="3714776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s-ES" sz="2000" b="1" i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s-ES" sz="2500" b="1" i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Tenemos una gran variedad de productos</a:t>
            </a:r>
            <a:r>
              <a:rPr lang="es-ES" sz="2500" b="1" i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pPr>
              <a:buNone/>
            </a:pPr>
            <a:endParaRPr lang="es-ES" sz="2500" b="1" i="1" dirty="0" smtClean="0">
              <a:solidFill>
                <a:schemeClr val="tx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es-ES" sz="3000" b="1" i="1" dirty="0" smtClean="0">
                <a:solidFill>
                  <a:srgbClr val="00642D"/>
                </a:solidFill>
                <a:latin typeface="Arial Narrow" pitchFamily="34" charset="0"/>
              </a:rPr>
              <a:t>Productos ecológicos de Totana </a:t>
            </a:r>
          </a:p>
          <a:p>
            <a:pPr>
              <a:buFont typeface="Wingdings" pitchFamily="2" charset="2"/>
              <a:buChar char="ü"/>
            </a:pPr>
            <a:endParaRPr lang="es-ES" sz="3000" b="1" i="1" dirty="0" smtClean="0">
              <a:solidFill>
                <a:srgbClr val="00642D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3000" b="1" i="1" dirty="0" smtClean="0">
                <a:solidFill>
                  <a:srgbClr val="00642D"/>
                </a:solidFill>
                <a:latin typeface="Arial Narrow" pitchFamily="34" charset="0"/>
              </a:rPr>
              <a:t>Productos artesanos de bisutería </a:t>
            </a:r>
            <a:r>
              <a:rPr lang="es-ES" sz="3000" b="1" i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	</a:t>
            </a:r>
          </a:p>
          <a:p>
            <a:pPr>
              <a:buFont typeface="Wingdings" pitchFamily="2" charset="2"/>
              <a:buChar char="ü"/>
            </a:pPr>
            <a:endParaRPr lang="es-ES" sz="3000" b="1" i="1" dirty="0" smtClean="0">
              <a:solidFill>
                <a:srgbClr val="00642D"/>
              </a:solidFill>
              <a:latin typeface="Arial Narrow" pitchFamily="34" charset="0"/>
              <a:ea typeface="Batang" pitchFamily="18" charset="-127"/>
            </a:endParaRPr>
          </a:p>
          <a:p>
            <a:pPr>
              <a:buNone/>
            </a:pPr>
            <a:endParaRPr lang="es-ES" sz="3000" b="1" i="1" dirty="0" smtClean="0">
              <a:solidFill>
                <a:srgbClr val="00642D"/>
              </a:solidFill>
              <a:latin typeface="Arial Narrow" pitchFamily="34" charset="0"/>
              <a:ea typeface="Batang" pitchFamily="18" charset="-127"/>
            </a:endParaRPr>
          </a:p>
        </p:txBody>
      </p:sp>
      <p:pic>
        <p:nvPicPr>
          <p:cNvPr id="4" name="3 Imagen" descr="_logo-supra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6072206"/>
            <a:ext cx="857255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_logo-supra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6072206"/>
            <a:ext cx="857255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2 Rectángulo"/>
          <p:cNvSpPr/>
          <p:nvPr/>
        </p:nvSpPr>
        <p:spPr>
          <a:xfrm rot="20312494">
            <a:off x="238234" y="3001115"/>
            <a:ext cx="75733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500" b="1" i="1" dirty="0" smtClean="0">
                <a:solidFill>
                  <a:srgbClr val="00642D"/>
                </a:solidFill>
                <a:latin typeface="Arial Narrow" pitchFamily="34" charset="0"/>
              </a:rPr>
              <a:t>Productos ecológicos de Totana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lmendra cvata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2643206" cy="264320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5 Imagen" descr="_logo-supra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6072206"/>
            <a:ext cx="857255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7 CuadroTexto"/>
          <p:cNvSpPr txBox="1"/>
          <p:nvPr/>
        </p:nvSpPr>
        <p:spPr>
          <a:xfrm>
            <a:off x="142844" y="128586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i="1" u="sng" dirty="0" smtClean="0">
                <a:solidFill>
                  <a:schemeClr val="bg2">
                    <a:lumMod val="10000"/>
                  </a:schemeClr>
                </a:solidFill>
              </a:rPr>
              <a:t>Almendra marcona repelada ecológica-frita con sal-Tarro de vidrio 150 gramos.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28596" y="357166"/>
            <a:ext cx="23823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b="1" i="1" dirty="0" smtClean="0">
                <a:solidFill>
                  <a:schemeClr val="accent6">
                    <a:lumMod val="50000"/>
                  </a:schemeClr>
                </a:solidFill>
              </a:rPr>
              <a:t>Almendra</a:t>
            </a:r>
            <a:endParaRPr lang="es-ES" sz="3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28992" y="25717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Da sabor y color a la Almendra utilizando especias típicas mediterráneas, mientras doramos la almendra con nuestro Aceite de Oliva Virgen Extra; el resultado es exquisito. Además disponemos de una amplia gama de variedades para nuestros clientes.</a:t>
            </a:r>
            <a:endParaRPr lang="es-E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14678" y="4572008"/>
            <a:ext cx="471490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4.66 € IVA incluido(gastos de transporte no incluidos)</a:t>
            </a:r>
            <a:endParaRPr lang="es-ES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928694"/>
          </a:xfrm>
        </p:spPr>
        <p:txBody>
          <a:bodyPr>
            <a:normAutofit fontScale="90000"/>
          </a:bodyPr>
          <a:lstStyle/>
          <a:p>
            <a:r>
              <a:rPr lang="es-ES" sz="4200" i="1" dirty="0" smtClean="0">
                <a:solidFill>
                  <a:schemeClr val="accent2">
                    <a:lumMod val="50000"/>
                  </a:schemeClr>
                </a:solidFill>
              </a:rPr>
              <a:t>ACEITES</a:t>
            </a:r>
            <a:r>
              <a:rPr lang="es-ES" sz="28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S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_logo-supra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58082" y="6143644"/>
            <a:ext cx="733420" cy="550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8 Imagen" descr="aceite avbequ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2500330" cy="258367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285720" y="1071546"/>
            <a:ext cx="675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i="1" u="sng" dirty="0" smtClean="0">
                <a:solidFill>
                  <a:schemeClr val="bg2">
                    <a:lumMod val="10000"/>
                  </a:schemeClr>
                </a:solidFill>
              </a:rPr>
              <a:t>Aceite Arbequino Virgen Extra – Oro Líquido - Lata 500 ml</a:t>
            </a:r>
            <a:endParaRPr lang="es-ES" b="1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71802" y="27860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Aceite monovarietal de aceituna arbequina de sabor y aroma suave y equilibrado. Recomendado tanto para fritura como para su utilización en crudo.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71868" y="4071942"/>
            <a:ext cx="371477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4,28 € IVA incluido(gastos de transporte no incluidos)  </a:t>
            </a:r>
            <a:endParaRPr lang="es-ES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42048" cy="2071694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71435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u="sng" dirty="0" smtClean="0">
                <a:solidFill>
                  <a:schemeClr val="accent5">
                    <a:lumMod val="10000"/>
                  </a:schemeClr>
                </a:solidFill>
              </a:rPr>
              <a:t>Aceite Ecológico Virgen Extra – Botella de vidrio 750 ml.</a:t>
            </a:r>
            <a:endParaRPr lang="es-ES" b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26" name="Picture 2" descr="Aceite Ecológico Virgen Extra - ECOATO - Botella de vidrio 750 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2857500" cy="2857500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3500430" y="214311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accent5">
                    <a:lumMod val="10000"/>
                  </a:schemeClr>
                </a:solidFill>
              </a:rPr>
              <a:t>Exponente del sabor y la sostenibilidad. Proveniente de cultivos ecológicos, contiene el sabor de la tierra y el sol; autentica expresión de color, aroma y sabor natural.﻿Recomendado para el uso en ensaladas y otros platos en los que el aceite marque referencia de sabor y aroma, así como guarniciones en para uso en crudo.</a:t>
            </a:r>
            <a:endParaRPr lang="es-ES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143372" y="4214818"/>
            <a:ext cx="314327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6,36 € IVA incluido (gastos de transporte no incluidos)</a:t>
            </a:r>
            <a:endParaRPr lang="es-ES" dirty="0"/>
          </a:p>
        </p:txBody>
      </p:sp>
      <p:pic>
        <p:nvPicPr>
          <p:cNvPr id="8" name="7 Imagen" descr="_logo-supra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6072206"/>
            <a:ext cx="857255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Miel</a:t>
            </a:r>
            <a:endParaRPr lang="es-E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miel catal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2143140" cy="214314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5 Imagen" descr="miel-de-mil-flores-oro-liquido-anfora-vidrio-970-g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256"/>
            <a:ext cx="2143140" cy="214314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57158" y="385762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i="1" u="sng" dirty="0" smtClean="0">
                <a:solidFill>
                  <a:schemeClr val="bg2">
                    <a:lumMod val="10000"/>
                  </a:schemeClr>
                </a:solidFill>
              </a:rPr>
              <a:t>Miel de mil flores - Oro liquido - Anfora vidrio 125 gr</a:t>
            </a:r>
            <a:endParaRPr lang="es-ES" b="1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34" y="107154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 smtClean="0">
                <a:solidFill>
                  <a:schemeClr val="accent5">
                    <a:lumMod val="10000"/>
                  </a:schemeClr>
                </a:solidFill>
              </a:rPr>
              <a:t>Miel de mil flores - Oro liquido - Bote pet dosificador 360 gr</a:t>
            </a:r>
            <a:endParaRPr lang="es-ES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7488" y="1928802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Procedente de la floración de diferentes   tipos de flor, la Miel de Mil Flores Oro Líquido, es de un meloso color ámbar y sabor intenso.</a:t>
            </a:r>
            <a:endParaRPr lang="es-E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00364" y="4714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Procedente de la floración de diferentes tipos de flor, la Miel de Mil Flores Oro Líquido, en un tarro de cristal.</a:t>
            </a:r>
            <a:endParaRPr lang="es-E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9" name="8 Imagen" descr="_logo-supra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6143644"/>
            <a:ext cx="762004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12 Rectángulo"/>
          <p:cNvSpPr/>
          <p:nvPr/>
        </p:nvSpPr>
        <p:spPr>
          <a:xfrm>
            <a:off x="2928926" y="5643578"/>
            <a:ext cx="428628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2,29 € IVA incluido(gastos de transporte no incluidos)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3000364" y="3143248"/>
            <a:ext cx="492922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accent5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2,65 € IVA incluido(gastos de transporte no incluidos)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</a:rPr>
              <a:t>MANTELLINA</a:t>
            </a:r>
            <a:endParaRPr lang="es-E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5 Marcador de contenido" descr="MANTELLL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3176092" cy="300039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285720" y="1142984"/>
            <a:ext cx="4786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i="1" u="sng" dirty="0" smtClean="0">
                <a:solidFill>
                  <a:schemeClr val="accent5">
                    <a:lumMod val="10000"/>
                  </a:schemeClr>
                </a:solidFill>
              </a:rPr>
              <a:t>Mantellina - Oro liquido - Botella 100 ml</a:t>
            </a:r>
            <a:endParaRPr lang="es-ES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57620" y="2786058"/>
            <a:ext cx="400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Disfrute de la Mantellina Oro Líquido, una bebida típica y tradicional de Totana, Murcia; elaborada a base de Miel. Un toque dulce para su paladar.¡PARA DISFRUTAR!</a:t>
            </a:r>
          </a:p>
        </p:txBody>
      </p:sp>
      <p:pic>
        <p:nvPicPr>
          <p:cNvPr id="9" name="8 Imagen" descr="_logo-supra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6143644"/>
            <a:ext cx="785818" cy="589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9 Rectángulo"/>
          <p:cNvSpPr/>
          <p:nvPr/>
        </p:nvSpPr>
        <p:spPr>
          <a:xfrm>
            <a:off x="3857620" y="4572008"/>
            <a:ext cx="392909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3,46 € IVA incluido(gastos de transporte no incluidos)</a:t>
            </a:r>
            <a:endParaRPr lang="es-ES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PIMENTÓN ECOLÓGICO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5 Marcador de contenido" descr="PIMENTON ECOA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3429024" cy="342902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428596" y="1142984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i="1" u="sng" dirty="0" smtClean="0">
                <a:solidFill>
                  <a:schemeClr val="accent5">
                    <a:lumMod val="10000"/>
                  </a:schemeClr>
                </a:solidFill>
              </a:rPr>
              <a:t>Pimentón ecológico - Lata 75 gr</a:t>
            </a:r>
            <a:endParaRPr lang="es-ES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29058" y="2285992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solidFill>
                  <a:schemeClr val="accent5">
                    <a:lumMod val="10000"/>
                  </a:schemeClr>
                </a:solidFill>
              </a:rPr>
              <a:t>Pimentón obtenido con métodos tradicionales. Cosecha propia y secado natural, siguiendo las especificaciones para obtener un producto orgánico, de alta calidad, que identifica el color y el olor característico de la Denominación de Origen Pimentón de Murcia.</a:t>
            </a:r>
          </a:p>
          <a:p>
            <a:endParaRPr lang="es-ES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9" name="8 Imagen" descr="_logo-supr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6143644"/>
            <a:ext cx="762004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11 Rectángulo"/>
          <p:cNvSpPr/>
          <p:nvPr/>
        </p:nvSpPr>
        <p:spPr>
          <a:xfrm>
            <a:off x="4500562" y="4357694"/>
            <a:ext cx="314327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accent5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10000"/>
                  </a:schemeClr>
                </a:solidFill>
              </a:rPr>
              <a:t>2,46 € IVA incluido(gastos de transporte no incluidos)</a:t>
            </a:r>
            <a:endParaRPr lang="es-ES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ersonalizado 14">
      <a:dk1>
        <a:srgbClr val="00B050"/>
      </a:dk1>
      <a:lt1>
        <a:srgbClr val="D8FD1F"/>
      </a:lt1>
      <a:dk2>
        <a:srgbClr val="8ED5F1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8ED5F1"/>
      </a:accent4>
      <a:accent5>
        <a:srgbClr val="B4E3F5"/>
      </a:accent5>
      <a:accent6>
        <a:srgbClr val="7D3C4A"/>
      </a:accent6>
      <a:hlink>
        <a:srgbClr val="FF8119"/>
      </a:hlink>
      <a:folHlink>
        <a:srgbClr val="8ED5F1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510</Words>
  <Application>Microsoft Office PowerPoint</Application>
  <PresentationFormat>Presentación en pantalla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Opulento</vt:lpstr>
      <vt:lpstr>Diapositiva 1</vt:lpstr>
      <vt:lpstr>Diapositiva 2</vt:lpstr>
      <vt:lpstr>Diapositiva 3</vt:lpstr>
      <vt:lpstr>Diapositiva 4</vt:lpstr>
      <vt:lpstr>ACEITES </vt:lpstr>
      <vt:lpstr>  </vt:lpstr>
      <vt:lpstr>Miel</vt:lpstr>
      <vt:lpstr>MANTELLINA</vt:lpstr>
      <vt:lpstr>PIMENTÓN ECOLÓGICO</vt:lpstr>
      <vt:lpstr>ZUMOS</vt:lpstr>
      <vt:lpstr>Diapositiva 11</vt:lpstr>
      <vt:lpstr>                                                           BISUTERÍA</vt:lpstr>
      <vt:lpstr>Diapositiva 13</vt:lpstr>
      <vt:lpstr>GASTOS DE TRANSPORTE POR CUENTA DEL COMPRADOR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Dpto Adminstrativo</cp:lastModifiedBy>
  <cp:revision>37</cp:revision>
  <dcterms:created xsi:type="dcterms:W3CDTF">2015-01-21T13:08:39Z</dcterms:created>
  <dcterms:modified xsi:type="dcterms:W3CDTF">2015-04-25T16:25:32Z</dcterms:modified>
</cp:coreProperties>
</file>