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4"/>
  </p:notesMasterIdLst>
  <p:sldIdLst>
    <p:sldId id="258" r:id="rId2"/>
    <p:sldId id="259" r:id="rId3"/>
    <p:sldId id="256" r:id="rId4"/>
    <p:sldId id="257" r:id="rId5"/>
    <p:sldId id="265" r:id="rId6"/>
    <p:sldId id="267" r:id="rId7"/>
    <p:sldId id="268" r:id="rId8"/>
    <p:sldId id="270" r:id="rId9"/>
    <p:sldId id="271" r:id="rId10"/>
    <p:sldId id="273" r:id="rId11"/>
    <p:sldId id="274" r:id="rId12"/>
    <p:sldId id="275" r:id="rId13"/>
    <p:sldId id="276" r:id="rId14"/>
    <p:sldId id="279" r:id="rId15"/>
    <p:sldId id="280" r:id="rId16"/>
    <p:sldId id="282" r:id="rId17"/>
    <p:sldId id="312" r:id="rId18"/>
    <p:sldId id="283" r:id="rId19"/>
    <p:sldId id="288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5" r:id="rId33"/>
    <p:sldId id="303" r:id="rId34"/>
    <p:sldId id="306" r:id="rId35"/>
    <p:sldId id="313" r:id="rId36"/>
    <p:sldId id="314" r:id="rId37"/>
    <p:sldId id="261" r:id="rId38"/>
    <p:sldId id="266" r:id="rId39"/>
    <p:sldId id="289" r:id="rId40"/>
    <p:sldId id="269" r:id="rId41"/>
    <p:sldId id="304" r:id="rId42"/>
    <p:sldId id="272" r:id="rId43"/>
    <p:sldId id="281" r:id="rId44"/>
    <p:sldId id="262" r:id="rId45"/>
    <p:sldId id="287" r:id="rId46"/>
    <p:sldId id="309" r:id="rId47"/>
    <p:sldId id="263" r:id="rId48"/>
    <p:sldId id="311" r:id="rId49"/>
    <p:sldId id="310" r:id="rId50"/>
    <p:sldId id="264" r:id="rId51"/>
    <p:sldId id="277" r:id="rId52"/>
    <p:sldId id="308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49C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AB77-EA61-4AA8-8752-79A7BD0F9C6C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88D8-DD26-4313-9FA1-A426197F8B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2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A57C7-E3C6-48A3-AE57-D88495F3302B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A57C7-E3C6-48A3-AE57-D88495F3302B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A57C7-E3C6-48A3-AE57-D88495F3302B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A57C7-E3C6-48A3-AE57-D88495F3302B}" type="slidenum">
              <a:rPr lang="es-ES" smtClean="0"/>
              <a:pPr/>
              <a:t>42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32AB6-2AED-4A66-B985-0CA0B4FED9EA}" type="datetimeFigureOut">
              <a:rPr lang="es-ES" smtClean="0"/>
              <a:pPr/>
              <a:t>24/03/2015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535C5D-8C67-4432-97DA-1E6ED83C21B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CATÁLOGO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 descr="H:\INSTITUTO\CLASES LIDIA\ALCANTARILLA 2014-2015\4º ESO\foto grupo reduc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215106" cy="4648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Corazón alcachofa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8" name="7 Imagen" descr="alcachofas-enteras-8-10-coviran-240-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44824"/>
            <a:ext cx="3286128" cy="328612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355976" y="1772816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REF :</a:t>
            </a:r>
            <a:r>
              <a:rPr lang="es-ES" b="1" dirty="0" smtClean="0"/>
              <a:t> 08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Descripción: </a:t>
            </a:r>
            <a:r>
              <a:rPr lang="es-ES" b="1" dirty="0" smtClean="0"/>
              <a:t>Hortaliza típica murciana de nuestras huertas. Murcia es una de las principales zonas de explotación de su cultivo. Es un entrante o aperitivo excelente.</a:t>
            </a:r>
            <a:endParaRPr lang="es-ES" dirty="0" smtClean="0"/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b="1" dirty="0" smtClean="0"/>
              <a:t>1’49 €/ 8-10 frutos.</a:t>
            </a:r>
            <a:endParaRPr lang="es-ES" dirty="0" smtClean="0"/>
          </a:p>
          <a:p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MONTESINOS QUESO AL VINO MURCIANO 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67240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1026" name="Picture 2" descr="G:\PAUL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065288"/>
            <a:ext cx="3245490" cy="3513242"/>
          </a:xfrm>
          <a:prstGeom prst="rect">
            <a:avLst/>
          </a:prstGeom>
          <a:noFill/>
        </p:spPr>
      </p:pic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572000" y="2132856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REF : </a:t>
            </a:r>
            <a:r>
              <a:rPr lang="es-ES" b="1" dirty="0" smtClean="0"/>
              <a:t>09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Descripción: </a:t>
            </a:r>
            <a:r>
              <a:rPr lang="es-ES" b="1" dirty="0" smtClean="0"/>
              <a:t>Delicioso queso murciano de vaca al vino  típico de Murcia .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        </a:t>
            </a:r>
            <a:r>
              <a:rPr lang="es-ES" b="1" dirty="0" smtClean="0">
                <a:solidFill>
                  <a:srgbClr val="2D13C7"/>
                </a:solidFill>
              </a:rPr>
              <a:t>   </a:t>
            </a:r>
            <a:endParaRPr lang="es-ES" dirty="0" smtClean="0"/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b="1" dirty="0" smtClean="0"/>
              <a:t>11,30 </a:t>
            </a:r>
            <a:r>
              <a:rPr lang="es-ES" dirty="0" smtClean="0">
                <a:latin typeface="Tw Cen MT Condensed" pitchFamily="34" charset="0"/>
              </a:rPr>
              <a:t>€</a:t>
            </a:r>
            <a:r>
              <a:rPr lang="es-ES" dirty="0" smtClean="0"/>
              <a:t> /1kg</a:t>
            </a:r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GUINDILLAS EN VINAGRE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965221" cy="31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067944" y="1988840"/>
            <a:ext cx="4718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2C049C"/>
                </a:solidFill>
              </a:rPr>
              <a:t>REF: </a:t>
            </a:r>
            <a:r>
              <a:rPr lang="es-ES_tradnl" b="1" dirty="0" smtClean="0"/>
              <a:t> 10</a:t>
            </a:r>
            <a:endParaRPr lang="es-ES_tradnl" b="1" dirty="0" smtClean="0">
              <a:solidFill>
                <a:srgbClr val="2C049C"/>
              </a:solidFill>
            </a:endParaRP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b="1" dirty="0" smtClean="0">
                <a:solidFill>
                  <a:srgbClr val="2C049C"/>
                </a:solidFill>
              </a:rPr>
              <a:t>Descripción : </a:t>
            </a:r>
            <a:r>
              <a:rPr lang="es-ES_tradnl" dirty="0" smtClean="0"/>
              <a:t>Producto típico murciano, con unas deliciosas guindillas  en vinagre para saborear. </a:t>
            </a: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b="1" dirty="0" smtClean="0">
                <a:solidFill>
                  <a:srgbClr val="2C049C"/>
                </a:solidFill>
              </a:rPr>
              <a:t>Precio:</a:t>
            </a:r>
            <a:r>
              <a:rPr lang="es-ES_tradnl" dirty="0" smtClean="0"/>
              <a:t>0,98€/160g .</a:t>
            </a:r>
          </a:p>
          <a:p>
            <a:r>
              <a:rPr lang="es-ES_tradnl" dirty="0" smtClean="0"/>
              <a:t> (Sin gastos de envío)</a:t>
            </a:r>
            <a:r>
              <a:rPr lang="es-ES_tradnl" dirty="0" smtClean="0">
                <a:solidFill>
                  <a:srgbClr val="002060"/>
                </a:solidFill>
              </a:rPr>
              <a:t>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ALTRAMUCES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240360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100384" cy="3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572000" y="184482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_tradnl" b="1" dirty="0" smtClean="0">
                <a:solidFill>
                  <a:srgbClr val="2C049C"/>
                </a:solidFill>
              </a:rPr>
              <a:t> REF: </a:t>
            </a:r>
            <a:r>
              <a:rPr lang="es-ES_tradnl" b="1" dirty="0" smtClean="0"/>
              <a:t>11</a:t>
            </a:r>
            <a:endParaRPr lang="es-ES_tradnl" b="1" dirty="0" smtClean="0">
              <a:solidFill>
                <a:srgbClr val="2C049C"/>
              </a:solidFill>
            </a:endParaRP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b="1" dirty="0" smtClean="0">
                <a:solidFill>
                  <a:srgbClr val="2C049C"/>
                </a:solidFill>
              </a:rPr>
              <a:t>Descripción: </a:t>
            </a:r>
            <a:r>
              <a:rPr lang="es-ES" dirty="0" smtClean="0"/>
              <a:t>Los altramuces destacan por su rico contenido proteico, son valiosos por sus niveles de fibra y carbohidratos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smtClean="0"/>
              <a:t>.Prueba esta delicia exquisita , típica de Murcia por un bajo precio.</a:t>
            </a: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dirty="0"/>
              <a:t>Cantidad neta:770g </a:t>
            </a:r>
          </a:p>
          <a:p>
            <a:r>
              <a:rPr lang="es-ES_tradnl" dirty="0"/>
              <a:t>Peso neto escurrido:440g </a:t>
            </a:r>
          </a:p>
          <a:p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b="1" dirty="0" smtClean="0">
                <a:solidFill>
                  <a:srgbClr val="2C049C"/>
                </a:solidFill>
              </a:rPr>
              <a:t>Precio:</a:t>
            </a:r>
            <a:r>
              <a:rPr lang="es-ES_tradnl" dirty="0" smtClean="0"/>
              <a:t>2,40€/Unidad </a:t>
            </a:r>
          </a:p>
          <a:p>
            <a:r>
              <a:rPr lang="es-ES_tradnl" dirty="0" smtClean="0"/>
              <a:t>(Sin gastos de envío)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ALCACHOFAS ALIÑADAS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3600400" cy="5112568"/>
          </a:xfrm>
        </p:spPr>
        <p:txBody>
          <a:bodyPr>
            <a:normAutofit/>
          </a:bodyPr>
          <a:lstStyle/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9" name="Picture 5" descr="C:\Users\PlumierA15-01\Downloads\CAM00051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000396" cy="400052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572000" y="206084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REF : </a:t>
            </a:r>
            <a:r>
              <a:rPr lang="es-ES" b="1" dirty="0" smtClean="0"/>
              <a:t>12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dirty="0" smtClean="0">
                <a:solidFill>
                  <a:srgbClr val="2D13C7"/>
                </a:solidFill>
              </a:rPr>
              <a:t>                                                             </a:t>
            </a:r>
            <a:r>
              <a:rPr lang="es-ES" b="1" dirty="0" smtClean="0">
                <a:solidFill>
                  <a:srgbClr val="2D13C7"/>
                </a:solidFill>
              </a:rPr>
              <a:t>Descripción:</a:t>
            </a:r>
            <a:r>
              <a:rPr lang="es-ES" b="1" dirty="0" smtClean="0"/>
              <a:t> Típico aperitivo murciano , alcachofas aliñadas muy sabrosas y solo lo podrás conseguir en Murcia </a:t>
            </a:r>
            <a:r>
              <a:rPr lang="es-ES" dirty="0" smtClean="0"/>
              <a:t>.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endParaRPr lang="es-ES" b="1" dirty="0" smtClean="0"/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b="1" dirty="0" smtClean="0"/>
              <a:t>1.35 </a:t>
            </a:r>
            <a:r>
              <a:rPr lang="es-ES" dirty="0" smtClean="0"/>
              <a:t>euros/</a:t>
            </a:r>
            <a:r>
              <a:rPr lang="es-ES" b="1" dirty="0" smtClean="0"/>
              <a:t>420g </a:t>
            </a:r>
            <a:r>
              <a:rPr lang="es-ES" dirty="0" smtClean="0"/>
              <a:t>unidad</a:t>
            </a:r>
          </a:p>
          <a:p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TOMATE FRITO HIDA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327930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30" name="Picture 6" descr="C:\Users\PlumierA15-01\Downloads\CAM00052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839637" cy="378618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11960" y="1844824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REF : </a:t>
            </a:r>
            <a:r>
              <a:rPr lang="es-ES" b="1" dirty="0" smtClean="0"/>
              <a:t>13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dirty="0" smtClean="0">
                <a:solidFill>
                  <a:srgbClr val="2D13C7"/>
                </a:solidFill>
              </a:rPr>
              <a:t>                                                              </a:t>
            </a:r>
            <a:r>
              <a:rPr lang="es-ES" b="1" dirty="0" smtClean="0">
                <a:solidFill>
                  <a:srgbClr val="2D13C7"/>
                </a:solidFill>
              </a:rPr>
              <a:t>Descripción: </a:t>
            </a:r>
            <a:r>
              <a:rPr lang="es-ES" b="1" dirty="0" smtClean="0"/>
              <a:t>Producto típico para los platos murcianos. Elaborado con tomate natural de Murcia , frito con aceite de oliva virgen extra y sazonado con azúcar y sal.</a:t>
            </a:r>
            <a:endParaRPr lang="es-ES" dirty="0" smtClean="0"/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b="1" dirty="0" smtClean="0"/>
              <a:t>1.20 </a:t>
            </a:r>
            <a:r>
              <a:rPr lang="es-ES" dirty="0" smtClean="0"/>
              <a:t>euros/</a:t>
            </a:r>
            <a:r>
              <a:rPr lang="es-ES" b="1" dirty="0" smtClean="0"/>
              <a:t>400g </a:t>
            </a:r>
            <a:r>
              <a:rPr lang="es-ES" dirty="0" smtClean="0"/>
              <a:t>unidad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571480"/>
            <a:ext cx="5976664" cy="769288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FF0000"/>
                </a:solidFill>
              </a:rPr>
              <a:t>COCKTAIL KARINA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371135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3340100" cy="33401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16016" y="2060848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REF : </a:t>
            </a:r>
            <a:r>
              <a:rPr lang="es-ES" b="1" dirty="0" smtClean="0"/>
              <a:t>14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Descripción: </a:t>
            </a:r>
            <a:r>
              <a:rPr lang="es-ES" b="1" dirty="0" smtClean="0"/>
              <a:t>Olivas  de  Murcia típicas de la región</a:t>
            </a:r>
            <a:r>
              <a:rPr lang="es-ES" dirty="0" smtClean="0"/>
              <a:t>. </a:t>
            </a:r>
          </a:p>
          <a:p>
            <a:r>
              <a:rPr lang="es-ES" b="1" dirty="0" smtClean="0"/>
              <a:t> Se pueden poner como tapa e incluso es un ingrediente  importante  en muchas ensaladas  de las casas murcianas.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dirty="0" smtClean="0"/>
              <a:t>2,34 €/700 gr</a:t>
            </a:r>
          </a:p>
          <a:p>
            <a:r>
              <a:rPr lang="es-ES" dirty="0" smtClean="0"/>
              <a:t>Mínimo de compra 6 unidades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3528194" cy="5113337"/>
          </a:xfrm>
        </p:spPr>
        <p:txBody>
          <a:bodyPr/>
          <a:lstStyle/>
          <a:p>
            <a:pPr marR="0" algn="l"/>
            <a:endParaRPr lang="es-ES" sz="1800" dirty="0" smtClean="0"/>
          </a:p>
          <a:p>
            <a:pPr marR="0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6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nuece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3071834" cy="403224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14678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Calibri (Títulos)"/>
              </a:rPr>
              <a:t>NUECES</a:t>
            </a:r>
            <a:endParaRPr lang="es-ES" sz="4000" b="1" dirty="0">
              <a:solidFill>
                <a:srgbClr val="FF0000"/>
              </a:solidFill>
              <a:latin typeface="Calibri (Títulos)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4008" y="213285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REF :  </a:t>
            </a:r>
            <a:r>
              <a:rPr lang="es-ES" b="1" dirty="0" smtClean="0"/>
              <a:t>15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pPr marR="0"/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           Descripción: </a:t>
            </a:r>
            <a:r>
              <a:rPr lang="es-ES" b="1" dirty="0" smtClean="0"/>
              <a:t>Producto de alta calidad. Este alimento se puede utilizar en cualquier comida y mucha gente lo come como postre.                                                 La Región de Murcia es una de las principales productoras de nueces.</a:t>
            </a:r>
            <a:r>
              <a:rPr lang="es-ES" dirty="0" smtClean="0"/>
              <a:t>.</a:t>
            </a:r>
          </a:p>
          <a:p>
            <a:pPr marR="0"/>
            <a:endParaRPr lang="es-ES" b="1" dirty="0" smtClean="0">
              <a:solidFill>
                <a:srgbClr val="2D13C7"/>
              </a:solidFill>
            </a:endParaRPr>
          </a:p>
          <a:p>
            <a:pPr marR="0"/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/>
              <a:t>4 </a:t>
            </a:r>
            <a:r>
              <a:rPr lang="es-ES" dirty="0" smtClean="0"/>
              <a:t>euros /kg</a:t>
            </a:r>
          </a:p>
          <a:p>
            <a:pPr marR="0"/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RELLENO EMPANADILLAS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39952" y="1412776"/>
            <a:ext cx="4464495" cy="496855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algn="l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  <a:r>
              <a:rPr lang="es-ES" sz="1800" b="1" dirty="0" smtClean="0">
                <a:solidFill>
                  <a:srgbClr val="2C049C"/>
                </a:solidFill>
              </a:rPr>
              <a:t>REF:  </a:t>
            </a:r>
            <a:r>
              <a:rPr lang="es-ES" sz="1800" b="1" dirty="0" smtClean="0"/>
              <a:t>16</a:t>
            </a: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Descripción:  </a:t>
            </a:r>
            <a:r>
              <a:rPr lang="es-ES_tradnl" sz="1800" b="1" dirty="0" smtClean="0"/>
              <a:t>R</a:t>
            </a:r>
            <a:r>
              <a:rPr lang="es-ES_tradnl" sz="1800" dirty="0" smtClean="0"/>
              <a:t>elleno para realizar empanada murciana que incluye principalmente atún  y  verdura.  </a:t>
            </a:r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endParaRPr lang="es-ES_tradnl" sz="1800" b="1" dirty="0">
              <a:solidFill>
                <a:srgbClr val="002060"/>
              </a:solidFill>
            </a:endParaRPr>
          </a:p>
          <a:p>
            <a:pPr algn="l"/>
            <a:endParaRPr lang="es-ES_tradnl" sz="1800" b="1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Precio: </a:t>
            </a:r>
            <a:r>
              <a:rPr lang="es-ES_tradnl" sz="1800" dirty="0" smtClean="0"/>
              <a:t>1,79€/425g.</a:t>
            </a:r>
          </a:p>
          <a:p>
            <a:pPr algn="l"/>
            <a:r>
              <a:rPr lang="es-ES_tradnl" sz="1800" dirty="0" smtClean="0"/>
              <a:t> (Sin gastos de envío)</a:t>
            </a:r>
            <a:r>
              <a:rPr lang="es-ES_tradnl" sz="1800" dirty="0" smtClean="0">
                <a:solidFill>
                  <a:srgbClr val="002060"/>
                </a:solidFill>
              </a:rPr>
              <a:t>            </a:t>
            </a:r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6" name="Picture 2" descr="C:\Users\Manolo\Downloads\Imagen1_o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ARROZ CALASPARRA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 descr="C:\Users\PlumierA15-01\Downloads\descarg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071834" cy="41764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11960" y="191683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</a:t>
            </a:r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/>
              <a:t> 17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Unos de los tres arroces con origen español de un pueblo típico de Murcia. </a:t>
            </a:r>
          </a:p>
          <a:p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Arroz bomba, necesita mas coción y agua.</a:t>
            </a:r>
          </a:p>
          <a:p>
            <a:endParaRPr lang="es-ES" b="1" dirty="0" smtClean="0">
              <a:solidFill>
                <a:srgbClr val="2C049C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Disponemos de mas cantidades: </a:t>
            </a:r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250g saco: 1,51€, 1/2kg saco: 3,44€</a:t>
            </a:r>
            <a:r>
              <a:rPr lang="es-ES" dirty="0" smtClean="0"/>
              <a:t>        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1,86</a:t>
            </a:r>
            <a:r>
              <a:rPr lang="es-ES" dirty="0" smtClean="0"/>
              <a:t>/1kg</a:t>
            </a:r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I. ALIMENTACIÓN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32976" cy="11430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571480"/>
            <a:ext cx="5976664" cy="76928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ALMENDRAS MARCONA CON PIEL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8" name="Picture 4" descr="H:\ADMINISTRATIVO\ALMEND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3124200" cy="345638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44008" y="2060848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18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dirty="0" smtClean="0"/>
              <a:t>Producto típico de Murcia. </a:t>
            </a:r>
          </a:p>
          <a:p>
            <a:r>
              <a:rPr lang="es-ES" dirty="0" smtClean="0"/>
              <a:t> Almendras de un tipo especifico muy sabroso y que únicamente se puede conseguir en Murcia. 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dirty="0" smtClean="0"/>
              <a:t>8.66 euros /1 kg.  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ENSALADA MURCIANA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/>
          </a:bodyPr>
          <a:lstStyle/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7" name="6 Imagen" descr="IMG_20150308_1914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76872"/>
            <a:ext cx="3087933" cy="288032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355976" y="227687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19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dirty="0" smtClean="0"/>
              <a:t>Producto típico de Murcia.</a:t>
            </a:r>
          </a:p>
          <a:p>
            <a:r>
              <a:rPr lang="es-ES" dirty="0" smtClean="0"/>
              <a:t>Ensalada con  atún, olivas negras, tomate de pera y cebolla .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</a:t>
            </a:r>
            <a:r>
              <a:rPr lang="es-ES" dirty="0" smtClean="0"/>
              <a:t>1.17 euros /200g</a:t>
            </a:r>
          </a:p>
          <a:p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BANDERILLAS KARINA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3063284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8" name="Picture 4" descr="C:\Users\PlumierA15-01\Downloads\imagen 3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571750" cy="31908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3968" y="184482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20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dirty="0" smtClean="0">
                <a:solidFill>
                  <a:srgbClr val="2D13C7"/>
                </a:solidFill>
              </a:rPr>
              <a:t>    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b="1" dirty="0" smtClean="0"/>
              <a:t>Una rica variedad de pepinillos, varias clases de olivas,</a:t>
            </a:r>
          </a:p>
          <a:p>
            <a:r>
              <a:rPr lang="es-ES" b="1" dirty="0" smtClean="0"/>
              <a:t>pimiento rojo  y cebollitas, típico</a:t>
            </a:r>
          </a:p>
          <a:p>
            <a:r>
              <a:rPr lang="es-ES" b="1" dirty="0" smtClean="0"/>
              <a:t> aperitivo murciano.</a:t>
            </a:r>
            <a:r>
              <a:rPr lang="es-ES" dirty="0" smtClean="0"/>
              <a:t> 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1.22 </a:t>
            </a:r>
            <a:r>
              <a:rPr lang="es-ES" dirty="0" smtClean="0"/>
              <a:t>euros.</a:t>
            </a:r>
          </a:p>
          <a:p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ÑORAS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335131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7" name="Picture 3" descr="C:\Users\PlumierA15-01\Downloads\imagen 4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2571750" cy="3429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355976" y="2132856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21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dirty="0" smtClean="0">
                <a:solidFill>
                  <a:srgbClr val="2D13C7"/>
                </a:solidFill>
              </a:rPr>
              <a:t> 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 </a:t>
            </a:r>
            <a:r>
              <a:rPr lang="es-ES" dirty="0" smtClean="0"/>
              <a:t>Las ñoras son una clase de pimiento seco con forma redondeada y que es típica en muchos platos murcianos. 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1.79 </a:t>
            </a:r>
            <a:r>
              <a:rPr lang="es-ES" dirty="0" smtClean="0"/>
              <a:t>euros.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488" y="1000108"/>
            <a:ext cx="3027230" cy="700094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MICHIRONES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2348880"/>
            <a:ext cx="3673220" cy="350046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REF:  </a:t>
            </a:r>
            <a:r>
              <a:rPr lang="es-ES" sz="1800" b="1" dirty="0" smtClean="0"/>
              <a:t>22</a:t>
            </a:r>
            <a:endParaRPr lang="es-ES" sz="1800" b="1" dirty="0" smtClean="0">
              <a:solidFill>
                <a:srgbClr val="2C049C"/>
              </a:solidFill>
            </a:endParaRPr>
          </a:p>
          <a:p>
            <a:pPr algn="l"/>
            <a:endParaRPr lang="es-ES" sz="1800" dirty="0" smtClean="0">
              <a:solidFill>
                <a:srgbClr val="002060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Descripción:  </a:t>
            </a:r>
            <a:r>
              <a:rPr lang="es-ES" sz="1800" dirty="0" smtClean="0"/>
              <a:t>Plato típico de la región de Murcia. Guiso a base de habas secas, jamón, chorizo y laurel. </a:t>
            </a:r>
          </a:p>
          <a:p>
            <a:pPr algn="l"/>
            <a:endParaRPr lang="es-ES" sz="1900" dirty="0" smtClean="0">
              <a:solidFill>
                <a:srgbClr val="002060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Precio: </a:t>
            </a:r>
            <a:r>
              <a:rPr lang="es-ES" sz="1800" dirty="0" smtClean="0"/>
              <a:t>1,25 euros /425 g</a:t>
            </a:r>
          </a:p>
          <a:p>
            <a:pPr algn="l"/>
            <a:r>
              <a:rPr lang="es-ES" sz="1800" dirty="0" smtClean="0"/>
              <a:t>(Sin gastos de envío)</a:t>
            </a:r>
          </a:p>
          <a:p>
            <a:endParaRPr lang="es-ES" sz="1800" dirty="0" smtClean="0">
              <a:solidFill>
                <a:srgbClr val="002060"/>
              </a:solidFill>
            </a:endParaRPr>
          </a:p>
          <a:p>
            <a:endParaRPr lang="es-ES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6" name="Picture 2" descr="C:\Users\PlumierA15-01\Downloads\g_IMGA00001001977_o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83369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ACEITE DE OLIVA 5L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456384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6" name="Picture 2" descr="C:\Users\PlumierA15-01\Downloads\IMG-20150316-WA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714612" cy="402245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572000" y="227687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</a:t>
            </a:r>
            <a:r>
              <a:rPr lang="es-ES" b="1" dirty="0" smtClean="0">
                <a:solidFill>
                  <a:srgbClr val="2C049C"/>
                </a:solidFill>
              </a:rPr>
              <a:t>F :  </a:t>
            </a:r>
            <a:r>
              <a:rPr lang="es-ES" b="1" dirty="0" smtClean="0"/>
              <a:t>23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</a:t>
            </a:r>
            <a:r>
              <a:rPr lang="es-ES" b="1" dirty="0" smtClean="0"/>
              <a:t>Aceite de oliva virgen extra, fabricado en Murcia .</a:t>
            </a:r>
          </a:p>
          <a:p>
            <a:pPr algn="ctr"/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15</a:t>
            </a:r>
            <a:r>
              <a:rPr lang="es-ES" dirty="0" smtClean="0"/>
              <a:t> euros /5 litros</a:t>
            </a:r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200" smtClean="0">
                <a:solidFill>
                  <a:srgbClr val="FF0000"/>
                </a:solidFill>
              </a:rPr>
              <a:t>BLANCO CASTILLO DE JUMILLA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7" name="Picture 3" descr="F:\ADMINISTRATIVO\20110312095732-castillo-jumilla-blanco-we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322887" cy="38164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3968" y="198884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24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</a:t>
            </a:r>
            <a:r>
              <a:rPr lang="es-ES" b="1" dirty="0" smtClean="0"/>
              <a:t>Vino blanco de Jumilla. Uno de los mejores vinos blancos de la región.</a:t>
            </a:r>
          </a:p>
          <a:p>
            <a:pPr algn="ctr"/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2,58 </a:t>
            </a:r>
            <a:r>
              <a:rPr lang="es-ES" dirty="0" smtClean="0"/>
              <a:t>euros /unidad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CRIANZA CASTILLO DE JUMILLA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31236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8" name="Picture 4" descr="F:\ADMINISTRATIVO\20110301172220-castillo-jumilla-crianza-2006-we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168934" cy="37290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3968" y="227687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25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</a:t>
            </a:r>
            <a:r>
              <a:rPr lang="es-ES" b="1" dirty="0" smtClean="0"/>
              <a:t>Vino crianza de Jumilla. Uno de los mejores vinos crianza de la región.</a:t>
            </a:r>
          </a:p>
          <a:p>
            <a:pPr algn="ctr"/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3,92  </a:t>
            </a:r>
            <a:r>
              <a:rPr lang="es-ES" dirty="0" smtClean="0"/>
              <a:t>euros /unidad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smtClean="0">
                <a:solidFill>
                  <a:srgbClr val="FF0000"/>
                </a:solidFill>
              </a:rPr>
              <a:t>DULCECRÁPULA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4104456" cy="5112568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6" name="Picture 2" descr="F:\ADMINISTRATIVO\dulce-crapula-logotipo-imnotas_cata1_199-size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571900" cy="324036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292080" y="234888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26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</a:t>
            </a:r>
            <a:r>
              <a:rPr lang="es-ES" b="1" dirty="0" smtClean="0"/>
              <a:t>Vino Dulce de Jumilla. Uno de los mejores vinos dulces de la región.</a:t>
            </a:r>
          </a:p>
          <a:p>
            <a:pPr algn="ctr"/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7,93 </a:t>
            </a:r>
            <a:r>
              <a:rPr lang="es-ES" dirty="0" smtClean="0"/>
              <a:t>euros /unidad</a:t>
            </a:r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 ROSADO XENYS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3456384" cy="3816424"/>
          </a:xfrm>
        </p:spPr>
        <p:txBody>
          <a:bodyPr>
            <a:normAutofit/>
          </a:bodyPr>
          <a:lstStyle/>
          <a:p>
            <a:pPr algn="l"/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 descr="F:\ADMINISTRATIVO\19-74-thickbo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456384" cy="38164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788024" y="2132856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/>
              <a:t>27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 </a:t>
            </a:r>
            <a:r>
              <a:rPr lang="es-ES" b="1" dirty="0" smtClean="0"/>
              <a:t>Vino Rosado de Jumilla. Uno de los mejores Rosados de la región.</a:t>
            </a:r>
          </a:p>
          <a:p>
            <a:pPr algn="ctr"/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2,71</a:t>
            </a:r>
            <a:r>
              <a:rPr lang="es-ES" dirty="0" smtClean="0"/>
              <a:t> euros /unidad</a:t>
            </a:r>
          </a:p>
          <a:p>
            <a:r>
              <a:rPr lang="es-ES" dirty="0" smtClean="0"/>
              <a:t>(Sin gastos de envío)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120680" cy="93610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Tw Cen MT Condensed" pitchFamily="34" charset="0"/>
              </a:rPr>
              <a:t>HUEVA DE MARUCA</a:t>
            </a:r>
            <a:endParaRPr lang="es-ES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8496944" cy="5000660"/>
          </a:xfrm>
        </p:spPr>
        <p:txBody>
          <a:bodyPr>
            <a:normAutofit/>
          </a:bodyPr>
          <a:lstStyle/>
          <a:p>
            <a:pPr algn="r"/>
            <a:endParaRPr lang="es-ES" sz="1800" dirty="0" smtClean="0"/>
          </a:p>
          <a:p>
            <a:pPr algn="r"/>
            <a:endParaRPr lang="es-ES" sz="1800" dirty="0"/>
          </a:p>
          <a:p>
            <a:pPr algn="l"/>
            <a:r>
              <a:rPr lang="es-ES" sz="1900" dirty="0" smtClean="0"/>
              <a:t>)</a:t>
            </a:r>
          </a:p>
          <a:p>
            <a:pPr algn="r"/>
            <a:endParaRPr lang="es-ES" sz="1400" dirty="0"/>
          </a:p>
          <a:p>
            <a:pPr algn="r"/>
            <a:r>
              <a:rPr lang="es-ES" sz="1400" dirty="0" smtClean="0"/>
              <a:t> </a:t>
            </a:r>
          </a:p>
          <a:p>
            <a:pPr algn="r"/>
            <a:endParaRPr lang="es-ES" sz="1400" dirty="0" smtClean="0"/>
          </a:p>
          <a:p>
            <a:pPr algn="r"/>
            <a:endParaRPr lang="es-ES" sz="1400" dirty="0"/>
          </a:p>
          <a:p>
            <a:pPr algn="r"/>
            <a:endParaRPr lang="es-ES" sz="1400" dirty="0" smtClean="0"/>
          </a:p>
          <a:p>
            <a:pPr algn="r"/>
            <a:endParaRPr lang="es-ES" dirty="0" smtClean="0"/>
          </a:p>
        </p:txBody>
      </p:sp>
      <p:pic>
        <p:nvPicPr>
          <p:cNvPr id="1027" name="Picture 3" descr="G:\PAUL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86148" cy="4857784"/>
          </a:xfrm>
          <a:prstGeom prst="rect">
            <a:avLst/>
          </a:prstGeom>
          <a:noFill/>
        </p:spPr>
      </p:pic>
      <p:pic>
        <p:nvPicPr>
          <p:cNvPr id="1026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926" y="0"/>
            <a:ext cx="1741073" cy="78579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143372" y="1500174"/>
            <a:ext cx="450059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C049C"/>
                </a:solidFill>
              </a:rPr>
              <a:t>REF</a:t>
            </a:r>
            <a:r>
              <a:rPr lang="es-ES" b="1" dirty="0" smtClean="0"/>
              <a:t>:      01     </a:t>
            </a:r>
          </a:p>
          <a:p>
            <a:pPr algn="r"/>
            <a:endParaRPr lang="es-ES" dirty="0" smtClean="0"/>
          </a:p>
          <a:p>
            <a:endParaRPr lang="es-ES" b="1" dirty="0" smtClean="0">
              <a:solidFill>
                <a:srgbClr val="2C049C"/>
              </a:solidFill>
            </a:endParaRPr>
          </a:p>
          <a:p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dirty="0" smtClean="0"/>
              <a:t>Es un alimento típico de Murcia, es hueva de atún. Presenta una textura carnosa y a la vez tierna.  Se suele tomar para el aperitivo con mojama y  almendras.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r"/>
            <a:endParaRPr lang="es-ES" dirty="0" smtClean="0"/>
          </a:p>
          <a:p>
            <a:r>
              <a:rPr lang="es-ES" b="1" dirty="0" smtClean="0">
                <a:solidFill>
                  <a:srgbClr val="2C049C"/>
                </a:solidFill>
              </a:rPr>
              <a:t>                                                                                                          </a:t>
            </a:r>
          </a:p>
          <a:p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dirty="0" smtClean="0"/>
              <a:t>34,45 euros/1kg</a:t>
            </a:r>
          </a:p>
          <a:p>
            <a:r>
              <a:rPr lang="es-ES" sz="1900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TALLOS  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1412776"/>
            <a:ext cx="4320479" cy="496855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   REF:  </a:t>
            </a:r>
            <a:r>
              <a:rPr lang="es-ES" sz="1800" b="1" dirty="0" smtClean="0"/>
              <a:t>28</a:t>
            </a:r>
            <a:endParaRPr lang="es-ES" sz="1800" b="1" dirty="0" smtClean="0">
              <a:solidFill>
                <a:srgbClr val="2C049C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 </a:t>
            </a: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Descripción: </a:t>
            </a:r>
            <a:r>
              <a:rPr lang="es-ES_tradnl" sz="1800" dirty="0" smtClean="0"/>
              <a:t>Tallos tiernos de tapenera      elaborados  con agua, sal y vinagre.       </a:t>
            </a:r>
          </a:p>
          <a:p>
            <a:pPr algn="l"/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  </a:t>
            </a:r>
          </a:p>
          <a:p>
            <a:pPr algn="l"/>
            <a:endParaRPr lang="es-ES_tradnl" sz="1800" b="1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  Precio:</a:t>
            </a:r>
            <a:r>
              <a:rPr lang="es-ES_tradnl" sz="1800" b="1" dirty="0">
                <a:solidFill>
                  <a:srgbClr val="2C049C"/>
                </a:solidFill>
              </a:rPr>
              <a:t> </a:t>
            </a:r>
            <a:r>
              <a:rPr lang="es-ES_tradnl" sz="1800" dirty="0" smtClean="0"/>
              <a:t>1,69 euros/310g .</a:t>
            </a:r>
          </a:p>
          <a:p>
            <a:pPr algn="l"/>
            <a:r>
              <a:rPr lang="es-ES_tradnl" sz="1800" dirty="0" smtClean="0"/>
              <a:t>    (Sin gastos de envío)</a:t>
            </a:r>
            <a:r>
              <a:rPr lang="es-ES_tradnl" sz="1800" dirty="0" smtClean="0">
                <a:solidFill>
                  <a:srgbClr val="002060"/>
                </a:solidFill>
              </a:rPr>
              <a:t>            </a:t>
            </a:r>
          </a:p>
          <a:p>
            <a:pPr algn="l"/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8" name="7 Imagen" descr="res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316705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descr="dcds"/>
          <p:cNvSpPr>
            <a:spLocks noGrp="1"/>
          </p:cNvSpPr>
          <p:nvPr>
            <p:ph type="ctrTitle"/>
          </p:nvPr>
        </p:nvSpPr>
        <p:spPr>
          <a:xfrm>
            <a:off x="1152699" y="121965"/>
            <a:ext cx="5976664" cy="11521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200" dirty="0" smtClean="0">
                <a:solidFill>
                  <a:srgbClr val="FF0000"/>
                </a:solidFill>
              </a:rPr>
              <a:t>       PIMENTÓN MARI-PAZ 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3240162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marR="0" algn="l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_tradnl" sz="1800" dirty="0" smtClean="0">
              <a:solidFill>
                <a:srgbClr val="002060"/>
              </a:solidFill>
            </a:endParaRPr>
          </a:p>
          <a:p>
            <a:pPr marR="0"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5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G_87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095625" cy="338437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3968" y="213285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s-ES_tradnl" b="1" dirty="0" smtClean="0">
                <a:solidFill>
                  <a:srgbClr val="2C049C"/>
                </a:solidFill>
              </a:rPr>
              <a:t>REF:  </a:t>
            </a:r>
            <a:r>
              <a:rPr lang="es-ES_tradnl" dirty="0" smtClean="0"/>
              <a:t>29</a:t>
            </a:r>
            <a:endParaRPr lang="es-ES_tradnl" dirty="0" smtClean="0">
              <a:solidFill>
                <a:srgbClr val="002060"/>
              </a:solidFill>
            </a:endParaRP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pPr marR="0"/>
            <a:r>
              <a:rPr lang="es-ES_tradnl" b="1" dirty="0" smtClean="0">
                <a:solidFill>
                  <a:srgbClr val="2C049C"/>
                </a:solidFill>
              </a:rPr>
              <a:t>Descripción: </a:t>
            </a:r>
            <a:r>
              <a:rPr lang="es-ES_tradnl" dirty="0" smtClean="0"/>
              <a:t>Pimentón Mari-Paz, pimiento rojo secado y molido , que da un color  y sabor a la comida buenísimo.</a:t>
            </a:r>
          </a:p>
          <a:p>
            <a:pPr marR="0"/>
            <a:endParaRPr lang="es-ES_tradnl" dirty="0"/>
          </a:p>
          <a:p>
            <a:pPr marR="0"/>
            <a:endParaRPr lang="es-ES_tradnl" dirty="0" smtClean="0"/>
          </a:p>
          <a:p>
            <a:r>
              <a:rPr lang="es-ES_tradnl" dirty="0"/>
              <a:t>Peso neto: 75gr. </a:t>
            </a:r>
          </a:p>
          <a:p>
            <a:pPr marR="0"/>
            <a:endParaRPr lang="es-ES_tradnl" dirty="0" smtClean="0"/>
          </a:p>
          <a:p>
            <a:pPr marR="0"/>
            <a:r>
              <a:rPr lang="es-ES_tradnl" b="1" dirty="0" smtClean="0">
                <a:solidFill>
                  <a:srgbClr val="2C049C"/>
                </a:solidFill>
              </a:rPr>
              <a:t>Precio:.</a:t>
            </a:r>
            <a:r>
              <a:rPr lang="es-ES_tradnl" dirty="0" smtClean="0"/>
              <a:t>0.75€/Unidad.</a:t>
            </a:r>
          </a:p>
          <a:p>
            <a:pPr marR="0"/>
            <a:r>
              <a:rPr lang="es-ES_tradnl" dirty="0" smtClean="0"/>
              <a:t> (Sin gastos de envió)</a:t>
            </a:r>
            <a:r>
              <a:rPr lang="es-ES_tradnl" dirty="0" smtClean="0">
                <a:solidFill>
                  <a:srgbClr val="002060"/>
                </a:solidFill>
              </a:rPr>
              <a:t>      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ALCAPARRAS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1960" y="1772816"/>
            <a:ext cx="4680521" cy="4608512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REF:  </a:t>
            </a:r>
            <a:r>
              <a:rPr lang="es-ES" sz="1800" b="1" dirty="0" smtClean="0"/>
              <a:t>30</a:t>
            </a:r>
            <a:endParaRPr lang="es-ES" sz="1800" b="1" dirty="0" smtClean="0">
              <a:solidFill>
                <a:srgbClr val="2C049C"/>
              </a:solidFill>
            </a:endParaRPr>
          </a:p>
          <a:p>
            <a:pPr algn="l"/>
            <a:endParaRPr lang="es-ES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s-ES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Descripción: </a:t>
            </a:r>
            <a:r>
              <a:rPr lang="es-ES_tradnl" sz="1800" dirty="0" smtClean="0"/>
              <a:t>Es un alimento típico en Murcia, que acompaña  otros alimentos variados. Se puede utilizar también con cualquier tipo de ensalada.  </a:t>
            </a:r>
          </a:p>
          <a:p>
            <a:pPr algn="l"/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b="1" dirty="0" smtClean="0">
                <a:solidFill>
                  <a:srgbClr val="2C049C"/>
                </a:solidFill>
              </a:rPr>
              <a:t>Precio:  </a:t>
            </a:r>
            <a:r>
              <a:rPr lang="es-ES_tradnl" sz="1800" dirty="0" smtClean="0"/>
              <a:t>3,50€ /850g</a:t>
            </a:r>
          </a:p>
          <a:p>
            <a:pPr algn="l"/>
            <a:r>
              <a:rPr lang="es-ES_tradnl" sz="1800" dirty="0" smtClean="0"/>
              <a:t> (Sin gastos de envío)</a:t>
            </a:r>
            <a:r>
              <a:rPr lang="es-ES_tradnl" sz="1800" dirty="0" smtClean="0">
                <a:solidFill>
                  <a:srgbClr val="002060"/>
                </a:solidFill>
              </a:rPr>
              <a:t>            </a:t>
            </a:r>
          </a:p>
          <a:p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7" name="Picture 3" descr="C:\Users\PlumierA15-01\Downloads\unnamed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42900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descr="dcds"/>
          <p:cNvSpPr>
            <a:spLocks noGrp="1"/>
          </p:cNvSpPr>
          <p:nvPr>
            <p:ph type="ctrTitle"/>
          </p:nvPr>
        </p:nvSpPr>
        <p:spPr>
          <a:xfrm>
            <a:off x="1152699" y="121965"/>
            <a:ext cx="5976664" cy="11521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200" dirty="0" smtClean="0">
                <a:solidFill>
                  <a:srgbClr val="FF0000"/>
                </a:solidFill>
              </a:rPr>
              <a:t>       ACEITE DE OLIVA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2808312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marR="0" algn="l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_tradnl" sz="1800" dirty="0" smtClean="0">
              <a:solidFill>
                <a:srgbClr val="002060"/>
              </a:solidFill>
            </a:endParaRPr>
          </a:p>
          <a:p>
            <a:pPr marR="0"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5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lumierA15-01\Downloads\Foto 9-3-15 17 18 09_o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1428760" cy="439248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851920" y="206084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s-ES" b="1" dirty="0" smtClean="0">
                <a:solidFill>
                  <a:srgbClr val="2C049C"/>
                </a:solidFill>
              </a:rPr>
              <a:t>REF:  </a:t>
            </a:r>
            <a:r>
              <a:rPr lang="es-ES" b="1" dirty="0" smtClean="0"/>
              <a:t>31</a:t>
            </a:r>
            <a:endParaRPr lang="es-ES" b="1" dirty="0" smtClean="0">
              <a:solidFill>
                <a:srgbClr val="2D13C7"/>
              </a:solidFill>
            </a:endParaRPr>
          </a:p>
          <a:p>
            <a:pPr marR="0"/>
            <a:endParaRPr lang="es-ES" b="1" dirty="0" smtClean="0">
              <a:solidFill>
                <a:srgbClr val="2D13C7"/>
              </a:solidFill>
            </a:endParaRPr>
          </a:p>
          <a:p>
            <a:pPr marR="0"/>
            <a:endParaRPr lang="es-ES" b="1" dirty="0" smtClean="0">
              <a:solidFill>
                <a:srgbClr val="2D13C7"/>
              </a:solidFill>
            </a:endParaRPr>
          </a:p>
          <a:p>
            <a:pPr marR="0"/>
            <a:r>
              <a:rPr lang="es-ES_tradnl" b="1" dirty="0" smtClean="0">
                <a:solidFill>
                  <a:srgbClr val="2C049C"/>
                </a:solidFill>
              </a:rPr>
              <a:t>Descripción: </a:t>
            </a:r>
            <a:r>
              <a:rPr lang="es-ES_tradnl" dirty="0" smtClean="0"/>
              <a:t>Aceite de oliva virgen extra de Cieza  ( pueblo de Murcia),de muy buena calidad, buenísimo para aliñar ensaladas. </a:t>
            </a:r>
          </a:p>
          <a:p>
            <a:pPr marR="0"/>
            <a:endParaRPr lang="es-ES_tradnl" dirty="0" smtClean="0"/>
          </a:p>
          <a:p>
            <a:pPr marR="0"/>
            <a:r>
              <a:rPr lang="es-ES_tradnl" dirty="0" smtClean="0"/>
              <a:t>  </a:t>
            </a:r>
          </a:p>
          <a:p>
            <a:pPr marR="0"/>
            <a:r>
              <a:rPr lang="es-ES_tradnl" b="1" dirty="0" smtClean="0">
                <a:solidFill>
                  <a:srgbClr val="2C049C"/>
                </a:solidFill>
              </a:rPr>
              <a:t>Precio:</a:t>
            </a:r>
            <a:r>
              <a:rPr lang="es-ES_tradnl" dirty="0" smtClean="0"/>
              <a:t>3.20€/250ml.</a:t>
            </a:r>
          </a:p>
          <a:p>
            <a:pPr marR="0"/>
            <a:r>
              <a:rPr lang="es-ES_tradnl" dirty="0" smtClean="0"/>
              <a:t> (Sin gastos de envió)</a:t>
            </a:r>
            <a:r>
              <a:rPr lang="es-ES_tradnl" dirty="0" smtClean="0">
                <a:solidFill>
                  <a:srgbClr val="002060"/>
                </a:solidFill>
              </a:rPr>
              <a:t>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3672210" cy="5113337"/>
          </a:xfrm>
        </p:spPr>
        <p:txBody>
          <a:bodyPr/>
          <a:lstStyle/>
          <a:p>
            <a:pPr marR="0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6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428860" y="357166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dirty="0" smtClean="0">
                <a:solidFill>
                  <a:srgbClr val="FF0000"/>
                </a:solidFill>
                <a:latin typeface="+mj-lt"/>
              </a:rPr>
              <a:t>ZARANGOLLO</a:t>
            </a:r>
            <a:endParaRPr lang="es-ES" sz="4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PlumierA15-01\Downloads\calabacin-y-cebolla-hida-lata-155-gr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2928982" cy="292898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11960" y="1844824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C049C"/>
                </a:solidFill>
              </a:rPr>
              <a:t>REF :  </a:t>
            </a:r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32</a:t>
            </a:r>
            <a:endParaRPr lang="es-ES" b="1" dirty="0" smtClean="0">
              <a:solidFill>
                <a:srgbClr val="2C049C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pPr marR="0"/>
            <a:r>
              <a:rPr lang="es-ES" b="1" dirty="0" smtClean="0">
                <a:solidFill>
                  <a:srgbClr val="2D13C7"/>
                </a:solidFill>
              </a:rPr>
              <a:t>                                                                       </a:t>
            </a:r>
            <a:r>
              <a:rPr lang="es-ES" b="1" dirty="0" smtClean="0">
                <a:solidFill>
                  <a:srgbClr val="2C049C"/>
                </a:solidFill>
              </a:rPr>
              <a:t>Descripción: </a:t>
            </a:r>
            <a:r>
              <a:rPr lang="es-ES" dirty="0" smtClean="0"/>
              <a:t>Plato típico de Murcia consistente en un revuelto de huevo con</a:t>
            </a:r>
          </a:p>
          <a:p>
            <a:pPr marR="0"/>
            <a:r>
              <a:rPr lang="es-ES" dirty="0" smtClean="0"/>
              <a:t> calabacín, cebolla y patatas. Es una </a:t>
            </a:r>
          </a:p>
          <a:p>
            <a:pPr marR="0"/>
            <a:r>
              <a:rPr lang="es-ES" dirty="0" smtClean="0"/>
              <a:t>excelente comida. </a:t>
            </a:r>
          </a:p>
          <a:p>
            <a:pPr marR="0"/>
            <a:endParaRPr lang="es-ES" b="1" dirty="0" smtClean="0">
              <a:solidFill>
                <a:srgbClr val="2D13C7"/>
              </a:solidFill>
            </a:endParaRPr>
          </a:p>
          <a:p>
            <a:pPr marR="0"/>
            <a:r>
              <a:rPr lang="es-ES" b="1" dirty="0" smtClean="0">
                <a:solidFill>
                  <a:srgbClr val="2C049C"/>
                </a:solidFill>
              </a:rPr>
              <a:t>Precio: </a:t>
            </a:r>
            <a:r>
              <a:rPr lang="es-ES" b="1" dirty="0" smtClean="0"/>
              <a:t>1’24 </a:t>
            </a:r>
            <a:r>
              <a:rPr lang="es-ES" dirty="0" smtClean="0"/>
              <a:t>euros / 400 gr</a:t>
            </a:r>
          </a:p>
          <a:p>
            <a:pPr marR="0"/>
            <a:r>
              <a:rPr lang="es-ES" dirty="0" smtClean="0"/>
              <a:t>(Sin gastos de envío)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descr="dcds"/>
          <p:cNvSpPr>
            <a:spLocks noGrp="1"/>
          </p:cNvSpPr>
          <p:nvPr>
            <p:ph type="ctrTitle"/>
          </p:nvPr>
        </p:nvSpPr>
        <p:spPr>
          <a:xfrm>
            <a:off x="1152699" y="121965"/>
            <a:ext cx="5976664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200" dirty="0" smtClean="0">
                <a:solidFill>
                  <a:srgbClr val="FF0000"/>
                </a:solidFill>
              </a:rPr>
              <a:t>       OLIVAS DE RELLENOS NATURALES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3240162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marR="0" algn="l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_tradnl" sz="1800" dirty="0" smtClean="0">
              <a:solidFill>
                <a:srgbClr val="002060"/>
              </a:solidFill>
            </a:endParaRP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5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G_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2952328" cy="20882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851920" y="177281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s-ES_tradnl" b="1" dirty="0" smtClean="0">
                <a:solidFill>
                  <a:srgbClr val="2D13C7"/>
                </a:solidFill>
              </a:rPr>
              <a:t>REF: </a:t>
            </a:r>
            <a:r>
              <a:rPr lang="es-ES_tradnl" dirty="0" smtClean="0">
                <a:solidFill>
                  <a:schemeClr val="tx1">
                    <a:lumMod val="95000"/>
                  </a:schemeClr>
                </a:solidFill>
              </a:rPr>
              <a:t>33</a:t>
            </a: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pPr marR="0"/>
            <a:r>
              <a:rPr lang="es-ES_tradnl" b="1" dirty="0" smtClean="0">
                <a:solidFill>
                  <a:srgbClr val="2D13C7"/>
                </a:solidFill>
              </a:rPr>
              <a:t>Descripción:</a:t>
            </a:r>
            <a:endParaRPr lang="es-ES_tradnl" dirty="0" smtClean="0"/>
          </a:p>
          <a:p>
            <a:pPr marR="0"/>
            <a:r>
              <a:rPr lang="es-ES_tradnl" dirty="0" smtClean="0"/>
              <a:t> Aceitunas buenísimas  de Murcia , sin colorantes ni conservantes.</a:t>
            </a:r>
          </a:p>
          <a:p>
            <a:pPr marR="0"/>
            <a:r>
              <a:rPr lang="es-ES_tradnl" dirty="0" smtClean="0"/>
              <a:t>  </a:t>
            </a:r>
          </a:p>
          <a:p>
            <a:pPr marR="0"/>
            <a:r>
              <a:rPr lang="es-ES_tradnl" b="1" dirty="0" smtClean="0">
                <a:solidFill>
                  <a:srgbClr val="2D13C7"/>
                </a:solidFill>
              </a:rPr>
              <a:t>Precio:</a:t>
            </a:r>
            <a:r>
              <a:rPr lang="es-ES_tradnl" dirty="0" smtClean="0"/>
              <a:t>2.30€/350g unidad.</a:t>
            </a:r>
          </a:p>
          <a:p>
            <a:pPr marR="0"/>
            <a:r>
              <a:rPr lang="es-ES_tradnl" dirty="0" smtClean="0"/>
              <a:t> (Sin gastos de envío)</a:t>
            </a:r>
            <a:r>
              <a:rPr lang="es-ES_tradnl" dirty="0" smtClean="0">
                <a:solidFill>
                  <a:srgbClr val="002060"/>
                </a:solidFill>
              </a:rPr>
              <a:t>            </a:t>
            </a:r>
          </a:p>
          <a:p>
            <a:pPr marR="0"/>
            <a:endParaRPr lang="es-ES_tradnl" dirty="0" smtClean="0">
              <a:solidFill>
                <a:srgbClr val="002060"/>
              </a:solidFill>
            </a:endParaRPr>
          </a:p>
          <a:p>
            <a:r>
              <a:rPr lang="es-ES_tradnl" dirty="0" smtClean="0">
                <a:solidFill>
                  <a:srgbClr val="002060"/>
                </a:solidFill>
              </a:rPr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descr="dcds"/>
          <p:cNvSpPr>
            <a:spLocks noGrp="1"/>
          </p:cNvSpPr>
          <p:nvPr>
            <p:ph type="ctrTitle"/>
          </p:nvPr>
        </p:nvSpPr>
        <p:spPr>
          <a:xfrm>
            <a:off x="1152699" y="121965"/>
            <a:ext cx="5976664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200" smtClean="0">
                <a:solidFill>
                  <a:srgbClr val="FF0000"/>
                </a:solidFill>
              </a:rPr>
              <a:t>       PEPINILLOS </a:t>
            </a:r>
            <a:r>
              <a:rPr lang="es-ES" sz="4200" dirty="0" smtClean="0">
                <a:solidFill>
                  <a:srgbClr val="FF0000"/>
                </a:solidFill>
              </a:rPr>
              <a:t>DE SABOR ANCHOA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4464298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marR="0" algn="l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_tradnl" sz="1800" dirty="0" smtClean="0">
              <a:solidFill>
                <a:srgbClr val="002060"/>
              </a:solidFill>
            </a:endParaRPr>
          </a:p>
          <a:p>
            <a:pPr marR="0"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5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MG_05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4512501" cy="33843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4088" y="1844824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s-ES" b="1" dirty="0" smtClean="0">
                <a:solidFill>
                  <a:srgbClr val="2D13C7"/>
                </a:solidFill>
              </a:rPr>
              <a:t>REF:</a:t>
            </a:r>
            <a:r>
              <a:rPr lang="es-ES" b="1" dirty="0" smtClean="0"/>
              <a:t>34</a:t>
            </a:r>
          </a:p>
          <a:p>
            <a:pPr marR="0"/>
            <a:r>
              <a:rPr lang="es-ES" b="1" dirty="0" smtClean="0">
                <a:solidFill>
                  <a:srgbClr val="2D13C7"/>
                </a:solidFill>
              </a:rPr>
              <a:t>                </a:t>
            </a:r>
          </a:p>
          <a:p>
            <a:pPr marR="0"/>
            <a:r>
              <a:rPr lang="es-ES_tradnl" b="1" dirty="0" smtClean="0">
                <a:solidFill>
                  <a:srgbClr val="2D13C7"/>
                </a:solidFill>
              </a:rPr>
              <a:t>Descripción: </a:t>
            </a:r>
            <a:r>
              <a:rPr lang="es-ES_tradnl" dirty="0" smtClean="0"/>
              <a:t>Pepinillos buenísimos de relleno de</a:t>
            </a:r>
          </a:p>
          <a:p>
            <a:pPr marR="0"/>
            <a:r>
              <a:rPr lang="es-ES_tradnl" dirty="0" smtClean="0"/>
              <a:t>Anchoa, una de las mejores calidad de Murcia, ¡PRUÈBALOS!.</a:t>
            </a:r>
          </a:p>
          <a:p>
            <a:pPr marR="0"/>
            <a:r>
              <a:rPr lang="es-ES_tradnl" dirty="0" smtClean="0"/>
              <a:t>  </a:t>
            </a:r>
          </a:p>
          <a:p>
            <a:pPr marR="0"/>
            <a:endParaRPr lang="es-ES_tradnl" dirty="0" smtClean="0"/>
          </a:p>
          <a:p>
            <a:pPr marR="0"/>
            <a:r>
              <a:rPr lang="es-ES_tradnl" b="1" dirty="0" smtClean="0">
                <a:solidFill>
                  <a:srgbClr val="2D13C7"/>
                </a:solidFill>
                <a:latin typeface="+mj-lt"/>
              </a:rPr>
              <a:t>Precio:</a:t>
            </a:r>
            <a:r>
              <a:rPr lang="es-ES_tradnl" dirty="0" smtClean="0"/>
              <a:t>2.50€/970gUnidad.</a:t>
            </a:r>
          </a:p>
          <a:p>
            <a:pPr marR="0"/>
            <a:r>
              <a:rPr lang="es-ES_tradnl" dirty="0" smtClean="0"/>
              <a:t> (Sin gastos de envió)</a:t>
            </a:r>
            <a:r>
              <a:rPr lang="es-ES_tradnl" dirty="0" smtClean="0">
                <a:solidFill>
                  <a:srgbClr val="002060"/>
                </a:solidFill>
              </a:rPr>
              <a:t>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II. ARTESANÍA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32976" cy="11430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MORTERO GRANDE 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	 REF : </a:t>
            </a:r>
            <a:r>
              <a:rPr lang="es-ES" sz="1800" b="1" dirty="0" smtClean="0"/>
              <a:t>35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6" name="5 Imagen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72816"/>
            <a:ext cx="3286148" cy="46565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76056" y="198884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Descripción: </a:t>
            </a:r>
            <a:r>
              <a:rPr lang="es-ES" dirty="0"/>
              <a:t>Utensilio de cocina que sirve para moler o machacar especias, semillas, </a:t>
            </a:r>
            <a:r>
              <a:rPr lang="es-ES" dirty="0" smtClean="0"/>
              <a:t>consiste </a:t>
            </a:r>
            <a:r>
              <a:rPr lang="es-ES" dirty="0"/>
              <a:t>en un recipiente de madera u otro material con forma de vaso ancho y un pequeño mazo (mano de mortero) con el que se machaca..</a:t>
            </a: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 </a:t>
            </a:r>
            <a:r>
              <a:rPr lang="es-ES" b="1" dirty="0" smtClean="0">
                <a:solidFill>
                  <a:srgbClr val="2D13C7"/>
                </a:solidFill>
              </a:rPr>
              <a:t>2,20/ </a:t>
            </a:r>
            <a:r>
              <a:rPr lang="es-ES" b="1" dirty="0" err="1" smtClean="0">
                <a:solidFill>
                  <a:srgbClr val="2D13C7"/>
                </a:solidFill>
              </a:rPr>
              <a:t>ud</a:t>
            </a:r>
            <a:endParaRPr lang="es-ES" dirty="0"/>
          </a:p>
          <a:p>
            <a:endParaRPr lang="es-ES" dirty="0"/>
          </a:p>
          <a:p>
            <a:r>
              <a:rPr lang="es-ES" dirty="0"/>
              <a:t>(Sin gastos de envío)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MORTERO PEQUEÑO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31806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 descr="C:\Users\PlumierA15-01\Desktop\mortero made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3357586" cy="362390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786314" y="1928802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REF :</a:t>
            </a:r>
            <a:r>
              <a:rPr lang="es-ES" b="1" dirty="0" smtClean="0"/>
              <a:t> 36</a:t>
            </a:r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 Descripción: </a:t>
            </a:r>
            <a:r>
              <a:rPr lang="es-ES" dirty="0" smtClean="0"/>
              <a:t>Producto típico de Murcia.                                                         Utensilio para usarlo en  cocinas para machacar distintas sustancias.                                                                     Consta  de un recipiente más o menos profundo y un utensilio usado para machacar</a:t>
            </a:r>
          </a:p>
          <a:p>
            <a:r>
              <a:rPr lang="es-ES" dirty="0" smtClean="0"/>
              <a:t>los ingredientes en él.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dirty="0" smtClean="0"/>
              <a:t> 1 euro</a:t>
            </a:r>
          </a:p>
          <a:p>
            <a:endParaRPr lang="es-ES" dirty="0" smtClean="0"/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MOJAMA DE PRIMERA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367525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1026" name="Picture 2" descr="G:\PAUL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85926"/>
            <a:ext cx="3245490" cy="4071966"/>
          </a:xfrm>
          <a:prstGeom prst="rect">
            <a:avLst/>
          </a:prstGeom>
          <a:noFill/>
        </p:spPr>
      </p:pic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857752" y="1714488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2D13C7"/>
                </a:solidFill>
              </a:rPr>
              <a:t>REF : </a:t>
            </a:r>
            <a:r>
              <a:rPr lang="es-ES" b="1" dirty="0" smtClean="0"/>
              <a:t>02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Descripción: </a:t>
            </a:r>
            <a:r>
              <a:rPr lang="es-ES" dirty="0" smtClean="0"/>
              <a:t>Producto típico de Murcia de salazón de atún.  Su textura a la hora de degustarla es suave. Podemos comprobar  también que consiste</a:t>
            </a:r>
          </a:p>
          <a:p>
            <a:r>
              <a:rPr lang="es-ES" dirty="0" smtClean="0"/>
              <a:t>en un alimento seco y salado.</a:t>
            </a: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r>
              <a:rPr lang="es-ES" b="1" dirty="0" smtClean="0">
                <a:solidFill>
                  <a:srgbClr val="2D13C7"/>
                </a:solidFill>
              </a:rPr>
              <a:t>Precio: </a:t>
            </a:r>
            <a:r>
              <a:rPr lang="es-ES" dirty="0" smtClean="0"/>
              <a:t>24,45 euros /kg</a:t>
            </a:r>
          </a:p>
          <a:p>
            <a:r>
              <a:rPr lang="es-ES" dirty="0" smtClean="0"/>
              <a:t>(Sin gastos de envío)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ESPARTEÑAS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6314" y="1643050"/>
            <a:ext cx="3818134" cy="496969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REF : </a:t>
            </a:r>
            <a:r>
              <a:rPr lang="es-ES" sz="1800" b="1" dirty="0" smtClean="0"/>
              <a:t>37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Descripción: </a:t>
            </a:r>
            <a:r>
              <a:rPr lang="es-ES" sz="1800" b="1" dirty="0" smtClean="0"/>
              <a:t>Esparteñas pequeñas típicamente murcianas de gran calidad y muy bonitas</a:t>
            </a:r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r>
              <a:rPr lang="es-ES" sz="1800" b="1" dirty="0" smtClean="0"/>
              <a:t>. Es de decoración.</a:t>
            </a:r>
            <a:endParaRPr lang="es-ES" sz="1800" b="1" dirty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Precio: </a:t>
            </a:r>
            <a:r>
              <a:rPr lang="es-ES" sz="1800" b="1" dirty="0" smtClean="0"/>
              <a:t>4 euros</a:t>
            </a:r>
            <a:endParaRPr lang="es-ES" sz="1800" dirty="0"/>
          </a:p>
          <a:p>
            <a:pPr algn="l"/>
            <a:r>
              <a:rPr lang="es-ES" sz="1800" dirty="0" smtClean="0"/>
              <a:t>(Sin gastos de envío)</a:t>
            </a: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6" name="5 Imagen" descr="20150315_231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3116"/>
            <a:ext cx="4143402" cy="305754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descr="dcds"/>
          <p:cNvSpPr>
            <a:spLocks noGrp="1"/>
          </p:cNvSpPr>
          <p:nvPr>
            <p:ph type="ctrTitle"/>
          </p:nvPr>
        </p:nvSpPr>
        <p:spPr>
          <a:xfrm>
            <a:off x="1152699" y="121965"/>
            <a:ext cx="5976664" cy="11521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200" dirty="0" smtClean="0">
                <a:solidFill>
                  <a:srgbClr val="FF0000"/>
                </a:solidFill>
              </a:rPr>
              <a:t>       JABON CASERO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8032750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marR="0" algn="l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endParaRPr lang="es-ES" sz="1800" b="1" dirty="0" smtClean="0">
              <a:solidFill>
                <a:srgbClr val="2D13C7"/>
              </a:solidFill>
            </a:endParaRPr>
          </a:p>
          <a:p>
            <a:pPr marR="0"/>
            <a:r>
              <a:rPr lang="es-ES_tradnl" sz="1800" dirty="0" smtClean="0"/>
              <a:t>)</a:t>
            </a:r>
            <a:r>
              <a:rPr lang="es-ES_tradnl" sz="1800" dirty="0" smtClean="0">
                <a:solidFill>
                  <a:srgbClr val="002060"/>
                </a:solidFill>
              </a:rPr>
              <a:t>            </a:t>
            </a:r>
          </a:p>
          <a:p>
            <a:pPr marR="0"/>
            <a:endParaRPr lang="es-ES_tradnl" sz="1800" dirty="0" smtClean="0">
              <a:solidFill>
                <a:srgbClr val="002060"/>
              </a:solidFill>
            </a:endParaRPr>
          </a:p>
          <a:p>
            <a:pPr marR="0"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5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MG-20150317-WA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556792"/>
            <a:ext cx="3641628" cy="463797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04048" y="1772816"/>
            <a:ext cx="3920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s-ES_tradnl" dirty="0" smtClean="0">
                <a:solidFill>
                  <a:srgbClr val="002060"/>
                </a:solidFill>
              </a:rPr>
              <a:t>REF: </a:t>
            </a:r>
            <a:r>
              <a:rPr lang="es-ES_tradnl" dirty="0" smtClean="0"/>
              <a:t>38</a:t>
            </a:r>
            <a:endParaRPr lang="es-ES_tradnl" dirty="0" smtClean="0">
              <a:solidFill>
                <a:srgbClr val="002060"/>
              </a:solidFill>
            </a:endParaRPr>
          </a:p>
          <a:p>
            <a:pPr marR="0"/>
            <a:endParaRPr lang="es-ES_tradnl" dirty="0">
              <a:solidFill>
                <a:srgbClr val="002060"/>
              </a:solidFill>
            </a:endParaRPr>
          </a:p>
          <a:p>
            <a:pPr marR="0"/>
            <a:r>
              <a:rPr lang="es-ES_tradnl" dirty="0" smtClean="0">
                <a:solidFill>
                  <a:srgbClr val="002060"/>
                </a:solidFill>
              </a:rPr>
              <a:t>Descripción</a:t>
            </a:r>
            <a:r>
              <a:rPr lang="es-ES_tradnl" dirty="0">
                <a:solidFill>
                  <a:srgbClr val="002060"/>
                </a:solidFill>
              </a:rPr>
              <a:t>: </a:t>
            </a:r>
            <a:r>
              <a:rPr lang="es-ES_tradnl" dirty="0" smtClean="0"/>
              <a:t>Jabón </a:t>
            </a:r>
            <a:r>
              <a:rPr lang="es-ES_tradnl" dirty="0"/>
              <a:t>casero </a:t>
            </a:r>
            <a:r>
              <a:rPr lang="es-ES_tradnl" dirty="0" smtClean="0"/>
              <a:t>hecho </a:t>
            </a:r>
            <a:r>
              <a:rPr lang="es-ES_tradnl" dirty="0"/>
              <a:t>a mano y en Murcia</a:t>
            </a:r>
            <a:r>
              <a:rPr lang="es-ES_tradnl" dirty="0" smtClean="0"/>
              <a:t>, sirve </a:t>
            </a:r>
            <a:r>
              <a:rPr lang="es-ES_tradnl" dirty="0"/>
              <a:t>para </a:t>
            </a:r>
            <a:r>
              <a:rPr lang="es-ES_tradnl" dirty="0" smtClean="0"/>
              <a:t>limpiar las manchas que no se quitan de  </a:t>
            </a:r>
            <a:r>
              <a:rPr lang="es-ES_tradnl" dirty="0"/>
              <a:t>la </a:t>
            </a:r>
            <a:r>
              <a:rPr lang="es-ES_tradnl" dirty="0" smtClean="0"/>
              <a:t>ropa.</a:t>
            </a:r>
          </a:p>
          <a:p>
            <a:pPr marR="0"/>
            <a:endParaRPr lang="es-ES_tradnl" dirty="0"/>
          </a:p>
          <a:p>
            <a:pPr marR="0"/>
            <a:endParaRPr lang="es-ES_tradnl" dirty="0" smtClean="0"/>
          </a:p>
          <a:p>
            <a:pPr marR="0"/>
            <a:endParaRPr lang="es-ES_tradnl" dirty="0"/>
          </a:p>
          <a:p>
            <a:pPr marR="0"/>
            <a:r>
              <a:rPr lang="es-ES_tradnl" dirty="0">
                <a:solidFill>
                  <a:srgbClr val="002060"/>
                </a:solidFill>
              </a:rPr>
              <a:t>PRECIO:</a:t>
            </a:r>
            <a:r>
              <a:rPr lang="es-ES_tradnl" dirty="0"/>
              <a:t>.0.50€/Unidad.</a:t>
            </a:r>
          </a:p>
          <a:p>
            <a:pPr marR="0"/>
            <a:r>
              <a:rPr lang="es-ES_tradnl" dirty="0"/>
              <a:t> (Sin gastos de envió</a:t>
            </a:r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571480"/>
            <a:ext cx="5976664" cy="7692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BROCHE FLOR CREMALLERA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032976" cy="5112568"/>
          </a:xfrm>
        </p:spPr>
        <p:txBody>
          <a:bodyPr>
            <a:normAutofit/>
          </a:bodyPr>
          <a:lstStyle/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7065" y="1988840"/>
            <a:ext cx="3142132" cy="39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148064" y="1988840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 REF </a:t>
            </a:r>
            <a:r>
              <a:rPr lang="es-ES" b="1" dirty="0" smtClean="0"/>
              <a:t>: 39</a:t>
            </a:r>
            <a:endParaRPr lang="es-ES" b="1" dirty="0"/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Descripción: </a:t>
            </a:r>
            <a:r>
              <a:rPr lang="es-ES" dirty="0"/>
              <a:t>Producto típico de Murcia. </a:t>
            </a:r>
            <a:r>
              <a:rPr lang="es-ES" dirty="0" smtClean="0"/>
              <a:t>                                                                  </a:t>
            </a:r>
            <a:r>
              <a:rPr lang="es-ES" dirty="0"/>
              <a:t>Broche hecho a </a:t>
            </a:r>
            <a:r>
              <a:rPr lang="es-ES" dirty="0" smtClean="0"/>
              <a:t>mano con una cremallera, </a:t>
            </a:r>
            <a:r>
              <a:rPr lang="es-ES" dirty="0"/>
              <a:t>de gran calidad y totalmente </a:t>
            </a:r>
            <a:r>
              <a:rPr lang="es-ES" dirty="0" smtClean="0"/>
              <a:t>artesanal.</a:t>
            </a:r>
            <a:endParaRPr lang="es-ES" dirty="0"/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</a:t>
            </a:r>
            <a:r>
              <a:rPr lang="es-ES" dirty="0"/>
              <a:t>0.75 euros </a:t>
            </a:r>
          </a:p>
          <a:p>
            <a:endParaRPr lang="es-ES" dirty="0"/>
          </a:p>
          <a:p>
            <a:r>
              <a:rPr lang="es-ES" dirty="0"/>
              <a:t>(Sin gastos de envío)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ALFILETERO 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1412776"/>
            <a:ext cx="4353463" cy="496855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pPr algn="l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REF: </a:t>
            </a:r>
            <a:r>
              <a:rPr lang="es-ES" sz="1800" b="1" dirty="0" smtClean="0"/>
              <a:t>40</a:t>
            </a:r>
            <a:endParaRPr lang="es-ES" sz="1800" b="1" dirty="0" smtClean="0">
              <a:solidFill>
                <a:schemeClr val="accent1"/>
              </a:solidFill>
            </a:endParaRP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Descripción: </a:t>
            </a:r>
            <a:r>
              <a:rPr lang="es-ES_tradnl" sz="1800" dirty="0" smtClean="0"/>
              <a:t>Almohadilla pequeña que se        usa para clavar alfileres y agujas .</a:t>
            </a:r>
          </a:p>
          <a:p>
            <a:pPr algn="l"/>
            <a:endParaRPr lang="es-ES_tradnl" sz="1800" dirty="0"/>
          </a:p>
          <a:p>
            <a:pPr algn="l"/>
            <a:endParaRPr lang="es-ES_tradnl" sz="1800" dirty="0" smtClean="0"/>
          </a:p>
          <a:p>
            <a:pPr algn="l"/>
            <a:r>
              <a:rPr lang="es-ES_tradnl" sz="1800" dirty="0" smtClean="0"/>
              <a:t>    </a:t>
            </a: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Precio:</a:t>
            </a:r>
            <a:r>
              <a:rPr lang="es-ES_tradnl" sz="1800" dirty="0"/>
              <a:t> </a:t>
            </a:r>
            <a:r>
              <a:rPr lang="es-ES_tradnl" sz="1800" dirty="0" smtClean="0"/>
              <a:t>0,50€ </a:t>
            </a:r>
            <a:endParaRPr lang="es-ES_tradnl" sz="1800" dirty="0"/>
          </a:p>
          <a:p>
            <a:pPr algn="l"/>
            <a:r>
              <a:rPr lang="es-ES_tradnl" sz="1800" dirty="0" smtClean="0"/>
              <a:t> (Sin gastos de envío)</a:t>
            </a:r>
            <a:r>
              <a:rPr lang="es-ES_tradnl" sz="1800" dirty="0" smtClean="0">
                <a:solidFill>
                  <a:srgbClr val="002060"/>
                </a:solidFill>
              </a:rPr>
              <a:t>            </a:t>
            </a:r>
          </a:p>
          <a:p>
            <a:endParaRPr lang="es-ES_tradnl" sz="1800" dirty="0" smtClean="0">
              <a:solidFill>
                <a:srgbClr val="002060"/>
              </a:solidFill>
            </a:endParaRPr>
          </a:p>
          <a:p>
            <a:pPr algn="l"/>
            <a:r>
              <a:rPr lang="es-ES_tradnl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22662"/>
            <a:ext cx="3242517" cy="432065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III. TEXTIL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32976" cy="11430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Diademas de corazón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5" name="Picture 2" descr="C:\Users\PlumierA15-01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84784"/>
            <a:ext cx="3714776" cy="471121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4048" y="1484784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REF : </a:t>
            </a:r>
            <a:r>
              <a:rPr lang="es-ES" b="1" dirty="0"/>
              <a:t>41</a:t>
            </a:r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Descripción:</a:t>
            </a:r>
            <a:r>
              <a:rPr lang="es-ES" dirty="0"/>
              <a:t> Adorno femenino que tiene forma </a:t>
            </a:r>
          </a:p>
          <a:p>
            <a:r>
              <a:rPr lang="es-ES" dirty="0"/>
              <a:t>de medio círculo abierto por detrás y </a:t>
            </a:r>
            <a:r>
              <a:rPr lang="es-ES" dirty="0" smtClean="0"/>
              <a:t>se</a:t>
            </a:r>
            <a:r>
              <a:rPr lang="es-ES" dirty="0"/>
              <a:t> pone en la cabeza</a:t>
            </a:r>
            <a:r>
              <a:rPr lang="es-ES" dirty="0" smtClean="0"/>
              <a:t>.</a:t>
            </a:r>
          </a:p>
          <a:p>
            <a:endParaRPr lang="es-ES" b="1" dirty="0">
              <a:solidFill>
                <a:srgbClr val="2D13C7"/>
              </a:solidFill>
            </a:endParaRPr>
          </a:p>
          <a:p>
            <a:endParaRPr lang="es-ES" b="1" dirty="0" smtClean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 2,50</a:t>
            </a:r>
            <a:endParaRPr lang="es-ES" dirty="0"/>
          </a:p>
          <a:p>
            <a:endParaRPr lang="es-ES" dirty="0"/>
          </a:p>
          <a:p>
            <a:r>
              <a:rPr lang="es-ES" dirty="0"/>
              <a:t>(Sin gastos de envío)</a:t>
            </a:r>
          </a:p>
          <a:p>
            <a:endParaRPr lang="es-ES" b="1" dirty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CAMISETA MURCIA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9" name="Picture 5" descr="C:\Users\PlumierA15-01\Downloads\20150309_171855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762" y="2387339"/>
            <a:ext cx="4872605" cy="32115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8024" y="1556791"/>
            <a:ext cx="34251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REF : </a:t>
            </a:r>
            <a:r>
              <a:rPr lang="es-ES" b="1" dirty="0"/>
              <a:t>42</a:t>
            </a:r>
            <a:r>
              <a:rPr lang="es-ES" b="1" dirty="0">
                <a:solidFill>
                  <a:srgbClr val="2D13C7"/>
                </a:solidFill>
              </a:rPr>
              <a:t> </a:t>
            </a: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   Descripción: </a:t>
            </a:r>
            <a:r>
              <a:rPr lang="es-ES" dirty="0"/>
              <a:t>Camiseta veraniega de manga </a:t>
            </a:r>
            <a:r>
              <a:rPr lang="es-ES" dirty="0" smtClean="0"/>
              <a:t> corta </a:t>
            </a:r>
            <a:r>
              <a:rPr lang="es-ES" dirty="0"/>
              <a:t>muy bonita de Murcia. </a:t>
            </a:r>
          </a:p>
          <a:p>
            <a:r>
              <a:rPr lang="es-ES" dirty="0"/>
              <a:t>De algodón y poliéster. </a:t>
            </a:r>
            <a:r>
              <a:rPr lang="es-ES" dirty="0" smtClean="0"/>
              <a:t>Esta disponible en la talla S, M, L  y XL.</a:t>
            </a:r>
          </a:p>
          <a:p>
            <a:endParaRPr lang="es-ES" dirty="0"/>
          </a:p>
          <a:p>
            <a:endParaRPr lang="es-ES" dirty="0"/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 </a:t>
            </a:r>
            <a:r>
              <a:rPr lang="es-ES" dirty="0"/>
              <a:t>10 euros</a:t>
            </a:r>
          </a:p>
          <a:p>
            <a:endParaRPr lang="es-ES" dirty="0"/>
          </a:p>
          <a:p>
            <a:r>
              <a:rPr lang="es-ES" dirty="0"/>
              <a:t>(Sin gastos de envío)</a:t>
            </a:r>
          </a:p>
          <a:p>
            <a:endParaRPr lang="es-ES" b="1" dirty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IV. DECORACIÓN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32976" cy="11430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TAZAS DE MURCIA.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1500174"/>
            <a:ext cx="3961010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REF : </a:t>
            </a:r>
            <a:r>
              <a:rPr lang="es-ES" sz="1800" b="1" dirty="0" smtClean="0"/>
              <a:t>43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Descripción: </a:t>
            </a:r>
            <a:r>
              <a:rPr lang="es-ES" sz="1800" dirty="0" smtClean="0"/>
              <a:t>Producto de Murcia.</a:t>
            </a:r>
          </a:p>
          <a:p>
            <a:pPr algn="l"/>
            <a:r>
              <a:rPr lang="es-ES" sz="1800" dirty="0" smtClean="0"/>
              <a:t>Tazas de Murcia, un pack de dos tazas a juego y  dos cucharas.</a:t>
            </a:r>
          </a:p>
          <a:p>
            <a:pPr algn="l"/>
            <a:endParaRPr lang="es-ES" sz="1800" dirty="0"/>
          </a:p>
          <a:p>
            <a:pPr algn="l"/>
            <a:endParaRPr lang="es-ES" sz="1800" dirty="0" smtClean="0"/>
          </a:p>
          <a:p>
            <a:pPr algn="l"/>
            <a:endParaRPr lang="es-ES" sz="1800" dirty="0" smtClean="0"/>
          </a:p>
          <a:p>
            <a:pPr algn="l"/>
            <a:r>
              <a:rPr lang="es-ES" sz="1800" dirty="0" smtClean="0"/>
              <a:t> </a:t>
            </a:r>
            <a:r>
              <a:rPr lang="es-ES" sz="1800" b="1" dirty="0" smtClean="0">
                <a:solidFill>
                  <a:srgbClr val="2D13C7"/>
                </a:solidFill>
              </a:rPr>
              <a:t>Precio: </a:t>
            </a:r>
            <a:r>
              <a:rPr lang="es-ES" sz="1800" dirty="0" smtClean="0"/>
              <a:t> 8,50 euros (2/u)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S</a:t>
            </a:r>
            <a:r>
              <a:rPr lang="es-ES" sz="1800" dirty="0" smtClean="0"/>
              <a:t>in gastos de envío)</a:t>
            </a: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7" name="6 Imagen" descr="IMG_20150316_11475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44"/>
            <a:ext cx="4162001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CENICERO MURCIANO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4032448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8" name="Picture 4" descr="C:\Users\PlumierA15-01\Downloads\Foto 26-2-15 12 28 50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28800"/>
            <a:ext cx="3786214" cy="451484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437181" y="1628800"/>
            <a:ext cx="43137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REF :  </a:t>
            </a:r>
            <a:r>
              <a:rPr lang="es-ES" b="1" dirty="0"/>
              <a:t>44</a:t>
            </a:r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 </a:t>
            </a:r>
            <a:r>
              <a:rPr lang="es-ES" b="1" dirty="0" smtClean="0">
                <a:solidFill>
                  <a:srgbClr val="2D13C7"/>
                </a:solidFill>
              </a:rPr>
              <a:t>Descripción</a:t>
            </a:r>
            <a:r>
              <a:rPr lang="es-ES" b="1" dirty="0">
                <a:solidFill>
                  <a:srgbClr val="2D13C7"/>
                </a:solidFill>
              </a:rPr>
              <a:t>: </a:t>
            </a:r>
            <a:r>
              <a:rPr lang="es-ES" dirty="0"/>
              <a:t>Producto típico de Murcia.</a:t>
            </a:r>
          </a:p>
          <a:p>
            <a:r>
              <a:rPr lang="es-ES" dirty="0"/>
              <a:t>  </a:t>
            </a:r>
            <a:r>
              <a:rPr lang="es-ES" dirty="0" smtClean="0"/>
              <a:t>Cenicero </a:t>
            </a:r>
            <a:r>
              <a:rPr lang="es-ES" dirty="0"/>
              <a:t>de cerámica, tamaño mediano,</a:t>
            </a:r>
          </a:p>
          <a:p>
            <a:r>
              <a:rPr lang="es-ES" dirty="0"/>
              <a:t> muy bonito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</a:t>
            </a:r>
            <a:r>
              <a:rPr lang="es-ES" b="1" dirty="0"/>
              <a:t> 3.70</a:t>
            </a:r>
            <a:r>
              <a:rPr lang="es-ES" dirty="0"/>
              <a:t> </a:t>
            </a:r>
            <a:r>
              <a:rPr lang="es-ES" dirty="0" smtClean="0"/>
              <a:t>euros.</a:t>
            </a:r>
            <a:endParaRPr lang="es-ES" dirty="0"/>
          </a:p>
          <a:p>
            <a:r>
              <a:rPr lang="es-ES" dirty="0"/>
              <a:t>(Sin gastos de envío)</a:t>
            </a:r>
          </a:p>
          <a:p>
            <a:endParaRPr lang="es-ES" b="1" dirty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28926" y="671506"/>
            <a:ext cx="3279648" cy="82866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PISTO HIDA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84896" y="1571612"/>
            <a:ext cx="4959104" cy="4429156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rgbClr val="2C049C"/>
                </a:solidFill>
              </a:rPr>
              <a:t>REF:</a:t>
            </a:r>
            <a:r>
              <a:rPr lang="es-ES" sz="2000" b="1" dirty="0" smtClean="0"/>
              <a:t>03</a:t>
            </a:r>
          </a:p>
          <a:p>
            <a:pPr algn="l"/>
            <a:endParaRPr lang="es-ES" sz="2000" b="1" dirty="0" smtClean="0">
              <a:solidFill>
                <a:srgbClr val="002060"/>
              </a:solidFill>
            </a:endParaRPr>
          </a:p>
          <a:p>
            <a:pPr algn="l"/>
            <a:r>
              <a:rPr lang="es-ES" sz="2000" b="1" dirty="0" smtClean="0">
                <a:solidFill>
                  <a:srgbClr val="2C049C"/>
                </a:solidFill>
              </a:rPr>
              <a:t>Descripción: </a:t>
            </a:r>
            <a:r>
              <a:rPr lang="es-ES" sz="2000" dirty="0" smtClean="0"/>
              <a:t>Producto típico de Murcia. Consiste en verduras asadas  como pimiento, calabacín, berenjena, etc.</a:t>
            </a:r>
          </a:p>
          <a:p>
            <a:pPr algn="l"/>
            <a:endParaRPr lang="es-ES" sz="2000" b="1" dirty="0" smtClean="0">
              <a:solidFill>
                <a:srgbClr val="2C049C"/>
              </a:solidFill>
            </a:endParaRPr>
          </a:p>
          <a:p>
            <a:pPr algn="l"/>
            <a:endParaRPr lang="es-ES" sz="2000" b="1" dirty="0" smtClean="0">
              <a:solidFill>
                <a:srgbClr val="002060"/>
              </a:solidFill>
            </a:endParaRPr>
          </a:p>
          <a:p>
            <a:pPr algn="l"/>
            <a:endParaRPr lang="es-ES" sz="2000" b="1" dirty="0" smtClean="0">
              <a:solidFill>
                <a:srgbClr val="002060"/>
              </a:solidFill>
            </a:endParaRPr>
          </a:p>
          <a:p>
            <a:pPr algn="l"/>
            <a:r>
              <a:rPr lang="es-ES" sz="2000" b="1" dirty="0" smtClean="0">
                <a:solidFill>
                  <a:srgbClr val="2C049C"/>
                </a:solidFill>
              </a:rPr>
              <a:t>Precio: </a:t>
            </a:r>
            <a:r>
              <a:rPr lang="es-ES" sz="2000" dirty="0" smtClean="0"/>
              <a:t>1,15 euros/340 gramos</a:t>
            </a:r>
          </a:p>
          <a:p>
            <a:pPr algn="l"/>
            <a:r>
              <a:rPr lang="es-ES" sz="2000" dirty="0" smtClean="0"/>
              <a:t>(Sin gastos de envío)</a:t>
            </a:r>
          </a:p>
          <a:p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357586" cy="3376772"/>
          </a:xfrm>
          <a:prstGeom prst="rect">
            <a:avLst/>
          </a:prstGeom>
        </p:spPr>
      </p:pic>
      <p:pic>
        <p:nvPicPr>
          <p:cNvPr id="1026" name="Picture 2" descr="F:\Administrativo\logotipo tamaño folio.assets\images\logoti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509708" cy="68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</a:rPr>
              <a:t>V. OTROS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32976" cy="11430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</a:t>
            </a:r>
          </a:p>
          <a:p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8032750" cy="5113337"/>
          </a:xfrm>
        </p:spPr>
        <p:txBody>
          <a:bodyPr/>
          <a:lstStyle/>
          <a:p>
            <a:pPr marR="0"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</a:t>
            </a:r>
          </a:p>
          <a:p>
            <a:pPr marR="0"/>
            <a:r>
              <a:rPr lang="es-ES" sz="1800" b="1" dirty="0" smtClean="0">
                <a:solidFill>
                  <a:srgbClr val="2D13C7"/>
                </a:solidFill>
              </a:rPr>
              <a:t> </a:t>
            </a:r>
          </a:p>
        </p:txBody>
      </p:sp>
      <p:pic>
        <p:nvPicPr>
          <p:cNvPr id="13316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239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ota_de_vi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556792"/>
            <a:ext cx="3790131" cy="453603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28860" y="357166"/>
            <a:ext cx="3857652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BOTA DE VINO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16015" y="1556792"/>
            <a:ext cx="3496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REF : </a:t>
            </a:r>
            <a:r>
              <a:rPr lang="es-ES" b="1" dirty="0"/>
              <a:t>45</a:t>
            </a:r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pPr marR="0"/>
            <a:r>
              <a:rPr lang="es-ES" b="1" dirty="0">
                <a:solidFill>
                  <a:srgbClr val="2D13C7"/>
                </a:solidFill>
              </a:rPr>
              <a:t>                                                                       Descripción: </a:t>
            </a:r>
            <a:r>
              <a:rPr lang="es-ES" dirty="0"/>
              <a:t>Producto típico de Murcia. </a:t>
            </a:r>
            <a:r>
              <a:rPr lang="es-E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" dirty="0"/>
              <a:t>Sirve para guardar bebidas, tradicionalmente vino</a:t>
            </a:r>
            <a:r>
              <a:rPr lang="es-ES" dirty="0" smtClean="0"/>
              <a:t>.                                                                       </a:t>
            </a:r>
            <a:r>
              <a:rPr lang="es-ES" dirty="0"/>
              <a:t>Se transporta con facilidad y mantiene la bebida fresca</a:t>
            </a:r>
            <a:r>
              <a:rPr lang="es-ES" dirty="0" smtClean="0"/>
              <a:t>.</a:t>
            </a:r>
          </a:p>
          <a:p>
            <a:pPr marR="0"/>
            <a:endParaRPr lang="es-ES" dirty="0"/>
          </a:p>
          <a:p>
            <a:pPr marR="0"/>
            <a:endParaRPr lang="es-ES" dirty="0"/>
          </a:p>
          <a:p>
            <a:pPr marR="0"/>
            <a:endParaRPr lang="es-ES" b="1" dirty="0">
              <a:solidFill>
                <a:srgbClr val="2D13C7"/>
              </a:solidFill>
            </a:endParaRPr>
          </a:p>
          <a:p>
            <a:pPr marR="0"/>
            <a:r>
              <a:rPr lang="es-ES" b="1" dirty="0">
                <a:solidFill>
                  <a:srgbClr val="2D13C7"/>
                </a:solidFill>
              </a:rPr>
              <a:t>Precio: </a:t>
            </a:r>
            <a:r>
              <a:rPr lang="es-ES" b="1" dirty="0"/>
              <a:t>3 </a:t>
            </a:r>
            <a:r>
              <a:rPr lang="es-ES" dirty="0"/>
              <a:t>euros </a:t>
            </a:r>
            <a:r>
              <a:rPr lang="es-ES" dirty="0" smtClean="0"/>
              <a:t>.</a:t>
            </a:r>
            <a:endParaRPr lang="es-ES" dirty="0"/>
          </a:p>
          <a:p>
            <a:pPr marR="0"/>
            <a:endParaRPr lang="es-ES" dirty="0"/>
          </a:p>
          <a:p>
            <a:pPr marR="0"/>
            <a:r>
              <a:rPr lang="es-ES" dirty="0"/>
              <a:t>(Sin gastos de envío)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IMANES DE MURCIA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032976" cy="511256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      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772816"/>
            <a:ext cx="4254120" cy="4496022"/>
          </a:xfrm>
          <a:prstGeom prst="rect">
            <a:avLst/>
          </a:prstGeom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076056" y="1772816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D13C7"/>
                </a:solidFill>
              </a:rPr>
              <a:t>REF : </a:t>
            </a:r>
            <a:r>
              <a:rPr lang="es-ES" b="1" dirty="0"/>
              <a:t>46</a:t>
            </a:r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dirty="0">
                <a:solidFill>
                  <a:srgbClr val="2D13C7"/>
                </a:solidFill>
              </a:rPr>
              <a:t>                                                                </a:t>
            </a:r>
            <a:r>
              <a:rPr lang="es-ES" b="1" dirty="0">
                <a:solidFill>
                  <a:srgbClr val="2D13C7"/>
                </a:solidFill>
              </a:rPr>
              <a:t>Descripción:</a:t>
            </a:r>
            <a:r>
              <a:rPr lang="es-ES" b="1" dirty="0"/>
              <a:t> Recuerdo de Murcia para poner en el frigorífico . Hay diferentes </a:t>
            </a:r>
          </a:p>
          <a:p>
            <a:r>
              <a:rPr lang="es-ES" b="1" dirty="0"/>
              <a:t>imanes , pero en todos pone Murcia.  </a:t>
            </a:r>
            <a:endParaRPr lang="es-ES" b="1" dirty="0">
              <a:solidFill>
                <a:srgbClr val="2D13C7"/>
              </a:solidFill>
            </a:endParaRPr>
          </a:p>
          <a:p>
            <a:endParaRPr lang="es-ES" b="1" dirty="0">
              <a:solidFill>
                <a:srgbClr val="2D13C7"/>
              </a:solidFill>
            </a:endParaRPr>
          </a:p>
          <a:p>
            <a:r>
              <a:rPr lang="es-ES" b="1" dirty="0">
                <a:solidFill>
                  <a:srgbClr val="2D13C7"/>
                </a:solidFill>
              </a:rPr>
              <a:t>Precio: </a:t>
            </a:r>
            <a:r>
              <a:rPr lang="es-ES" b="1" dirty="0"/>
              <a:t>1.00 </a:t>
            </a:r>
            <a:r>
              <a:rPr lang="es-ES" dirty="0"/>
              <a:t>euro</a:t>
            </a:r>
          </a:p>
          <a:p>
            <a:endParaRPr lang="es-ES" dirty="0"/>
          </a:p>
          <a:p>
            <a:r>
              <a:rPr lang="es-ES" dirty="0"/>
              <a:t>(Sin gastos de envío)</a:t>
            </a:r>
          </a:p>
          <a:p>
            <a:endParaRPr lang="es-ES" b="1" dirty="0">
              <a:solidFill>
                <a:srgbClr val="2D13C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000924" cy="785818"/>
          </a:xfrm>
        </p:spPr>
        <p:txBody>
          <a:bodyPr>
            <a:no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ACEITUNAS PARTIDAS DE CIEZA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438" y="2285992"/>
            <a:ext cx="3744658" cy="3929090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REF: </a:t>
            </a:r>
            <a:r>
              <a:rPr lang="es-ES" sz="1800" b="1" dirty="0" smtClean="0"/>
              <a:t>04</a:t>
            </a:r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Descripción: </a:t>
            </a:r>
            <a:r>
              <a:rPr lang="es-ES" sz="1800" dirty="0" smtClean="0"/>
              <a:t>Típicas</a:t>
            </a:r>
            <a:r>
              <a:rPr lang="es-ES" sz="1800" b="1" dirty="0" smtClean="0"/>
              <a:t> o</a:t>
            </a:r>
            <a:r>
              <a:rPr lang="es-ES" sz="1800" dirty="0" smtClean="0"/>
              <a:t>livas  partidas de Cieza, únicas,  sobradamente conocidas por su sabor y calidad.</a:t>
            </a:r>
          </a:p>
          <a:p>
            <a:pPr algn="l"/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C049C"/>
                </a:solidFill>
              </a:rPr>
              <a:t>Precio: </a:t>
            </a:r>
            <a:r>
              <a:rPr lang="es-ES" sz="1800" b="1" dirty="0" smtClean="0"/>
              <a:t>2,30 euros /300g</a:t>
            </a:r>
          </a:p>
          <a:p>
            <a:pPr algn="l"/>
            <a:r>
              <a:rPr lang="es-ES" sz="1800" b="1" dirty="0" smtClean="0"/>
              <a:t>(Sin gastos de envío)</a:t>
            </a:r>
          </a:p>
          <a:p>
            <a:pPr algn="l"/>
            <a:endParaRPr lang="es-ES" sz="1800" b="1" dirty="0" smtClean="0">
              <a:solidFill>
                <a:srgbClr val="002060"/>
              </a:solidFill>
            </a:endParaRPr>
          </a:p>
          <a:p>
            <a:pPr algn="l"/>
            <a:endParaRPr lang="es-ES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1028" name="Picture 4" descr="http://www.cortarfotos.com/tmp/1426504040.721.451-www.CortarFotos.com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345757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err="1" smtClean="0">
                <a:solidFill>
                  <a:srgbClr val="FF0000"/>
                </a:solidFill>
              </a:rPr>
              <a:t>Cocktail</a:t>
            </a:r>
            <a:r>
              <a:rPr lang="es-ES" sz="4200" dirty="0" smtClean="0">
                <a:solidFill>
                  <a:srgbClr val="FF0000"/>
                </a:solidFill>
              </a:rPr>
              <a:t> de panchitos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6314" y="1643050"/>
            <a:ext cx="4000528" cy="496969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REF : </a:t>
            </a:r>
            <a:r>
              <a:rPr lang="es-ES" sz="1800" b="1" dirty="0" smtClean="0"/>
              <a:t>05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Descripción:</a:t>
            </a:r>
            <a:r>
              <a:rPr lang="es-ES" sz="1800" b="1" dirty="0" smtClean="0"/>
              <a:t> Pasto seco  compuesto de  pistachos , almendras, </a:t>
            </a:r>
            <a:r>
              <a:rPr lang="es-ES" sz="1800" b="1" dirty="0" err="1" smtClean="0"/>
              <a:t>kikos</a:t>
            </a:r>
            <a:r>
              <a:rPr lang="es-ES" sz="1800" b="1" dirty="0" smtClean="0"/>
              <a:t> ….. De gran calidad y de sabor muy rico.</a:t>
            </a: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Precio: </a:t>
            </a:r>
            <a:r>
              <a:rPr lang="es-ES" sz="1800" b="1" dirty="0" smtClean="0"/>
              <a:t> 1 €/ 500 gr</a:t>
            </a:r>
          </a:p>
          <a:p>
            <a:pPr algn="l"/>
            <a:r>
              <a:rPr lang="es-ES" sz="1800" dirty="0" smtClean="0"/>
              <a:t> (Sin gastos de envío)</a:t>
            </a:r>
          </a:p>
          <a:p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7" name="6 Imagen" descr="20150315_2311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2595" y="2468554"/>
            <a:ext cx="4008463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Alcaparrones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6314" y="1643050"/>
            <a:ext cx="3818134" cy="4969692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                                                                     REF: </a:t>
            </a:r>
            <a:r>
              <a:rPr lang="es-ES" sz="1800" b="1" dirty="0" smtClean="0"/>
              <a:t>06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Descripción : </a:t>
            </a:r>
            <a:r>
              <a:rPr lang="es-ES" sz="1800" b="1" dirty="0" smtClean="0"/>
              <a:t>Alcaparrones de gran calidad y muy ricos. Es un alimento para acompañar a las ensaladas.</a:t>
            </a:r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2D13C7"/>
                </a:solidFill>
              </a:rPr>
              <a:t>Precio: </a:t>
            </a:r>
            <a:r>
              <a:rPr lang="es-ES" sz="1800" b="1" dirty="0" smtClean="0"/>
              <a:t> 2,36 euros/230G</a:t>
            </a:r>
          </a:p>
          <a:p>
            <a:pPr algn="l"/>
            <a:r>
              <a:rPr lang="es-ES" sz="1800" b="1" dirty="0" smtClean="0"/>
              <a:t>(</a:t>
            </a:r>
            <a:r>
              <a:rPr lang="es-ES" sz="1800" dirty="0" smtClean="0"/>
              <a:t>Sin gastos de envío)</a:t>
            </a:r>
          </a:p>
          <a:p>
            <a:pPr algn="l"/>
            <a:endParaRPr lang="es-ES" sz="1800" b="1" dirty="0" smtClean="0">
              <a:solidFill>
                <a:srgbClr val="2D13C7"/>
              </a:solidFill>
            </a:endParaRPr>
          </a:p>
          <a:p>
            <a:r>
              <a:rPr lang="es-ES" sz="1800" b="1" dirty="0" smtClean="0">
                <a:solidFill>
                  <a:srgbClr val="2D13C7"/>
                </a:solidFill>
              </a:rPr>
              <a:t> </a:t>
            </a:r>
            <a:endParaRPr lang="es-ES" sz="1800" b="1" dirty="0">
              <a:solidFill>
                <a:srgbClr val="2D13C7"/>
              </a:solidFill>
            </a:endParaRPr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8" name="7 Imagen" descr="IMG-20150309-WA00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928802"/>
            <a:ext cx="3000396" cy="34496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4200" dirty="0" smtClean="0">
                <a:solidFill>
                  <a:srgbClr val="FF0000"/>
                </a:solidFill>
              </a:rPr>
              <a:t>GARBANZOS DE LA “FUENSANTICA”</a:t>
            </a:r>
            <a:endParaRPr lang="es-ES" sz="42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1960" y="2060848"/>
            <a:ext cx="4329098" cy="429711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ES" sz="2800" b="1" dirty="0" smtClean="0">
                <a:solidFill>
                  <a:srgbClr val="2D13C7"/>
                </a:solidFill>
              </a:rPr>
              <a:t> </a:t>
            </a:r>
            <a:r>
              <a:rPr lang="es-ES" sz="7200" b="1" dirty="0" smtClean="0">
                <a:solidFill>
                  <a:srgbClr val="2D13C7"/>
                </a:solidFill>
              </a:rPr>
              <a:t>REF  </a:t>
            </a:r>
            <a:r>
              <a:rPr lang="es-ES" sz="7200" b="1" dirty="0" smtClean="0"/>
              <a:t>07</a:t>
            </a:r>
            <a:endParaRPr lang="es-ES" sz="7200" b="1" dirty="0" smtClean="0">
              <a:solidFill>
                <a:srgbClr val="2D13C7"/>
              </a:solidFill>
            </a:endParaRPr>
          </a:p>
          <a:p>
            <a:endParaRPr lang="es-ES" sz="72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7200" b="1" dirty="0" smtClean="0">
                <a:solidFill>
                  <a:srgbClr val="2D13C7"/>
                </a:solidFill>
              </a:rPr>
              <a:t>Descripción: </a:t>
            </a:r>
            <a:r>
              <a:rPr lang="es-ES" sz="7200" dirty="0" smtClean="0"/>
              <a:t>Producto típico de Murcia.</a:t>
            </a:r>
          </a:p>
          <a:p>
            <a:pPr algn="l"/>
            <a:r>
              <a:rPr lang="es-ES" sz="7200" dirty="0" smtClean="0"/>
              <a:t>Garbanzos La </a:t>
            </a:r>
            <a:r>
              <a:rPr lang="es-ES" sz="7200" dirty="0" err="1" smtClean="0"/>
              <a:t>Fuensantica</a:t>
            </a:r>
            <a:r>
              <a:rPr lang="es-ES" sz="7200" dirty="0" smtClean="0"/>
              <a:t> .</a:t>
            </a:r>
          </a:p>
          <a:p>
            <a:pPr algn="l"/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sz="7200" dirty="0" smtClean="0"/>
              <a:t>Los garbanzos poseen un alto contenido en fibras. Además reducen el colesterol siendo muy útiles para las enfermedades cardiovasculares y son un buen alimento para sortear los problemas derivados de la diabetes ya que sus hidratos de carbono son de lenta asimilación.</a:t>
            </a:r>
          </a:p>
          <a:p>
            <a:endParaRPr lang="es-ES" sz="7200" b="1" dirty="0" smtClean="0">
              <a:solidFill>
                <a:srgbClr val="2D13C7"/>
              </a:solidFill>
            </a:endParaRPr>
          </a:p>
          <a:p>
            <a:pPr algn="l"/>
            <a:r>
              <a:rPr lang="es-ES" sz="7200" b="1" dirty="0" smtClean="0">
                <a:solidFill>
                  <a:srgbClr val="2D13C7"/>
                </a:solidFill>
              </a:rPr>
              <a:t>Precio:</a:t>
            </a:r>
            <a:r>
              <a:rPr lang="es-ES" sz="7200" dirty="0" smtClean="0"/>
              <a:t>1.65</a:t>
            </a:r>
            <a:r>
              <a:rPr lang="es-ES" sz="7200" b="1" dirty="0" smtClean="0">
                <a:solidFill>
                  <a:srgbClr val="2D13C7"/>
                </a:solidFill>
              </a:rPr>
              <a:t> </a:t>
            </a:r>
            <a:r>
              <a:rPr lang="es-ES" sz="7200" dirty="0" smtClean="0"/>
              <a:t>/500g</a:t>
            </a:r>
          </a:p>
          <a:p>
            <a:pPr algn="l"/>
            <a:r>
              <a:rPr lang="es-ES" sz="7200" dirty="0" smtClean="0"/>
              <a:t>(Sin gastos de envío)</a:t>
            </a:r>
          </a:p>
          <a:p>
            <a:endParaRPr lang="es-ES" sz="7200" dirty="0" smtClean="0"/>
          </a:p>
          <a:p>
            <a:r>
              <a:rPr lang="es-ES" sz="2800" dirty="0" smtClean="0"/>
              <a:t>+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(Sin gastos de envío)</a:t>
            </a:r>
          </a:p>
          <a:p>
            <a:pPr algn="l"/>
            <a:endParaRPr lang="es-ES" dirty="0"/>
          </a:p>
        </p:txBody>
      </p:sp>
      <p:pic>
        <p:nvPicPr>
          <p:cNvPr id="4" name="Picture 2" descr="H:\INSTITUTO\CLASES LIDIA\ALCANTARILLA 2014-2015\4º ESO\logoti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4505" cy="642918"/>
          </a:xfrm>
          <a:prstGeom prst="rect">
            <a:avLst/>
          </a:prstGeom>
          <a:noFill/>
        </p:spPr>
      </p:pic>
      <p:pic>
        <p:nvPicPr>
          <p:cNvPr id="6" name="5 Imagen" descr="IMG_23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3116"/>
            <a:ext cx="2643174" cy="39628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1866</Words>
  <Application>Microsoft Office PowerPoint</Application>
  <PresentationFormat>Presentación en pantalla (4:3)</PresentationFormat>
  <Paragraphs>689</Paragraphs>
  <Slides>52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Flujo</vt:lpstr>
      <vt:lpstr>CATÁLOGO</vt:lpstr>
      <vt:lpstr>I. ALIMENTACIÓN</vt:lpstr>
      <vt:lpstr>HUEVA DE MARUCA</vt:lpstr>
      <vt:lpstr>MOJAMA DE PRIMERA</vt:lpstr>
      <vt:lpstr>PISTO HIDA</vt:lpstr>
      <vt:lpstr>ACEITUNAS PARTIDAS DE CIEZA</vt:lpstr>
      <vt:lpstr>Cocktail de panchitos</vt:lpstr>
      <vt:lpstr>Alcaparrones</vt:lpstr>
      <vt:lpstr>GARBANZOS DE LA “FUENSANTICA”</vt:lpstr>
      <vt:lpstr>Corazón alcachofa</vt:lpstr>
      <vt:lpstr>MONTESINOS QUESO AL VINO MURCIANO </vt:lpstr>
      <vt:lpstr>GUINDILLAS EN VINAGRE</vt:lpstr>
      <vt:lpstr>ALTRAMUCES</vt:lpstr>
      <vt:lpstr>ALCACHOFAS ALIÑADAS</vt:lpstr>
      <vt:lpstr>TOMATE FRITO HIDA</vt:lpstr>
      <vt:lpstr>COCKTAIL KARINA</vt:lpstr>
      <vt:lpstr>Presentación de PowerPoint</vt:lpstr>
      <vt:lpstr>RELLENO EMPANADILLAS</vt:lpstr>
      <vt:lpstr>ARROZ CALASPARRA</vt:lpstr>
      <vt:lpstr>ALMENDRAS MARCONA CON PIEL</vt:lpstr>
      <vt:lpstr>ENSALADA MURCIANA</vt:lpstr>
      <vt:lpstr>BANDERILLAS KARINA</vt:lpstr>
      <vt:lpstr>ÑORAS</vt:lpstr>
      <vt:lpstr>MICHIRONES</vt:lpstr>
      <vt:lpstr>ACEITE DE OLIVA 5L</vt:lpstr>
      <vt:lpstr>BLANCO CASTILLO DE JUMILLA</vt:lpstr>
      <vt:lpstr>CRIANZA CASTILLO DE JUMILLA</vt:lpstr>
      <vt:lpstr>DULCECRÁPULA</vt:lpstr>
      <vt:lpstr> ROSADO XENYS</vt:lpstr>
      <vt:lpstr>TALLOS  </vt:lpstr>
      <vt:lpstr>       PIMENTÓN MARI-PAZ </vt:lpstr>
      <vt:lpstr>ALCAPARRAS</vt:lpstr>
      <vt:lpstr>       ACEITE DE OLIVA</vt:lpstr>
      <vt:lpstr>Presentación de PowerPoint</vt:lpstr>
      <vt:lpstr>       OLIVAS DE RELLENOS NATURALES</vt:lpstr>
      <vt:lpstr>       PEPINILLOS DE SABOR ANCHOA</vt:lpstr>
      <vt:lpstr>II. ARTESANÍA</vt:lpstr>
      <vt:lpstr>MORTERO GRANDE </vt:lpstr>
      <vt:lpstr>MORTERO PEQUEÑO</vt:lpstr>
      <vt:lpstr>ESPARTEÑAS</vt:lpstr>
      <vt:lpstr>       JABON CASERO</vt:lpstr>
      <vt:lpstr>BROCHE FLOR CREMALLERA</vt:lpstr>
      <vt:lpstr>ALFILETERO </vt:lpstr>
      <vt:lpstr>III. TEXTIL</vt:lpstr>
      <vt:lpstr>Diademas de corazón</vt:lpstr>
      <vt:lpstr>CAMISETA MURCIA</vt:lpstr>
      <vt:lpstr>IV. DECORACIÓN</vt:lpstr>
      <vt:lpstr>TAZAS DE MURCIA.</vt:lpstr>
      <vt:lpstr>CENICERO MURCIANO</vt:lpstr>
      <vt:lpstr>V. OTROS</vt:lpstr>
      <vt:lpstr>Presentación de PowerPoint</vt:lpstr>
      <vt:lpstr>IMANES DE MURCIA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HUEVA DE MARUCA</dc:title>
  <dc:creator>pupael</dc:creator>
  <cp:lastModifiedBy> </cp:lastModifiedBy>
  <cp:revision>58</cp:revision>
  <dcterms:created xsi:type="dcterms:W3CDTF">2015-03-15T16:16:17Z</dcterms:created>
  <dcterms:modified xsi:type="dcterms:W3CDTF">2015-03-24T17:16:38Z</dcterms:modified>
</cp:coreProperties>
</file>