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5" r:id="rId8"/>
    <p:sldId id="264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54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25B974-C2DE-4437-9A07-B712E1B12AE6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62C5593-71AB-4E8F-8B80-A400F61C0EA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9183" y="2132856"/>
            <a:ext cx="47981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Astur-</a:t>
            </a:r>
            <a:r>
              <a:rPr lang="es-E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sell</a:t>
            </a:r>
            <a:endParaRPr lang="es-E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85710" y="3573016"/>
            <a:ext cx="25250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Catálogo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4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3872755" cy="3877815"/>
          </a:xfrm>
        </p:spPr>
        <p:txBody>
          <a:bodyPr>
            <a:normAutofit/>
          </a:bodyPr>
          <a:lstStyle/>
          <a:p>
            <a:r>
              <a:rPr lang="es-ES" dirty="0"/>
              <a:t>La Cecina de </a:t>
            </a:r>
            <a:r>
              <a:rPr lang="es-ES" dirty="0" smtClean="0"/>
              <a:t>Primera</a:t>
            </a:r>
            <a:r>
              <a:rPr lang="es-ES" dirty="0"/>
              <a:t> se presenta en piezas de </a:t>
            </a:r>
            <a:r>
              <a:rPr lang="es-ES" dirty="0" smtClean="0"/>
              <a:t>500grs</a:t>
            </a:r>
            <a:r>
              <a:rPr lang="es-ES" dirty="0"/>
              <a:t>. aproximadamente envasadas al vacío. Las piezas se envasan ENTERAS, no </a:t>
            </a:r>
            <a:r>
              <a:rPr lang="es-ES" dirty="0" smtClean="0"/>
              <a:t>lonchadas.</a:t>
            </a:r>
          </a:p>
          <a:p>
            <a:pPr marL="777240" lvl="2" indent="0">
              <a:buNone/>
            </a:pPr>
            <a:r>
              <a:rPr lang="es-ES" dirty="0" smtClean="0"/>
              <a:t>Precio: 10€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11861" y="908720"/>
            <a:ext cx="85202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Cecina de primera</a:t>
            </a:r>
            <a:endParaRPr lang="es-E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PC21 - Inf2\Desktop\cecina-extra-seleccion-por-tacos-criven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6676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3152673" cy="3877815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Elaborado artesanalmente en</a:t>
            </a:r>
            <a:r>
              <a:rPr lang="es-ES" b="1" dirty="0"/>
              <a:t> </a:t>
            </a:r>
            <a:r>
              <a:rPr lang="es-ES" b="1" dirty="0" err="1"/>
              <a:t>Luanco</a:t>
            </a:r>
            <a:r>
              <a:rPr lang="es-ES" dirty="0"/>
              <a:t>, los</a:t>
            </a:r>
            <a:r>
              <a:rPr lang="es-ES" b="1" dirty="0"/>
              <a:t> Bollos de Marañuela</a:t>
            </a:r>
            <a:r>
              <a:rPr lang="es-ES" dirty="0"/>
              <a:t> se presentan en bolsa de 12 unidades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Disponemos también de cajas de ½ de docena.</a:t>
            </a:r>
          </a:p>
          <a:p>
            <a:endParaRPr lang="es-ES" dirty="0"/>
          </a:p>
          <a:p>
            <a:pPr marL="1188720" lvl="3" indent="0">
              <a:buNone/>
            </a:pPr>
            <a:r>
              <a:rPr lang="es-ES" sz="3000" dirty="0" smtClean="0">
                <a:solidFill>
                  <a:srgbClr val="FF0000"/>
                </a:solidFill>
              </a:rPr>
              <a:t>Precio: 7€</a:t>
            </a:r>
          </a:p>
        </p:txBody>
      </p:sp>
      <p:sp>
        <p:nvSpPr>
          <p:cNvPr id="4" name="3 Rectángulo"/>
          <p:cNvSpPr/>
          <p:nvPr/>
        </p:nvSpPr>
        <p:spPr>
          <a:xfrm>
            <a:off x="-25643" y="989906"/>
            <a:ext cx="918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Bollos de marañuela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PC21 - Inf2\Desktop\marañue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640683" cy="46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4016769" cy="3877815"/>
          </a:xfrm>
        </p:spPr>
        <p:txBody>
          <a:bodyPr>
            <a:normAutofit fontScale="92500"/>
          </a:bodyPr>
          <a:lstStyle/>
          <a:p>
            <a:r>
              <a:rPr lang="es-ES" dirty="0"/>
              <a:t>Estupenda reproducción a escala de un </a:t>
            </a:r>
            <a:r>
              <a:rPr lang="es-ES" b="1" dirty="0"/>
              <a:t>Hórreo Típico Asturiano Con Corredor</a:t>
            </a:r>
            <a:r>
              <a:rPr lang="es-ES" dirty="0"/>
              <a:t>. Incluye todas las </a:t>
            </a:r>
            <a:r>
              <a:rPr lang="es-ES" dirty="0" smtClean="0"/>
              <a:t>piezas.</a:t>
            </a:r>
          </a:p>
          <a:p>
            <a:r>
              <a:rPr lang="es-ES" dirty="0" smtClean="0"/>
              <a:t>Poseemos tres tipos:</a:t>
            </a:r>
          </a:p>
          <a:p>
            <a:pPr lvl="1"/>
            <a:r>
              <a:rPr lang="es-ES" dirty="0" smtClean="0"/>
              <a:t>Grande(20cm)		</a:t>
            </a:r>
            <a:r>
              <a:rPr lang="es-ES" dirty="0" smtClean="0">
                <a:solidFill>
                  <a:srgbClr val="FF0000"/>
                </a:solidFill>
              </a:rPr>
              <a:t>Precio: 36,50€</a:t>
            </a:r>
            <a:endParaRPr lang="es-ES" dirty="0" smtClean="0"/>
          </a:p>
          <a:p>
            <a:pPr lvl="1"/>
            <a:r>
              <a:rPr lang="es-ES" dirty="0" smtClean="0"/>
              <a:t>Mediano(11cm)	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	Precio: 11,70€</a:t>
            </a:r>
            <a:endParaRPr lang="es-ES" dirty="0" smtClean="0"/>
          </a:p>
          <a:p>
            <a:pPr lvl="1"/>
            <a:r>
              <a:rPr lang="es-ES" dirty="0" smtClean="0"/>
              <a:t>Pequeño(8cm)	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	Precio: 6,70€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3528" y="188640"/>
            <a:ext cx="85703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Hórreo rustico asturiano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PC21 - Inf2\Desktop\horreo-corredor-11-b.713_400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105840" cy="41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3816497" cy="3877815"/>
          </a:xfrm>
        </p:spPr>
        <p:txBody>
          <a:bodyPr/>
          <a:lstStyle/>
          <a:p>
            <a:r>
              <a:rPr lang="es-ES" dirty="0"/>
              <a:t>Jarra de </a:t>
            </a:r>
            <a:r>
              <a:rPr lang="es-ES" b="1" dirty="0"/>
              <a:t>barro lacada</a:t>
            </a:r>
            <a:r>
              <a:rPr lang="es-ES" dirty="0"/>
              <a:t>, elaborada artesanalmente, especialmente indicada para servir el excelente</a:t>
            </a:r>
            <a:r>
              <a:rPr lang="es-ES" b="1" dirty="0"/>
              <a:t> Vino de Cangas</a:t>
            </a:r>
            <a:r>
              <a:rPr lang="es-ES" dirty="0" smtClean="0"/>
              <a:t>. Tiene una altura de 17cm.</a:t>
            </a:r>
          </a:p>
          <a:p>
            <a:pPr marL="411480" lvl="1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	Precio: 5,70€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0"/>
            <a:ext cx="7808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Jarra de barro ´´Tierra astur``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PC21 - Inf2\Desktop\jarra-de-barro-lacada-ideal-para-regalos-7394926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56" y="2387074"/>
            <a:ext cx="3578135" cy="357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3224681" cy="4349005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La </a:t>
            </a:r>
            <a:r>
              <a:rPr lang="es-ES" b="1" dirty="0"/>
              <a:t>Navaja "</a:t>
            </a:r>
            <a:r>
              <a:rPr lang="es-ES" b="1" dirty="0" err="1"/>
              <a:t>Taramundi</a:t>
            </a:r>
            <a:r>
              <a:rPr lang="es-ES" b="1" dirty="0"/>
              <a:t>" de Boj </a:t>
            </a:r>
            <a:r>
              <a:rPr lang="es-ES" dirty="0"/>
              <a:t>presenta un </a:t>
            </a:r>
            <a:r>
              <a:rPr lang="es-ES" b="1" dirty="0"/>
              <a:t>mango tallado en madera de boj</a:t>
            </a:r>
            <a:r>
              <a:rPr lang="es-ES" dirty="0"/>
              <a:t>, aunque también es frecuente que los artesanos empleen maderas de </a:t>
            </a:r>
            <a:r>
              <a:rPr lang="es-ES" dirty="0" err="1"/>
              <a:t>uz</a:t>
            </a:r>
            <a:r>
              <a:rPr lang="es-ES" dirty="0"/>
              <a:t> o brezo blanco o cualquier otra </a:t>
            </a:r>
            <a:r>
              <a:rPr lang="es-ES" b="1" dirty="0"/>
              <a:t>madera que presenta calidad y vida útil de cierta duración</a:t>
            </a:r>
            <a:r>
              <a:rPr lang="es-ES" dirty="0" smtClean="0"/>
              <a:t>.</a:t>
            </a:r>
          </a:p>
          <a:p>
            <a:pPr marL="411480" lvl="1" indent="0">
              <a:buNone/>
            </a:pPr>
            <a:r>
              <a:rPr lang="es-ES" sz="2800" dirty="0">
                <a:solidFill>
                  <a:srgbClr val="FF0000"/>
                </a:solidFill>
              </a:rPr>
              <a:t>	</a:t>
            </a:r>
            <a:r>
              <a:rPr lang="es-ES" sz="2800" dirty="0" smtClean="0">
                <a:solidFill>
                  <a:srgbClr val="FF0000"/>
                </a:solidFill>
              </a:rPr>
              <a:t>Precio: 17€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PC21 - Inf2\Desktop\520-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4876312" cy="36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93379"/>
            <a:ext cx="77048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Navaja ´´</a:t>
            </a:r>
            <a:r>
              <a:rPr lang="es-ES" sz="6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Taramundi</a:t>
            </a:r>
            <a:r>
              <a:rPr lang="es-E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``</a:t>
            </a:r>
            <a:endParaRPr lang="es-E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47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3008657" cy="3877815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Los </a:t>
            </a:r>
            <a:r>
              <a:rPr lang="es-ES" b="1" dirty="0"/>
              <a:t>Carajitos Asturianos "Tierra Astur" (350 </a:t>
            </a:r>
            <a:r>
              <a:rPr lang="es-ES" b="1" dirty="0" err="1"/>
              <a:t>Grs</a:t>
            </a:r>
            <a:r>
              <a:rPr lang="es-ES" b="1" dirty="0"/>
              <a:t>.) </a:t>
            </a:r>
            <a:r>
              <a:rPr lang="es-ES" dirty="0"/>
              <a:t>se presentan en </a:t>
            </a:r>
            <a:r>
              <a:rPr lang="es-ES" b="1" dirty="0"/>
              <a:t>caja de cartón de 12 unidades</a:t>
            </a:r>
            <a:r>
              <a:rPr lang="es-ES" dirty="0"/>
              <a:t>, con un peso aproximado de 350 </a:t>
            </a:r>
            <a:r>
              <a:rPr lang="es-ES" dirty="0" err="1"/>
              <a:t>grs</a:t>
            </a:r>
            <a:r>
              <a:rPr lang="es-ES" dirty="0" smtClean="0"/>
              <a:t>.</a:t>
            </a:r>
          </a:p>
          <a:p>
            <a:pPr marL="411480" lvl="1" indent="0">
              <a:buNone/>
            </a:pPr>
            <a:r>
              <a:rPr lang="es-ES" sz="2800" dirty="0">
                <a:solidFill>
                  <a:srgbClr val="FF0000"/>
                </a:solidFill>
              </a:rPr>
              <a:t>	</a:t>
            </a:r>
            <a:r>
              <a:rPr lang="es-ES" sz="2800" dirty="0" smtClean="0">
                <a:solidFill>
                  <a:srgbClr val="FF0000"/>
                </a:solidFill>
              </a:rPr>
              <a:t>Precio: 6€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0716"/>
            <a:ext cx="9171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Carajillos asturianos (350grs.)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PC21 - Inf2\Desktop\a2ae9b64-2a2f-40d8-9695-1c9a564d4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9759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3765913" cy="3877815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Hay varios tipos:</a:t>
            </a:r>
          </a:p>
          <a:p>
            <a:pPr lvl="1"/>
            <a:r>
              <a:rPr lang="es-ES" b="1" dirty="0" smtClean="0"/>
              <a:t>Mermelada </a:t>
            </a:r>
            <a:r>
              <a:rPr lang="es-ES" b="1" dirty="0"/>
              <a:t>de Manzana </a:t>
            </a:r>
            <a:r>
              <a:rPr lang="es-ES" b="1" dirty="0" smtClean="0"/>
              <a:t>´´La </a:t>
            </a:r>
            <a:r>
              <a:rPr lang="es-ES" b="1" dirty="0"/>
              <a:t>Casuca de </a:t>
            </a:r>
            <a:r>
              <a:rPr lang="es-ES" b="1" dirty="0" err="1" smtClean="0"/>
              <a:t>Pastorias</a:t>
            </a:r>
            <a:r>
              <a:rPr lang="es-ES" b="1" dirty="0" smtClean="0"/>
              <a:t>`` (3</a:t>
            </a:r>
            <a:r>
              <a:rPr lang="es-ES" dirty="0" smtClean="0"/>
              <a:t>50grs.)</a:t>
            </a:r>
          </a:p>
          <a:p>
            <a:pPr lvl="1"/>
            <a:r>
              <a:rPr lang="es-ES" b="1" dirty="0"/>
              <a:t>Mermelada de Saúco </a:t>
            </a:r>
            <a:r>
              <a:rPr lang="es-ES" b="1" dirty="0" smtClean="0"/>
              <a:t>´´La </a:t>
            </a:r>
            <a:r>
              <a:rPr lang="es-ES" b="1" dirty="0"/>
              <a:t>Casuca de </a:t>
            </a:r>
            <a:r>
              <a:rPr lang="es-ES" b="1" dirty="0" err="1" smtClean="0"/>
              <a:t>Pastorias</a:t>
            </a:r>
            <a:r>
              <a:rPr lang="es-ES" b="1" dirty="0" smtClean="0"/>
              <a:t>`` (350grs.)</a:t>
            </a:r>
            <a:endParaRPr lang="es-ES" b="1" dirty="0"/>
          </a:p>
          <a:p>
            <a:pPr lvl="1"/>
            <a:r>
              <a:rPr lang="es-ES" b="1" dirty="0"/>
              <a:t>Mermelada de Arándanos </a:t>
            </a:r>
            <a:r>
              <a:rPr lang="es-ES" b="1" dirty="0" smtClean="0"/>
              <a:t>´´La </a:t>
            </a:r>
            <a:r>
              <a:rPr lang="es-ES" b="1" dirty="0"/>
              <a:t>Casuca de </a:t>
            </a:r>
            <a:r>
              <a:rPr lang="es-ES" b="1" dirty="0" err="1" smtClean="0"/>
              <a:t>Pastorias</a:t>
            </a:r>
            <a:r>
              <a:rPr lang="es-ES" b="1" dirty="0" smtClean="0"/>
              <a:t>`` (350grs.)</a:t>
            </a:r>
          </a:p>
          <a:p>
            <a:pPr lvl="3"/>
            <a:r>
              <a:rPr lang="es-ES" sz="2600" b="1" dirty="0" smtClean="0">
                <a:solidFill>
                  <a:srgbClr val="FF0000"/>
                </a:solidFill>
              </a:rPr>
              <a:t>Precio: 4€ </a:t>
            </a:r>
            <a:endParaRPr lang="es-ES" sz="26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948" y="116632"/>
            <a:ext cx="89044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Mermelada artesana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PC21 - Inf2\Desktop\16f51513-2b9e-47a5-bcc5-98bf50ef32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16" y="2094731"/>
            <a:ext cx="4307557" cy="430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04185" y="2276872"/>
            <a:ext cx="3219744" cy="3877815"/>
          </a:xfrm>
        </p:spPr>
        <p:txBody>
          <a:bodyPr/>
          <a:lstStyle/>
          <a:p>
            <a:r>
              <a:rPr lang="es-ES" dirty="0" smtClean="0"/>
              <a:t>Miel 100% natural envasada en un tarro de barro con decoración de la compañía ´´Tierra Astur``</a:t>
            </a:r>
          </a:p>
          <a:p>
            <a:pPr marL="777240" lvl="2" indent="0">
              <a:buNone/>
            </a:pPr>
            <a:r>
              <a:rPr lang="es-ES" dirty="0" smtClean="0"/>
              <a:t>Precio: 7,50€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9873" y="95250"/>
            <a:ext cx="91341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Miel multiflora envasada en tarros de barro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PC21 - Inf2\Desktop\eedbe3ec-4fc7-4782-85c7-1ce6d5a41e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37" y="234888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3152673" cy="4320157"/>
          </a:xfrm>
        </p:spPr>
        <p:txBody>
          <a:bodyPr>
            <a:noAutofit/>
          </a:bodyPr>
          <a:lstStyle/>
          <a:p>
            <a:r>
              <a:rPr lang="es-ES" sz="2000" dirty="0"/>
              <a:t>Las Rocas "Tierra Astur" se presentan en una atractiva lata metálica, con un peso de 300grs., y un envasado individual de cada pasta que garantiza una mejor conservación y una mayor calidad del producto</a:t>
            </a:r>
            <a:r>
              <a:rPr lang="es-ES" sz="2000" dirty="0" smtClean="0"/>
              <a:t>.</a:t>
            </a:r>
          </a:p>
          <a:p>
            <a:pPr marL="777240" lvl="2" indent="0"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Precio: 7€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PC21 - Inf2\Desktop\01bc2984-0c04-4780-973d-556df610e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4802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3" y="188640"/>
            <a:ext cx="73129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Rocas</a:t>
            </a:r>
          </a:p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´´Tierra Astur``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5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3224681" cy="3877815"/>
          </a:xfrm>
        </p:spPr>
        <p:txBody>
          <a:bodyPr>
            <a:normAutofit/>
          </a:bodyPr>
          <a:lstStyle/>
          <a:p>
            <a:r>
              <a:rPr lang="es-ES" dirty="0"/>
              <a:t>La Cecina </a:t>
            </a:r>
            <a:r>
              <a:rPr lang="es-ES" dirty="0" smtClean="0"/>
              <a:t>Extra</a:t>
            </a:r>
            <a:r>
              <a:rPr lang="es-ES" dirty="0"/>
              <a:t> se </a:t>
            </a:r>
            <a:r>
              <a:rPr lang="es-ES" dirty="0" smtClean="0"/>
              <a:t>presenta envasada </a:t>
            </a:r>
            <a:r>
              <a:rPr lang="es-ES" dirty="0"/>
              <a:t>al vacío en sobres de </a:t>
            </a:r>
            <a:r>
              <a:rPr lang="es-ES" dirty="0" smtClean="0"/>
              <a:t>150grs</a:t>
            </a:r>
            <a:r>
              <a:rPr lang="es-ES" dirty="0"/>
              <a:t>. de producto </a:t>
            </a:r>
            <a:r>
              <a:rPr lang="es-ES" dirty="0" smtClean="0"/>
              <a:t>lonchado.</a:t>
            </a:r>
          </a:p>
          <a:p>
            <a:pPr marL="777240" lvl="2" indent="0"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Precio: 6,50€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C21 - Inf2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3960440" cy="39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59632" y="188640"/>
            <a:ext cx="61213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Lon</a:t>
            </a:r>
            <a:r>
              <a:rPr lang="es-E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chas de cecina extra</a:t>
            </a:r>
            <a:endParaRPr lang="es-E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7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59</TotalTime>
  <Words>129</Words>
  <Application>Microsoft Office PowerPoint</Application>
  <PresentationFormat>Presentación en pantalla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Cartoné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PC21 - Inf2</dc:creator>
  <cp:lastModifiedBy>PC0</cp:lastModifiedBy>
  <cp:revision>7</cp:revision>
  <dcterms:created xsi:type="dcterms:W3CDTF">2015-02-03T10:34:38Z</dcterms:created>
  <dcterms:modified xsi:type="dcterms:W3CDTF">2015-03-19T07:38:27Z</dcterms:modified>
</cp:coreProperties>
</file>