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30"/>
  </p:notesMasterIdLst>
  <p:sldIdLst>
    <p:sldId id="256" r:id="rId2"/>
    <p:sldId id="27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76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137D2-664D-4E62-A4CC-0EA7D66DF942}" type="datetimeFigureOut">
              <a:rPr lang="es-ES" smtClean="0"/>
              <a:pPr/>
              <a:t>15/04/2015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FFE87-4F14-4387-A7BE-27F1532E02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995F28-5A8C-4915-8097-47A4C6534FB8}" type="slidenum">
              <a:rPr lang="es-ES"/>
              <a:pPr/>
              <a:t>18</a:t>
            </a:fld>
            <a:endParaRPr lang="es-E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CA6637-2E81-4CA9-AC15-29EC869829D3}" type="slidenum">
              <a:rPr lang="es-ES"/>
              <a:pPr/>
              <a:t>21</a:t>
            </a:fld>
            <a:endParaRPr lang="es-E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bsmacu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bsmacu@g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bsmacu@gmail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bsmacu@gmail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bsmacu@gmail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bsmacu@gmail.com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bsmacu@gmail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bsmacu@gmail.com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bsmacu@gmail.com" TargetMode="Externa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bsmacu@gmail.com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bsmacu@gmail.c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bsmacu@gmail.com" TargetMode="Externa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bsmacu@gmail.co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bsmacu@gmail.com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bsmacu@gmail.com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bsmacu@gmail.co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bsmacu@gmail.co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bsmacu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bsmacu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bsmacu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bsmacu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bsmacu@gmail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bsmacu@gmail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bsmacu@gmai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bsmacu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Catalogue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4" name="Picture 2" descr="http://s3.amazonaws.com/designmantic-logos/logos/2014/Nov/small-7604-21869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168" y="1012614"/>
            <a:ext cx="1041666" cy="124289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67825" y="611893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/>
              </a:rPr>
              <a:t>cbsmacu@gmail.com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9783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9457" y="476672"/>
            <a:ext cx="8683348" cy="1143000"/>
          </a:xfrm>
        </p:spPr>
        <p:txBody>
          <a:bodyPr/>
          <a:lstStyle/>
          <a:p>
            <a:pPr algn="l"/>
            <a:r>
              <a:rPr lang="en-US" dirty="0" smtClean="0"/>
              <a:t>Fabada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391477" y="1844824"/>
            <a:ext cx="4992555" cy="44828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Fabada is </a:t>
            </a:r>
            <a:r>
              <a:rPr lang="en-US" dirty="0"/>
              <a:t>the traditional </a:t>
            </a:r>
            <a:r>
              <a:rPr lang="en-US" dirty="0" smtClean="0"/>
              <a:t>Asturian plate </a:t>
            </a:r>
            <a:r>
              <a:rPr lang="en-US" dirty="0"/>
              <a:t>made with Asturian beans, </a:t>
            </a:r>
            <a:r>
              <a:rPr lang="en-US" dirty="0" smtClean="0"/>
              <a:t>chorizo, morcilla </a:t>
            </a:r>
            <a:r>
              <a:rPr lang="en-US" dirty="0"/>
              <a:t>and pork</a:t>
            </a:r>
            <a:r>
              <a:rPr lang="en-US" dirty="0" smtClean="0"/>
              <a:t>. 430g.</a:t>
            </a:r>
            <a:endParaRPr lang="en-US" dirty="0"/>
          </a:p>
          <a:p>
            <a:r>
              <a:rPr lang="en-US" dirty="0" smtClean="0"/>
              <a:t>Price: 1’85€</a:t>
            </a:r>
            <a:endParaRPr lang="en-US" dirty="0"/>
          </a:p>
          <a:p>
            <a:r>
              <a:rPr lang="en-US" dirty="0" smtClean="0"/>
              <a:t>Ref:  08</a:t>
            </a: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79" y="3212976"/>
            <a:ext cx="5413123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s3.amazonaws.com/designmantic-logos/logos/2014/Nov/small-7604-21869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74" y="421537"/>
            <a:ext cx="1303926" cy="116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66857" y="6092087"/>
            <a:ext cx="384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cbsmacu@gmail.com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995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628800"/>
            <a:ext cx="4658471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 muffin (commonly known in Spanish as Magdalena) is a product made with fresh bread and other ingredients (especially sweets)</a:t>
            </a:r>
          </a:p>
          <a:p>
            <a:r>
              <a:rPr lang="en-GB" sz="1600" dirty="0" smtClean="0"/>
              <a:t>They are  made up of: 3 eggs, 200 gr. Loose pastry flour, 125 gr. white sugar, 50 ml . whole milk,   100 ml . olive oil extra soft virgin,  ½ of chemical yeast ( 8 grams ),  silicone molds for cupcakes, crepe paper molds for cupcakes</a:t>
            </a:r>
          </a:p>
          <a:p>
            <a:r>
              <a:rPr lang="en-GB" sz="1600" dirty="0" smtClean="0"/>
              <a:t>Price: 0’50€ each</a:t>
            </a:r>
          </a:p>
          <a:p>
            <a:r>
              <a:rPr lang="en-GB" sz="1600" dirty="0" smtClean="0"/>
              <a:t>Ref: 09</a:t>
            </a:r>
          </a:p>
          <a:p>
            <a:endParaRPr lang="en-GB" sz="1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443" y="281647"/>
            <a:ext cx="10058400" cy="1371600"/>
          </a:xfrm>
        </p:spPr>
        <p:txBody>
          <a:bodyPr/>
          <a:lstStyle/>
          <a:p>
            <a:r>
              <a:rPr lang="es-ES" sz="1500" dirty="0" smtClean="0"/>
              <a:t>		</a:t>
            </a:r>
            <a:r>
              <a:rPr lang="es-ES" dirty="0" err="1" smtClean="0"/>
              <a:t>Muffins</a:t>
            </a:r>
            <a:endParaRPr lang="es-ES" dirty="0"/>
          </a:p>
        </p:txBody>
      </p:sp>
      <p:pic>
        <p:nvPicPr>
          <p:cNvPr id="4" name="3 Imagen" descr="muffin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038" y="2743200"/>
            <a:ext cx="4528582" cy="2544049"/>
          </a:xfrm>
          <a:prstGeom prst="rect">
            <a:avLst/>
          </a:prstGeom>
        </p:spPr>
      </p:pic>
      <p:pic>
        <p:nvPicPr>
          <p:cNvPr id="5" name="4 Imagen" descr="cbs si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1063" y="477579"/>
            <a:ext cx="1375628" cy="123579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66857" y="6092087"/>
            <a:ext cx="384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cbsmacu@gmail.com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3" y="1628800"/>
            <a:ext cx="4971292" cy="4525963"/>
          </a:xfrm>
        </p:spPr>
        <p:txBody>
          <a:bodyPr>
            <a:normAutofit/>
          </a:bodyPr>
          <a:lstStyle/>
          <a:p>
            <a:r>
              <a:rPr lang="en-GB" sz="1600" dirty="0" smtClean="0"/>
              <a:t>The omelette or Spanish omelette is an omelette which means that is beaten egg and then fried potatoes, (although you can add more ingredients like onions or sausage).</a:t>
            </a:r>
          </a:p>
          <a:p>
            <a:r>
              <a:rPr lang="en-GB" sz="1600" dirty="0" smtClean="0"/>
              <a:t>They are made up of:(depending of the people) potatoes, onions, green pepper, eggs, extra virgin olive oil and salt. 600g.</a:t>
            </a:r>
          </a:p>
          <a:p>
            <a:r>
              <a:rPr lang="en-GB" sz="1600" dirty="0" smtClean="0"/>
              <a:t>Price:  1’60€</a:t>
            </a:r>
          </a:p>
          <a:p>
            <a:r>
              <a:rPr lang="en-GB" sz="1600" dirty="0" smtClean="0"/>
              <a:t>Ref: 10</a:t>
            </a:r>
            <a:endParaRPr lang="en-GB" sz="1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Spanish </a:t>
            </a:r>
            <a:r>
              <a:rPr lang="en-US" dirty="0" err="1" smtClean="0"/>
              <a:t>omelette</a:t>
            </a:r>
            <a:endParaRPr lang="en-US" dirty="0"/>
          </a:p>
        </p:txBody>
      </p:sp>
      <p:pic>
        <p:nvPicPr>
          <p:cNvPr id="4" name="3 Imagen" descr="cbs si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4495" y="397043"/>
            <a:ext cx="1379473" cy="1239252"/>
          </a:xfrm>
          <a:prstGeom prst="rect">
            <a:avLst/>
          </a:prstGeom>
        </p:spPr>
      </p:pic>
      <p:pic>
        <p:nvPicPr>
          <p:cNvPr id="5" name="4 Imagen" descr="torti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9933" y="2922403"/>
            <a:ext cx="4722813" cy="212102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66857" y="6092087"/>
            <a:ext cx="384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cbsmacu@gmail.com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916562"/>
            <a:ext cx="10058400" cy="1371600"/>
          </a:xfrm>
        </p:spPr>
        <p:txBody>
          <a:bodyPr/>
          <a:lstStyle/>
          <a:p>
            <a:pPr algn="ctr"/>
            <a:r>
              <a:rPr lang="es-ES" dirty="0" smtClean="0"/>
              <a:t>ACCESORIES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7488" y="116632"/>
            <a:ext cx="999744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Cup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5414" y="1340768"/>
            <a:ext cx="6240693" cy="4781128"/>
          </a:xfrm>
        </p:spPr>
        <p:txBody>
          <a:bodyPr>
            <a:noAutofit/>
          </a:bodyPr>
          <a:lstStyle/>
          <a:p>
            <a:r>
              <a:rPr lang="es-ES" sz="2500" dirty="0" err="1" smtClean="0"/>
              <a:t>These</a:t>
            </a:r>
            <a:r>
              <a:rPr lang="es-ES" sz="2500" dirty="0" smtClean="0"/>
              <a:t> are </a:t>
            </a:r>
            <a:r>
              <a:rPr lang="es-ES" sz="2500" dirty="0" err="1" smtClean="0"/>
              <a:t>charming</a:t>
            </a:r>
            <a:r>
              <a:rPr lang="es-ES" sz="2500" dirty="0" smtClean="0"/>
              <a:t> cups </a:t>
            </a:r>
            <a:r>
              <a:rPr lang="es-ES" sz="2500" dirty="0" err="1" smtClean="0"/>
              <a:t>with</a:t>
            </a:r>
            <a:r>
              <a:rPr lang="es-ES" sz="2500" dirty="0" smtClean="0"/>
              <a:t> </a:t>
            </a:r>
            <a:r>
              <a:rPr lang="es-ES" sz="2500" dirty="0" err="1" smtClean="0"/>
              <a:t>different</a:t>
            </a:r>
            <a:r>
              <a:rPr lang="es-ES" sz="2500" dirty="0" smtClean="0"/>
              <a:t> </a:t>
            </a:r>
            <a:r>
              <a:rPr lang="es-ES" sz="2500" dirty="0" err="1" smtClean="0"/>
              <a:t>drawings</a:t>
            </a:r>
            <a:r>
              <a:rPr lang="es-ES" sz="2500" dirty="0" smtClean="0"/>
              <a:t> </a:t>
            </a:r>
            <a:r>
              <a:rPr lang="es-ES" sz="2500" dirty="0" err="1" smtClean="0"/>
              <a:t>on</a:t>
            </a:r>
            <a:r>
              <a:rPr lang="es-ES" sz="2500" dirty="0" smtClean="0"/>
              <a:t> </a:t>
            </a:r>
            <a:r>
              <a:rPr lang="es-ES" sz="2500" dirty="0" err="1" smtClean="0"/>
              <a:t>the</a:t>
            </a:r>
            <a:r>
              <a:rPr lang="es-ES" sz="2500" dirty="0" smtClean="0"/>
              <a:t> </a:t>
            </a:r>
            <a:r>
              <a:rPr lang="es-ES" sz="2500" dirty="0" err="1" smtClean="0"/>
              <a:t>sides</a:t>
            </a:r>
            <a:r>
              <a:rPr lang="es-ES" sz="2500" dirty="0" smtClean="0"/>
              <a:t>. </a:t>
            </a:r>
            <a:r>
              <a:rPr lang="es-ES" sz="2500" dirty="0" err="1" smtClean="0"/>
              <a:t>Created</a:t>
            </a:r>
            <a:r>
              <a:rPr lang="es-ES" sz="2500" dirty="0" smtClean="0"/>
              <a:t> </a:t>
            </a:r>
            <a:r>
              <a:rPr lang="es-ES" sz="2500" dirty="0" err="1" smtClean="0"/>
              <a:t>to</a:t>
            </a:r>
            <a:r>
              <a:rPr lang="es-ES" sz="2500" dirty="0" smtClean="0"/>
              <a:t> </a:t>
            </a:r>
            <a:r>
              <a:rPr lang="es-ES" sz="2500" dirty="0" err="1" smtClean="0"/>
              <a:t>have</a:t>
            </a:r>
            <a:r>
              <a:rPr lang="es-ES" sz="2500" dirty="0" smtClean="0"/>
              <a:t> a </a:t>
            </a:r>
            <a:r>
              <a:rPr lang="es-ES" sz="2500" dirty="0" err="1" smtClean="0"/>
              <a:t>good</a:t>
            </a:r>
            <a:r>
              <a:rPr lang="es-ES" sz="2500" dirty="0" smtClean="0"/>
              <a:t> cup of </a:t>
            </a:r>
            <a:r>
              <a:rPr lang="es-ES" sz="2500" dirty="0" err="1" smtClean="0"/>
              <a:t>coffee</a:t>
            </a:r>
            <a:r>
              <a:rPr lang="es-ES" sz="2500" dirty="0" smtClean="0"/>
              <a:t> </a:t>
            </a:r>
            <a:r>
              <a:rPr lang="es-ES" sz="2500" dirty="0" err="1" smtClean="0"/>
              <a:t>or</a:t>
            </a:r>
            <a:r>
              <a:rPr lang="es-ES" sz="2500" dirty="0" smtClean="0"/>
              <a:t> tea </a:t>
            </a:r>
            <a:r>
              <a:rPr lang="es-ES" sz="2500" dirty="0" err="1" smtClean="0"/>
              <a:t>with</a:t>
            </a:r>
            <a:r>
              <a:rPr lang="es-ES" sz="2500" dirty="0" smtClean="0"/>
              <a:t> </a:t>
            </a:r>
            <a:r>
              <a:rPr lang="es-ES" sz="2500" dirty="0" err="1" smtClean="0"/>
              <a:t>them</a:t>
            </a:r>
            <a:r>
              <a:rPr lang="es-ES" sz="2500" dirty="0" smtClean="0"/>
              <a:t>.</a:t>
            </a:r>
          </a:p>
          <a:p>
            <a:r>
              <a:rPr lang="es-ES" sz="2500" dirty="0" err="1" smtClean="0"/>
              <a:t>Three</a:t>
            </a:r>
            <a:r>
              <a:rPr lang="es-ES" sz="2500" dirty="0" smtClean="0"/>
              <a:t> </a:t>
            </a:r>
            <a:r>
              <a:rPr lang="es-ES" sz="2500" dirty="0" err="1" smtClean="0"/>
              <a:t>models</a:t>
            </a:r>
            <a:r>
              <a:rPr lang="es-ES" sz="2500" dirty="0" smtClean="0"/>
              <a:t>.</a:t>
            </a:r>
            <a:endParaRPr lang="es-ES" sz="2500" dirty="0"/>
          </a:p>
          <a:p>
            <a:r>
              <a:rPr lang="es-ES" sz="2500" dirty="0" smtClean="0"/>
              <a:t>Price: 5,50€ (A) 5,50€ (B) 4,95€ (C)</a:t>
            </a:r>
            <a:endParaRPr lang="es-ES" sz="2500" dirty="0"/>
          </a:p>
          <a:p>
            <a:r>
              <a:rPr lang="es-ES" sz="2500" dirty="0" err="1" smtClean="0"/>
              <a:t>Reference</a:t>
            </a:r>
            <a:r>
              <a:rPr lang="es-ES" sz="2500" dirty="0" smtClean="0"/>
              <a:t>: 11 (A), 12 (B) and 13 (C)</a:t>
            </a:r>
          </a:p>
          <a:p>
            <a:endParaRPr lang="es-ES" sz="2500" dirty="0" smtClean="0"/>
          </a:p>
          <a:p>
            <a:endParaRPr lang="es-ES" sz="2500" dirty="0"/>
          </a:p>
        </p:txBody>
      </p:sp>
      <p:pic>
        <p:nvPicPr>
          <p:cNvPr id="2052" name="Picture 4" descr="http://lescamisetes.es/tienda-online/594-thickbox_default/taza-astur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4646" y="1004428"/>
            <a:ext cx="2688299" cy="201622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327904" y="2492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(A)</a:t>
            </a:r>
            <a:endParaRPr lang="es-ES" dirty="0"/>
          </a:p>
        </p:txBody>
      </p:sp>
      <p:pic>
        <p:nvPicPr>
          <p:cNvPr id="2054" name="Picture 6" descr="http://lescamisetes.es/tienda-online/596-thickbox_default/taza-asturias-o-trabaj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4645" y="2996951"/>
            <a:ext cx="2400267" cy="18002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1327904" y="43651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(B)</a:t>
            </a:r>
            <a:endParaRPr lang="es-ES" dirty="0"/>
          </a:p>
        </p:txBody>
      </p:sp>
      <p:pic>
        <p:nvPicPr>
          <p:cNvPr id="2058" name="Picture 10" descr="http://lescamisetes.es/tienda-online/599-thickbox_default/taza-tomatelo-con-cal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3583" y="4701262"/>
            <a:ext cx="2976331" cy="1988840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11472597" y="5949280"/>
            <a:ext cx="71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(C)</a:t>
            </a:r>
            <a:endParaRPr lang="es-ES" dirty="0"/>
          </a:p>
        </p:txBody>
      </p:sp>
      <p:pic>
        <p:nvPicPr>
          <p:cNvPr id="10" name="Picture 2" descr="http://s3.amazonaws.com/designmantic-logos/logos/2014/Nov/small-7604-21869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1537" y="324853"/>
            <a:ext cx="1363580" cy="122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388030" y="61098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6"/>
              </a:rPr>
              <a:t>cbsmacu@gmail.com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91477" y="260648"/>
            <a:ext cx="9997440" cy="1143000"/>
          </a:xfrm>
        </p:spPr>
        <p:txBody>
          <a:bodyPr/>
          <a:lstStyle/>
          <a:p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bracelet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5414" y="1484784"/>
            <a:ext cx="6816757" cy="4800600"/>
          </a:xfrm>
        </p:spPr>
        <p:txBody>
          <a:bodyPr>
            <a:normAutofit/>
          </a:bodyPr>
          <a:lstStyle/>
          <a:p>
            <a:r>
              <a:rPr lang="es-ES" sz="2500" dirty="0" err="1" smtClean="0"/>
              <a:t>These</a:t>
            </a:r>
            <a:r>
              <a:rPr lang="es-ES" sz="2500" dirty="0" smtClean="0"/>
              <a:t> are </a:t>
            </a:r>
            <a:r>
              <a:rPr lang="es-ES" sz="2500" dirty="0" err="1" smtClean="0"/>
              <a:t>really</a:t>
            </a:r>
            <a:r>
              <a:rPr lang="es-ES" sz="2500" dirty="0" smtClean="0"/>
              <a:t> </a:t>
            </a:r>
            <a:r>
              <a:rPr lang="es-ES" sz="2500" dirty="0" err="1" smtClean="0"/>
              <a:t>nice</a:t>
            </a:r>
            <a:r>
              <a:rPr lang="es-ES" sz="2500" dirty="0" smtClean="0"/>
              <a:t> </a:t>
            </a:r>
            <a:r>
              <a:rPr lang="es-ES" sz="2500" dirty="0" err="1" smtClean="0"/>
              <a:t>bracelets</a:t>
            </a:r>
            <a:r>
              <a:rPr lang="es-ES" sz="2500" dirty="0" smtClean="0"/>
              <a:t> </a:t>
            </a:r>
            <a:r>
              <a:rPr lang="es-ES" sz="2500" dirty="0" err="1" smtClean="0"/>
              <a:t>hand-made</a:t>
            </a:r>
            <a:r>
              <a:rPr lang="es-ES" sz="2500" dirty="0" smtClean="0"/>
              <a:t> </a:t>
            </a:r>
            <a:r>
              <a:rPr lang="es-ES" sz="2500" dirty="0" err="1" smtClean="0"/>
              <a:t>that</a:t>
            </a:r>
            <a:r>
              <a:rPr lang="es-ES" sz="2500" dirty="0" smtClean="0"/>
              <a:t> are </a:t>
            </a:r>
            <a:r>
              <a:rPr lang="es-ES" sz="2500" dirty="0" err="1" smtClean="0"/>
              <a:t>really</a:t>
            </a:r>
            <a:r>
              <a:rPr lang="es-ES" sz="2500" dirty="0" smtClean="0"/>
              <a:t> </a:t>
            </a:r>
            <a:r>
              <a:rPr lang="es-ES" sz="2500" dirty="0" err="1" smtClean="0"/>
              <a:t>fancy</a:t>
            </a:r>
            <a:r>
              <a:rPr lang="es-ES" sz="2500" dirty="0" smtClean="0"/>
              <a:t> and </a:t>
            </a:r>
            <a:r>
              <a:rPr lang="es-ES" sz="2500" dirty="0" err="1" smtClean="0"/>
              <a:t>cool</a:t>
            </a:r>
            <a:r>
              <a:rPr lang="es-ES" sz="2500" dirty="0" smtClean="0"/>
              <a:t>.</a:t>
            </a:r>
          </a:p>
          <a:p>
            <a:endParaRPr lang="es-ES" sz="2500" dirty="0" smtClean="0"/>
          </a:p>
          <a:p>
            <a:r>
              <a:rPr lang="es-ES" sz="2500" dirty="0" err="1" smtClean="0"/>
              <a:t>Easy</a:t>
            </a:r>
            <a:r>
              <a:rPr lang="es-ES" sz="2500" dirty="0" smtClean="0"/>
              <a:t> </a:t>
            </a:r>
            <a:r>
              <a:rPr lang="es-ES" sz="2500" dirty="0" err="1" smtClean="0"/>
              <a:t>to</a:t>
            </a:r>
            <a:r>
              <a:rPr lang="es-ES" sz="2500" dirty="0" smtClean="0"/>
              <a:t> </a:t>
            </a:r>
            <a:r>
              <a:rPr lang="es-ES" sz="2500" dirty="0" err="1" smtClean="0"/>
              <a:t>put</a:t>
            </a:r>
            <a:r>
              <a:rPr lang="es-ES" sz="2500" dirty="0" smtClean="0"/>
              <a:t> and </a:t>
            </a:r>
            <a:r>
              <a:rPr lang="es-ES" sz="2500" dirty="0" err="1" smtClean="0"/>
              <a:t>goes</a:t>
            </a:r>
            <a:r>
              <a:rPr lang="es-ES" sz="2500" dirty="0" smtClean="0"/>
              <a:t> </a:t>
            </a:r>
            <a:r>
              <a:rPr lang="es-ES" sz="2500" dirty="0" err="1" smtClean="0"/>
              <a:t>with</a:t>
            </a:r>
            <a:r>
              <a:rPr lang="es-ES" sz="2500" dirty="0" smtClean="0"/>
              <a:t> </a:t>
            </a:r>
            <a:r>
              <a:rPr lang="es-ES" sz="2500" dirty="0" err="1" smtClean="0"/>
              <a:t>everything</a:t>
            </a:r>
            <a:r>
              <a:rPr lang="es-ES" sz="2500" dirty="0" smtClean="0"/>
              <a:t>. </a:t>
            </a:r>
            <a:r>
              <a:rPr lang="es-ES" sz="2500" dirty="0" err="1" smtClean="0"/>
              <a:t>Different</a:t>
            </a:r>
            <a:r>
              <a:rPr lang="es-ES" sz="2500" dirty="0" smtClean="0"/>
              <a:t> </a:t>
            </a:r>
            <a:r>
              <a:rPr lang="es-ES" sz="2500" dirty="0" err="1" smtClean="0"/>
              <a:t>models</a:t>
            </a:r>
            <a:r>
              <a:rPr lang="es-ES" sz="2500" dirty="0" smtClean="0"/>
              <a:t>.</a:t>
            </a:r>
          </a:p>
          <a:p>
            <a:endParaRPr lang="es-ES" sz="2500" dirty="0" smtClean="0"/>
          </a:p>
          <a:p>
            <a:r>
              <a:rPr lang="es-ES" sz="2500" dirty="0" smtClean="0"/>
              <a:t>Price: 2,50€</a:t>
            </a:r>
          </a:p>
          <a:p>
            <a:endParaRPr lang="es-ES" sz="2500" dirty="0" smtClean="0"/>
          </a:p>
          <a:p>
            <a:r>
              <a:rPr lang="es-ES" sz="2500" dirty="0" err="1" smtClean="0"/>
              <a:t>Reference</a:t>
            </a:r>
            <a:r>
              <a:rPr lang="es-ES" sz="2500" dirty="0" smtClean="0"/>
              <a:t>:  14(A), 15(B) and 16(C)</a:t>
            </a:r>
          </a:p>
        </p:txBody>
      </p:sp>
      <p:pic>
        <p:nvPicPr>
          <p:cNvPr id="4" name="Picture 2" descr="http://s3.amazonaws.com/designmantic-logos/logos/2014/Nov/small-7604-21869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4676" y="385011"/>
            <a:ext cx="1452315" cy="129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PULSERA ESPAÑA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8181" y="1484785"/>
            <a:ext cx="2161777" cy="129904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0128448" y="2132856"/>
            <a:ext cx="105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(A)</a:t>
            </a:r>
            <a:endParaRPr lang="es-ES" dirty="0"/>
          </a:p>
        </p:txBody>
      </p:sp>
      <p:pic>
        <p:nvPicPr>
          <p:cNvPr id="17412" name="Picture 4" descr="PULSERA ESPAÑA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7939" y="2805354"/>
            <a:ext cx="2149987" cy="1244918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0224459" y="3501008"/>
            <a:ext cx="105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(B)</a:t>
            </a:r>
            <a:endParaRPr lang="es-ES" dirty="0"/>
          </a:p>
        </p:txBody>
      </p:sp>
      <p:pic>
        <p:nvPicPr>
          <p:cNvPr id="17414" name="Picture 6" descr="PULSERA ESPAÑA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8181" y="4080455"/>
            <a:ext cx="2137714" cy="1259418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9936427" y="4941168"/>
            <a:ext cx="9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(C)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388030" y="61098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6"/>
              </a:rPr>
              <a:t>cbsmacu@gmail.com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Keyring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446" y="2855115"/>
            <a:ext cx="3118908" cy="23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3806" y="31901"/>
            <a:ext cx="186901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7381" y="1677290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funny cows can keep our keys save. This images are known all over the world and it could be easy to sell them.</a:t>
            </a:r>
          </a:p>
          <a:p>
            <a:endParaRPr lang="en-US" sz="2400" dirty="0"/>
          </a:p>
          <a:p>
            <a:r>
              <a:rPr lang="en-US" sz="2400" dirty="0" smtClean="0"/>
              <a:t>Price: 2,50</a:t>
            </a:r>
          </a:p>
          <a:p>
            <a:r>
              <a:rPr lang="en-US" sz="2400" dirty="0" smtClean="0"/>
              <a:t>Ref.: 17</a:t>
            </a:r>
          </a:p>
          <a:p>
            <a:endParaRPr lang="en-US" sz="2400" b="1" dirty="0">
              <a:solidFill>
                <a:srgbClr val="6699FF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8030" y="61098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4"/>
              </a:rPr>
              <a:t>cbsmacu@gmail.com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3060202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Clocks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6325" y="1649826"/>
            <a:ext cx="2894937" cy="217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2821" y="397041"/>
            <a:ext cx="1386896" cy="123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127816"/>
            <a:ext cx="3310168" cy="248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23392" y="1670050"/>
            <a:ext cx="58566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small clocks from 8 cm of diameter are perfect for decorate and useful as well. They are also funny and they remind Asturias because of the draw of the cow with the sidra.</a:t>
            </a:r>
          </a:p>
          <a:p>
            <a:endParaRPr lang="en-US" sz="2400" b="1" dirty="0"/>
          </a:p>
          <a:p>
            <a:r>
              <a:rPr lang="en-US" sz="2400" dirty="0" smtClean="0"/>
              <a:t>Price: 2,95€ each</a:t>
            </a:r>
          </a:p>
          <a:p>
            <a:r>
              <a:rPr lang="en-US" sz="2400" dirty="0" smtClean="0"/>
              <a:t>Ref.: 18</a:t>
            </a:r>
            <a:endParaRPr lang="en-US" sz="2400" dirty="0"/>
          </a:p>
        </p:txBody>
      </p:sp>
      <p:sp>
        <p:nvSpPr>
          <p:cNvPr id="8" name="7 Rectángulo"/>
          <p:cNvSpPr/>
          <p:nvPr/>
        </p:nvSpPr>
        <p:spPr>
          <a:xfrm>
            <a:off x="388030" y="61098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5"/>
              </a:rPr>
              <a:t>cbsmacu@gmail.com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1278490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3"/>
            <a:ext cx="1097088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ES" dirty="0" smtClean="0"/>
              <a:t>WALLET</a:t>
            </a:r>
            <a:endParaRPr lang="es-E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08641" y="1604330"/>
            <a:ext cx="5286833" cy="4444307"/>
          </a:xfrm>
          <a:ln/>
        </p:spPr>
        <p:txBody>
          <a:bodyPr/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s-ES" dirty="0" err="1"/>
              <a:t>Wallet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square</a:t>
            </a:r>
            <a:r>
              <a:rPr lang="es-ES" dirty="0"/>
              <a:t> </a:t>
            </a:r>
            <a:r>
              <a:rPr lang="es-ES" dirty="0" err="1"/>
              <a:t>form</a:t>
            </a:r>
            <a:r>
              <a:rPr lang="es-ES" dirty="0"/>
              <a:t> and </a:t>
            </a:r>
            <a:r>
              <a:rPr lang="es-ES" dirty="0" err="1"/>
              <a:t>decorated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flag</a:t>
            </a:r>
            <a:r>
              <a:rPr lang="es-ES" dirty="0"/>
              <a:t>.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s-ES" dirty="0"/>
              <a:t>10 x 6,5 cm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s-ES" dirty="0" smtClean="0"/>
              <a:t>Price</a:t>
            </a:r>
            <a:r>
              <a:rPr lang="es-ES" dirty="0"/>
              <a:t>: 4€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s-ES" dirty="0" smtClean="0"/>
              <a:t>REF: 19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2938" y="352219"/>
            <a:ext cx="1629832" cy="1139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979" y="2730248"/>
            <a:ext cx="4145622" cy="23304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388030" y="61098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5"/>
              </a:rPr>
              <a:t>cbsmacu@gmail.com</a:t>
            </a:r>
            <a:endParaRPr lang="es-E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09884" y="515683"/>
            <a:ext cx="5989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</a:rPr>
              <a:t>Asturian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Magnets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8053" y="1439014"/>
            <a:ext cx="4717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This magnets show the typical asturian cow that appears as corporate image of many shops and places in our region because it is very common as we are a very important region in milk and meet production</a:t>
            </a:r>
            <a:endParaRPr lang="es-E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Price: 2,50€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Ref.: 20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b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án de goma Vaca en m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19" y="977350"/>
            <a:ext cx="2683427" cy="2683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án de goma Vaca escancia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5" y="2770348"/>
            <a:ext cx="2433935" cy="2433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án de goma Vaca y band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19" y="3987316"/>
            <a:ext cx="2683427" cy="2683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88030" y="61098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5"/>
              </a:rPr>
              <a:t>cbsmacu@gmail.com</a:t>
            </a:r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375605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4769" y="2976720"/>
            <a:ext cx="10058400" cy="1371600"/>
          </a:xfrm>
        </p:spPr>
        <p:txBody>
          <a:bodyPr/>
          <a:lstStyle/>
          <a:p>
            <a:pPr algn="ctr"/>
            <a:r>
              <a:rPr lang="es-ES" dirty="0" smtClean="0"/>
              <a:t>FOOD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77869" y="515683"/>
            <a:ext cx="6862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Asturian bookmarks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0004" y="1934817"/>
            <a:ext cx="3140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bookmarks are used to place in the last page you have written on a book.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Price: 2,50€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Ref.: 21</a:t>
            </a:r>
            <a:endParaRPr lang="en-U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6828" y="1953801"/>
            <a:ext cx="2559327" cy="25593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8489" y="2031070"/>
            <a:ext cx="2559327" cy="255932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88030" y="61098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4"/>
              </a:rPr>
              <a:t>cbsmacu@gmail.com</a:t>
            </a:r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3938581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313953"/>
            <a:ext cx="10970880" cy="1062832"/>
          </a:xfrm>
          <a:ln/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ES" dirty="0" err="1" smtClean="0"/>
              <a:t>Magnet</a:t>
            </a:r>
            <a:endParaRPr lang="es-E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608641" y="1604330"/>
            <a:ext cx="6742654" cy="4444307"/>
          </a:xfrm>
          <a:ln/>
        </p:spPr>
        <p:txBody>
          <a:bodyPr/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s-ES" dirty="0" err="1"/>
              <a:t>Magnet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fridge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form</a:t>
            </a:r>
            <a:r>
              <a:rPr lang="es-ES" dirty="0"/>
              <a:t> of a </a:t>
            </a:r>
            <a:r>
              <a:rPr lang="es-ES" dirty="0" err="1"/>
              <a:t>spanish</a:t>
            </a:r>
            <a:r>
              <a:rPr lang="es-ES" dirty="0"/>
              <a:t> guitar,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typical</a:t>
            </a:r>
            <a:r>
              <a:rPr lang="es-ES" dirty="0"/>
              <a:t> </a:t>
            </a:r>
            <a:r>
              <a:rPr lang="es-ES" dirty="0" err="1"/>
              <a:t>instrument</a:t>
            </a:r>
            <a:r>
              <a:rPr lang="es-ES" dirty="0"/>
              <a:t>.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s-ES" dirty="0" err="1"/>
              <a:t>It</a:t>
            </a:r>
            <a:r>
              <a:rPr lang="es-ES" dirty="0"/>
              <a:t> has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colours</a:t>
            </a:r>
            <a:r>
              <a:rPr lang="es-ES" dirty="0"/>
              <a:t> of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flag</a:t>
            </a:r>
            <a:r>
              <a:rPr lang="es-ES" dirty="0"/>
              <a:t> and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representative</a:t>
            </a:r>
            <a:r>
              <a:rPr lang="es-ES" dirty="0"/>
              <a:t> animal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bull</a:t>
            </a:r>
            <a:r>
              <a:rPr lang="es-ES" dirty="0"/>
              <a:t>.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s-ES" dirty="0"/>
              <a:t>REF: </a:t>
            </a:r>
            <a:r>
              <a:rPr lang="es-ES" dirty="0" smtClean="0"/>
              <a:t>22</a:t>
            </a:r>
            <a:endParaRPr lang="es-ES" dirty="0"/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s-ES" dirty="0"/>
              <a:t>Price: 2,50 €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es-ES" dirty="0"/>
              <a:t>cbsmacu@gmail.com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5841" y="2"/>
            <a:ext cx="1741440" cy="16331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0082" y="2795451"/>
            <a:ext cx="1958400" cy="17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388030" y="61098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5"/>
              </a:rPr>
              <a:t>cbsmacu@gmail.com</a:t>
            </a:r>
            <a:endParaRPr lang="es-E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70021" y="2526632"/>
            <a:ext cx="10587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/>
              <a:t>CLOTHES</a:t>
            </a:r>
            <a:endParaRPr lang="es-ES" sz="8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Apron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882808"/>
            <a:ext cx="4732421" cy="4572000"/>
          </a:xfrm>
        </p:spPr>
        <p:txBody>
          <a:bodyPr/>
          <a:lstStyle/>
          <a:p>
            <a:r>
              <a:rPr lang="es-ES" dirty="0" smtClean="0"/>
              <a:t>This apron has pictures of the bulls and flamenco. It also has a pocket.</a:t>
            </a:r>
          </a:p>
          <a:p>
            <a:r>
              <a:rPr lang="es-ES" dirty="0" smtClean="0"/>
              <a:t>Unique size.</a:t>
            </a:r>
          </a:p>
          <a:p>
            <a:r>
              <a:rPr lang="es-ES" dirty="0" smtClean="0"/>
              <a:t>5€</a:t>
            </a:r>
          </a:p>
          <a:p>
            <a:r>
              <a:rPr lang="es-ES" dirty="0" smtClean="0"/>
              <a:t>Ref.: </a:t>
            </a:r>
            <a:r>
              <a:rPr lang="es-ES" dirty="0" smtClean="0"/>
              <a:t>23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Picture 2" descr="http://s3.amazonaws.com/designmantic-logos/logos/2014/Nov/small-7604-21869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992" y="455674"/>
            <a:ext cx="1428717" cy="12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305" y="2570748"/>
            <a:ext cx="3556000" cy="3033713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88030" y="61098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4"/>
              </a:rPr>
              <a:t>cbsmacu@gmail.com</a:t>
            </a:r>
            <a:endParaRPr lang="es-E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 Camisetes’ t-shirt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882808"/>
            <a:ext cx="4997116" cy="4572000"/>
          </a:xfrm>
        </p:spPr>
        <p:txBody>
          <a:bodyPr/>
          <a:lstStyle/>
          <a:p>
            <a:r>
              <a:rPr lang="es-ES" dirty="0" smtClean="0"/>
              <a:t>T-shirt with the image of a cow and a phrase.</a:t>
            </a:r>
          </a:p>
          <a:p>
            <a:r>
              <a:rPr lang="es-ES" dirty="0" smtClean="0"/>
              <a:t>Colours: Blue, black and grey.</a:t>
            </a:r>
          </a:p>
          <a:p>
            <a:r>
              <a:rPr lang="es-ES" dirty="0" smtClean="0"/>
              <a:t>Sizes: XXS, XS, S, M, L, XL</a:t>
            </a:r>
          </a:p>
          <a:p>
            <a:r>
              <a:rPr lang="es-ES" dirty="0" smtClean="0"/>
              <a:t>11’95€</a:t>
            </a:r>
          </a:p>
          <a:p>
            <a:r>
              <a:rPr lang="es-ES" dirty="0" smtClean="0"/>
              <a:t>Ref.: </a:t>
            </a:r>
            <a:r>
              <a:rPr lang="es-ES" dirty="0" smtClean="0"/>
              <a:t>24 </a:t>
            </a:r>
            <a:r>
              <a:rPr lang="es-ES" dirty="0" smtClean="0"/>
              <a:t>(</a:t>
            </a:r>
            <a:r>
              <a:rPr lang="es-ES" dirty="0" err="1" smtClean="0"/>
              <a:t>blue</a:t>
            </a:r>
            <a:r>
              <a:rPr lang="es-ES" dirty="0" smtClean="0"/>
              <a:t>), </a:t>
            </a:r>
            <a:r>
              <a:rPr lang="es-ES" dirty="0" smtClean="0"/>
              <a:t>25 </a:t>
            </a:r>
            <a:r>
              <a:rPr lang="es-ES" dirty="0" smtClean="0"/>
              <a:t>(grey), </a:t>
            </a:r>
            <a:r>
              <a:rPr lang="es-ES" dirty="0" smtClean="0"/>
              <a:t>26 </a:t>
            </a:r>
            <a:r>
              <a:rPr lang="es-ES" dirty="0" smtClean="0"/>
              <a:t>(</a:t>
            </a:r>
            <a:r>
              <a:rPr lang="es-ES" dirty="0" err="1" smtClean="0"/>
              <a:t>black</a:t>
            </a:r>
            <a:r>
              <a:rPr lang="es-ES" dirty="0" smtClean="0"/>
              <a:t>)</a:t>
            </a:r>
          </a:p>
          <a:p>
            <a:endParaRPr lang="es-ES" dirty="0"/>
          </a:p>
        </p:txBody>
      </p:sp>
      <p:pic>
        <p:nvPicPr>
          <p:cNvPr id="4" name="Picture 2" descr="http://s3.amazonaws.com/designmantic-logos/logos/2014/Nov/small-7604-21869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1676" y="503801"/>
            <a:ext cx="1428717" cy="12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7213600" y="6488668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cbsmacu@gmail.com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695" y="1636294"/>
            <a:ext cx="2717800" cy="20383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442" y="4191000"/>
            <a:ext cx="2514600" cy="18859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895" y="4166936"/>
            <a:ext cx="2641600" cy="19812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388030" y="61098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6"/>
              </a:rPr>
              <a:t>cbsmacu@gmail.com</a:t>
            </a:r>
            <a:endParaRPr lang="es-E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Shorts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944" y="1832550"/>
            <a:ext cx="6703636" cy="4572000"/>
          </a:xfrm>
        </p:spPr>
        <p:txBody>
          <a:bodyPr/>
          <a:lstStyle/>
          <a:p>
            <a:r>
              <a:rPr lang="es-ES" dirty="0" err="1" smtClean="0"/>
              <a:t>Sport’s</a:t>
            </a:r>
            <a:r>
              <a:rPr lang="es-ES" dirty="0" smtClean="0"/>
              <a:t> shorts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Spahish</a:t>
            </a:r>
            <a:r>
              <a:rPr lang="es-ES" dirty="0" smtClean="0"/>
              <a:t> flat.</a:t>
            </a:r>
          </a:p>
          <a:p>
            <a:pPr>
              <a:buNone/>
            </a:pPr>
            <a:r>
              <a:rPr lang="es-ES" dirty="0" err="1" smtClean="0"/>
              <a:t>Breathable</a:t>
            </a:r>
            <a:r>
              <a:rPr lang="es-ES" dirty="0" smtClean="0"/>
              <a:t> and </a:t>
            </a:r>
            <a:r>
              <a:rPr lang="es-ES" dirty="0" err="1" smtClean="0"/>
              <a:t>quick</a:t>
            </a:r>
            <a:r>
              <a:rPr lang="es-ES" dirty="0" smtClean="0"/>
              <a:t> </a:t>
            </a:r>
            <a:r>
              <a:rPr lang="es-ES" dirty="0" err="1" smtClean="0"/>
              <a:t>drying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err="1" smtClean="0"/>
              <a:t>Elastic</a:t>
            </a:r>
            <a:r>
              <a:rPr lang="es-ES" dirty="0" smtClean="0"/>
              <a:t> and </a:t>
            </a:r>
            <a:r>
              <a:rPr lang="es-ES" dirty="0" err="1" smtClean="0"/>
              <a:t>drawstring</a:t>
            </a:r>
            <a:r>
              <a:rPr lang="es-ES" dirty="0" smtClean="0"/>
              <a:t> </a:t>
            </a:r>
            <a:r>
              <a:rPr lang="es-ES" dirty="0" err="1" smtClean="0"/>
              <a:t>waist</a:t>
            </a:r>
            <a:r>
              <a:rPr lang="es-ES" dirty="0" smtClean="0"/>
              <a:t>.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err="1" smtClean="0"/>
              <a:t>Size</a:t>
            </a:r>
            <a:r>
              <a:rPr lang="es-ES" dirty="0" smtClean="0"/>
              <a:t>: M, L, XL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Price: 9€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Ref.: </a:t>
            </a:r>
            <a:r>
              <a:rPr lang="es-ES" dirty="0" smtClean="0"/>
              <a:t>27</a:t>
            </a:r>
            <a:endParaRPr lang="es-ES" dirty="0" smtClean="0"/>
          </a:p>
          <a:p>
            <a:pPr marL="0">
              <a:lnSpc>
                <a:spcPct val="150000"/>
              </a:lnSpc>
              <a:buNone/>
            </a:pPr>
            <a:endParaRPr lang="es-ES" sz="2400" dirty="0" smtClean="0"/>
          </a:p>
        </p:txBody>
      </p:sp>
      <p:pic>
        <p:nvPicPr>
          <p:cNvPr id="4" name="3 Imagen" descr="PANTALON_01_BANDERA_ESPANA_NEGRO_cop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553" y="2474740"/>
            <a:ext cx="4138507" cy="283305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88030" y="61098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cbsmacu@gmail.com</a:t>
            </a:r>
            <a:endParaRPr lang="es-ES" dirty="0" smtClean="0"/>
          </a:p>
        </p:txBody>
      </p:sp>
      <p:pic>
        <p:nvPicPr>
          <p:cNvPr id="6" name="Picture 2" descr="http://s3.amazonaws.com/designmantic-logos/logos/2014/Nov/small-7604-21869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15601" y="455713"/>
            <a:ext cx="1171074" cy="1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1200151" y="333375"/>
            <a:ext cx="6830483" cy="1143000"/>
          </a:xfrm>
        </p:spPr>
        <p:txBody>
          <a:bodyPr/>
          <a:lstStyle/>
          <a:p>
            <a:r>
              <a:rPr lang="es-ES" dirty="0" err="1" smtClean="0">
                <a:latin typeface="+mn-lt"/>
                <a:cs typeface="Times New Roman" pitchFamily="18" charset="0"/>
              </a:rPr>
              <a:t>Cooking</a:t>
            </a:r>
            <a:r>
              <a:rPr lang="es-ES" i="1" dirty="0" smtClean="0">
                <a:latin typeface="+mn-lt"/>
                <a:cs typeface="Times New Roman" pitchFamily="18" charset="0"/>
              </a:rPr>
              <a:t> </a:t>
            </a:r>
            <a:r>
              <a:rPr lang="es-ES" dirty="0" err="1" smtClean="0">
                <a:latin typeface="+mn-lt"/>
                <a:cs typeface="Times New Roman" pitchFamily="18" charset="0"/>
              </a:rPr>
              <a:t>glove</a:t>
            </a:r>
            <a:endParaRPr lang="es-ES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5774267" cy="4525963"/>
          </a:xfrm>
        </p:spPr>
        <p:txBody>
          <a:bodyPr/>
          <a:lstStyle/>
          <a:p>
            <a:pPr algn="just"/>
            <a:r>
              <a:rPr lang="es-ES" sz="2400" dirty="0" err="1" smtClean="0">
                <a:cs typeface="Times New Roman" pitchFamily="18" charset="0"/>
              </a:rPr>
              <a:t>Spanish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glove</a:t>
            </a:r>
            <a:r>
              <a:rPr lang="es-ES" sz="2400" dirty="0" smtClean="0">
                <a:cs typeface="Times New Roman" pitchFamily="18" charset="0"/>
              </a:rPr>
              <a:t>. </a:t>
            </a:r>
            <a:r>
              <a:rPr lang="es-ES" sz="2400" dirty="0" err="1" smtClean="0">
                <a:cs typeface="Times New Roman" pitchFamily="18" charset="0"/>
              </a:rPr>
              <a:t>It’s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useful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while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taking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hot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food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out</a:t>
            </a:r>
            <a:r>
              <a:rPr lang="es-ES" sz="2400" dirty="0" smtClean="0">
                <a:cs typeface="Times New Roman" pitchFamily="18" charset="0"/>
              </a:rPr>
              <a:t> of </a:t>
            </a:r>
            <a:r>
              <a:rPr lang="es-ES" sz="2400" dirty="0" err="1" smtClean="0">
                <a:cs typeface="Times New Roman" pitchFamily="18" charset="0"/>
              </a:rPr>
              <a:t>the</a:t>
            </a:r>
            <a:r>
              <a:rPr lang="es-ES" sz="2400" dirty="0" smtClean="0">
                <a:cs typeface="Times New Roman" pitchFamily="18" charset="0"/>
              </a:rPr>
              <a:t> oven. </a:t>
            </a:r>
            <a:r>
              <a:rPr lang="es-ES" sz="2400" dirty="0" err="1" smtClean="0">
                <a:cs typeface="Times New Roman" pitchFamily="18" charset="0"/>
              </a:rPr>
              <a:t>It’s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suitable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for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all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kinds</a:t>
            </a:r>
            <a:r>
              <a:rPr lang="es-ES" sz="2400" dirty="0" smtClean="0">
                <a:cs typeface="Times New Roman" pitchFamily="18" charset="0"/>
              </a:rPr>
              <a:t> of </a:t>
            </a:r>
            <a:r>
              <a:rPr lang="es-ES" sz="2400" dirty="0" err="1" smtClean="0">
                <a:cs typeface="Times New Roman" pitchFamily="18" charset="0"/>
              </a:rPr>
              <a:t>hands</a:t>
            </a:r>
            <a:r>
              <a:rPr lang="es-ES" sz="2400" dirty="0" smtClean="0">
                <a:cs typeface="Times New Roman" pitchFamily="18" charset="0"/>
              </a:rPr>
              <a:t> and </a:t>
            </a:r>
            <a:r>
              <a:rPr lang="es-ES" sz="2400" dirty="0" err="1" smtClean="0">
                <a:cs typeface="Times New Roman" pitchFamily="18" charset="0"/>
              </a:rPr>
              <a:t>it</a:t>
            </a:r>
            <a:r>
              <a:rPr lang="es-ES" sz="2400" dirty="0" smtClean="0">
                <a:cs typeface="Times New Roman" pitchFamily="18" charset="0"/>
              </a:rPr>
              <a:t> shows </a:t>
            </a:r>
            <a:r>
              <a:rPr lang="es-ES" sz="2400" dirty="0" err="1" smtClean="0">
                <a:cs typeface="Times New Roman" pitchFamily="18" charset="0"/>
              </a:rPr>
              <a:t>the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recipe</a:t>
            </a:r>
            <a:r>
              <a:rPr lang="es-ES" sz="2400" dirty="0" smtClean="0">
                <a:cs typeface="Times New Roman" pitchFamily="18" charset="0"/>
              </a:rPr>
              <a:t> of </a:t>
            </a:r>
            <a:r>
              <a:rPr lang="es-ES" sz="2400" dirty="0" err="1" smtClean="0">
                <a:cs typeface="Times New Roman" pitchFamily="18" charset="0"/>
              </a:rPr>
              <a:t>some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typical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spanish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snacks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or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food</a:t>
            </a:r>
            <a:r>
              <a:rPr lang="es-ES" sz="2400" dirty="0" smtClean="0">
                <a:cs typeface="Times New Roman" pitchFamily="18" charset="0"/>
              </a:rPr>
              <a:t> (</a:t>
            </a:r>
            <a:r>
              <a:rPr lang="es-ES" sz="2400" dirty="0" err="1" smtClean="0">
                <a:cs typeface="Times New Roman" pitchFamily="18" charset="0"/>
              </a:rPr>
              <a:t>spanish-omelette</a:t>
            </a:r>
            <a:r>
              <a:rPr lang="es-ES" sz="2400" dirty="0" smtClean="0">
                <a:cs typeface="Times New Roman" pitchFamily="18" charset="0"/>
              </a:rPr>
              <a:t> and “Paella”)</a:t>
            </a:r>
          </a:p>
          <a:p>
            <a:pPr algn="just"/>
            <a:r>
              <a:rPr lang="es-ES" sz="2400" dirty="0" err="1" smtClean="0">
                <a:cs typeface="Times New Roman" pitchFamily="18" charset="0"/>
              </a:rPr>
              <a:t>Size</a:t>
            </a:r>
            <a:r>
              <a:rPr lang="es-ES" sz="2400" dirty="0" smtClean="0">
                <a:cs typeface="Times New Roman" pitchFamily="18" charset="0"/>
              </a:rPr>
              <a:t>: </a:t>
            </a:r>
            <a:r>
              <a:rPr lang="es-ES" sz="2400" dirty="0" err="1" smtClean="0">
                <a:cs typeface="Times New Roman" pitchFamily="18" charset="0"/>
              </a:rPr>
              <a:t>for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all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types</a:t>
            </a:r>
            <a:r>
              <a:rPr lang="es-ES" sz="2400" dirty="0" smtClean="0">
                <a:cs typeface="Times New Roman" pitchFamily="18" charset="0"/>
              </a:rPr>
              <a:t> of </a:t>
            </a:r>
            <a:r>
              <a:rPr lang="es-ES" sz="2400" dirty="0" err="1" smtClean="0">
                <a:cs typeface="Times New Roman" pitchFamily="18" charset="0"/>
              </a:rPr>
              <a:t>hands</a:t>
            </a:r>
            <a:endParaRPr lang="es-ES" sz="2400" dirty="0" smtClean="0">
              <a:cs typeface="Times New Roman" pitchFamily="18" charset="0"/>
            </a:endParaRPr>
          </a:p>
          <a:p>
            <a:pPr algn="just"/>
            <a:r>
              <a:rPr lang="es-ES" sz="2400" dirty="0" smtClean="0">
                <a:cs typeface="Times New Roman" pitchFamily="18" charset="0"/>
              </a:rPr>
              <a:t>Price: 4€</a:t>
            </a:r>
          </a:p>
          <a:p>
            <a:pPr algn="just"/>
            <a:r>
              <a:rPr lang="es-ES" sz="2400" dirty="0" smtClean="0">
                <a:cs typeface="Times New Roman" pitchFamily="18" charset="0"/>
              </a:rPr>
              <a:t>Ref.: </a:t>
            </a:r>
            <a:r>
              <a:rPr lang="es-ES" sz="2400" dirty="0" smtClean="0">
                <a:cs typeface="Times New Roman" pitchFamily="18" charset="0"/>
              </a:rPr>
              <a:t>28</a:t>
            </a:r>
            <a:endParaRPr lang="es-ES" sz="2400" dirty="0" smtClean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15475" y="1329936"/>
            <a:ext cx="3988883" cy="494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7619" y="401805"/>
            <a:ext cx="119591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88030" y="61098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4"/>
              </a:rPr>
              <a:t>cbsmacu@gmail.com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775884" y="404813"/>
            <a:ext cx="10972800" cy="1143000"/>
          </a:xfrm>
        </p:spPr>
        <p:txBody>
          <a:bodyPr/>
          <a:lstStyle/>
          <a:p>
            <a:r>
              <a:rPr lang="es-ES" dirty="0" err="1" smtClean="0">
                <a:latin typeface="+mn-lt"/>
                <a:cs typeface="Times New Roman" pitchFamily="18" charset="0"/>
              </a:rPr>
              <a:t>Spanish</a:t>
            </a:r>
            <a:r>
              <a:rPr lang="es-ES" dirty="0" smtClean="0">
                <a:latin typeface="+mn-lt"/>
                <a:cs typeface="Times New Roman" pitchFamily="18" charset="0"/>
              </a:rPr>
              <a:t> </a:t>
            </a:r>
            <a:r>
              <a:rPr lang="es-ES" dirty="0" err="1" smtClean="0">
                <a:latin typeface="+mn-lt"/>
                <a:cs typeface="Times New Roman" pitchFamily="18" charset="0"/>
              </a:rPr>
              <a:t>cap</a:t>
            </a:r>
            <a:endParaRPr lang="es-ES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719667" y="1628776"/>
            <a:ext cx="4895851" cy="4525963"/>
          </a:xfrm>
        </p:spPr>
        <p:txBody>
          <a:bodyPr/>
          <a:lstStyle/>
          <a:p>
            <a:pPr algn="just"/>
            <a:r>
              <a:rPr lang="es-ES" sz="2400" dirty="0" err="1" smtClean="0">
                <a:cs typeface="Times New Roman" pitchFamily="18" charset="0"/>
              </a:rPr>
              <a:t>Spanish</a:t>
            </a:r>
            <a:r>
              <a:rPr lang="es-ES" sz="2400" dirty="0" smtClean="0">
                <a:cs typeface="Times New Roman" pitchFamily="18" charset="0"/>
              </a:rPr>
              <a:t> cap. </a:t>
            </a:r>
            <a:r>
              <a:rPr lang="es-ES" sz="2400" dirty="0" err="1" smtClean="0">
                <a:cs typeface="Times New Roman" pitchFamily="18" charset="0"/>
              </a:rPr>
              <a:t>It’s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black</a:t>
            </a:r>
            <a:r>
              <a:rPr lang="es-ES" sz="2400" dirty="0" smtClean="0">
                <a:cs typeface="Times New Roman" pitchFamily="18" charset="0"/>
              </a:rPr>
              <a:t> and </a:t>
            </a:r>
            <a:r>
              <a:rPr lang="es-ES" sz="2400" dirty="0" err="1" smtClean="0">
                <a:cs typeface="Times New Roman" pitchFamily="18" charset="0"/>
              </a:rPr>
              <a:t>it</a:t>
            </a:r>
            <a:r>
              <a:rPr lang="es-ES" sz="2400" dirty="0" smtClean="0">
                <a:cs typeface="Times New Roman" pitchFamily="18" charset="0"/>
              </a:rPr>
              <a:t> has </a:t>
            </a:r>
            <a:r>
              <a:rPr lang="es-ES" sz="2400" dirty="0" err="1" smtClean="0">
                <a:cs typeface="Times New Roman" pitchFamily="18" charset="0"/>
              </a:rPr>
              <a:t>the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spanish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flag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colours</a:t>
            </a:r>
            <a:r>
              <a:rPr lang="es-ES" sz="2400" dirty="0" smtClean="0">
                <a:cs typeface="Times New Roman" pitchFamily="18" charset="0"/>
              </a:rPr>
              <a:t> at </a:t>
            </a:r>
            <a:r>
              <a:rPr lang="es-ES" sz="2400" dirty="0" err="1" smtClean="0">
                <a:cs typeface="Times New Roman" pitchFamily="18" charset="0"/>
              </a:rPr>
              <a:t>the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bottom</a:t>
            </a:r>
            <a:r>
              <a:rPr lang="es-ES" sz="2400" dirty="0" smtClean="0">
                <a:cs typeface="Times New Roman" pitchFamily="18" charset="0"/>
              </a:rPr>
              <a:t>. </a:t>
            </a:r>
          </a:p>
          <a:p>
            <a:pPr algn="just"/>
            <a:r>
              <a:rPr lang="es-ES" sz="2400" dirty="0" err="1" smtClean="0">
                <a:cs typeface="Times New Roman" pitchFamily="18" charset="0"/>
              </a:rPr>
              <a:t>Size</a:t>
            </a:r>
            <a:r>
              <a:rPr lang="es-ES" sz="2400" dirty="0" smtClean="0">
                <a:cs typeface="Times New Roman" pitchFamily="18" charset="0"/>
              </a:rPr>
              <a:t>: </a:t>
            </a:r>
            <a:r>
              <a:rPr lang="es-ES" sz="2400" dirty="0" err="1" smtClean="0">
                <a:cs typeface="Times New Roman" pitchFamily="18" charset="0"/>
              </a:rPr>
              <a:t>there’s</a:t>
            </a:r>
            <a:r>
              <a:rPr lang="es-ES" sz="2400" dirty="0" smtClean="0">
                <a:cs typeface="Times New Roman" pitchFamily="18" charset="0"/>
              </a:rPr>
              <a:t> no </a:t>
            </a:r>
            <a:r>
              <a:rPr lang="es-ES" sz="2400" dirty="0" err="1" smtClean="0">
                <a:cs typeface="Times New Roman" pitchFamily="18" charset="0"/>
              </a:rPr>
              <a:t>size</a:t>
            </a:r>
            <a:r>
              <a:rPr lang="es-ES" sz="2400" dirty="0" smtClean="0">
                <a:cs typeface="Times New Roman" pitchFamily="18" charset="0"/>
              </a:rPr>
              <a:t>. </a:t>
            </a:r>
            <a:r>
              <a:rPr lang="es-ES" sz="2400" dirty="0" err="1" smtClean="0">
                <a:cs typeface="Times New Roman" pitchFamily="18" charset="0"/>
              </a:rPr>
              <a:t>It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matches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with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all</a:t>
            </a:r>
            <a:r>
              <a:rPr lang="es-ES" sz="2400" dirty="0" smtClean="0">
                <a:cs typeface="Times New Roman" pitchFamily="18" charset="0"/>
              </a:rPr>
              <a:t> </a:t>
            </a:r>
            <a:r>
              <a:rPr lang="es-ES" sz="2400" dirty="0" err="1" smtClean="0">
                <a:cs typeface="Times New Roman" pitchFamily="18" charset="0"/>
              </a:rPr>
              <a:t>types</a:t>
            </a:r>
            <a:r>
              <a:rPr lang="es-ES" sz="2400" dirty="0" smtClean="0">
                <a:cs typeface="Times New Roman" pitchFamily="18" charset="0"/>
              </a:rPr>
              <a:t> of </a:t>
            </a:r>
            <a:r>
              <a:rPr lang="es-ES" sz="2400" dirty="0" err="1" smtClean="0">
                <a:cs typeface="Times New Roman" pitchFamily="18" charset="0"/>
              </a:rPr>
              <a:t>heads</a:t>
            </a:r>
            <a:r>
              <a:rPr lang="es-ES" sz="2400" dirty="0" smtClean="0">
                <a:cs typeface="Times New Roman" pitchFamily="18" charset="0"/>
              </a:rPr>
              <a:t>.</a:t>
            </a:r>
          </a:p>
          <a:p>
            <a:pPr algn="just"/>
            <a:r>
              <a:rPr lang="es-ES" sz="2400" dirty="0" smtClean="0">
                <a:cs typeface="Times New Roman" pitchFamily="18" charset="0"/>
              </a:rPr>
              <a:t>Price: 3€</a:t>
            </a:r>
          </a:p>
          <a:p>
            <a:pPr algn="just"/>
            <a:r>
              <a:rPr lang="es-ES" sz="2400" dirty="0" smtClean="0">
                <a:cs typeface="Times New Roman" pitchFamily="18" charset="0"/>
              </a:rPr>
              <a:t>Ref.: </a:t>
            </a:r>
            <a:r>
              <a:rPr lang="es-ES" sz="2400" dirty="0" smtClean="0">
                <a:cs typeface="Times New Roman" pitchFamily="18" charset="0"/>
              </a:rPr>
              <a:t>29</a:t>
            </a:r>
            <a:endParaRPr lang="es-ES" sz="2400" dirty="0" smtClean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07968" y="1772816"/>
            <a:ext cx="6096000" cy="4105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5101" y="397042"/>
            <a:ext cx="11959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88030" y="61098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4"/>
              </a:rPr>
              <a:t>cbsmacu@gmail.com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>
                <a:latin typeface="+mn-lt"/>
                <a:cs typeface="Times New Roman" pitchFamily="18" charset="0"/>
              </a:rPr>
              <a:t>Spanish</a:t>
            </a:r>
            <a:r>
              <a:rPr lang="es-ES" dirty="0" smtClean="0">
                <a:latin typeface="+mn-lt"/>
                <a:cs typeface="Times New Roman" pitchFamily="18" charset="0"/>
              </a:rPr>
              <a:t> T-</a:t>
            </a:r>
            <a:r>
              <a:rPr lang="es-ES" dirty="0" err="1" smtClean="0">
                <a:latin typeface="+mn-lt"/>
                <a:cs typeface="Times New Roman" pitchFamily="18" charset="0"/>
              </a:rPr>
              <a:t>Shirt</a:t>
            </a:r>
            <a:endParaRPr lang="es-ES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s-ES" sz="1800" dirty="0" smtClean="0">
                <a:cs typeface="Times New Roman" pitchFamily="18" charset="0"/>
              </a:rPr>
              <a:t>Red T-</a:t>
            </a:r>
            <a:r>
              <a:rPr lang="es-ES" sz="1800" dirty="0" err="1" smtClean="0">
                <a:cs typeface="Times New Roman" pitchFamily="18" charset="0"/>
              </a:rPr>
              <a:t>Shirt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with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the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national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Spanish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coat</a:t>
            </a:r>
            <a:r>
              <a:rPr lang="es-ES" sz="1800" dirty="0" smtClean="0">
                <a:cs typeface="Times New Roman" pitchFamily="18" charset="0"/>
              </a:rPr>
              <a:t> of </a:t>
            </a:r>
            <a:r>
              <a:rPr lang="es-ES" sz="1800" dirty="0" err="1" smtClean="0">
                <a:cs typeface="Times New Roman" pitchFamily="18" charset="0"/>
              </a:rPr>
              <a:t>arms</a:t>
            </a:r>
            <a:r>
              <a:rPr lang="es-ES" sz="1800" dirty="0" smtClean="0">
                <a:cs typeface="Times New Roman" pitchFamily="18" charset="0"/>
              </a:rPr>
              <a:t> and </a:t>
            </a:r>
            <a:r>
              <a:rPr lang="es-ES" sz="1800" dirty="0" err="1" smtClean="0">
                <a:cs typeface="Times New Roman" pitchFamily="18" charset="0"/>
              </a:rPr>
              <a:t>the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name</a:t>
            </a:r>
            <a:r>
              <a:rPr lang="es-ES" sz="1800" dirty="0" smtClean="0">
                <a:cs typeface="Times New Roman" pitchFamily="18" charset="0"/>
              </a:rPr>
              <a:t> of “España” </a:t>
            </a:r>
            <a:r>
              <a:rPr lang="es-ES" sz="1800" dirty="0" err="1" smtClean="0">
                <a:cs typeface="Times New Roman" pitchFamily="18" charset="0"/>
              </a:rPr>
              <a:t>on</a:t>
            </a:r>
            <a:r>
              <a:rPr lang="es-ES" sz="1800" dirty="0" smtClean="0">
                <a:cs typeface="Times New Roman" pitchFamily="18" charset="0"/>
              </a:rPr>
              <a:t> top. </a:t>
            </a:r>
            <a:r>
              <a:rPr lang="es-ES" sz="1800" dirty="0" err="1" smtClean="0">
                <a:cs typeface="Times New Roman" pitchFamily="18" charset="0"/>
              </a:rPr>
              <a:t>It’s</a:t>
            </a:r>
            <a:r>
              <a:rPr lang="es-ES" sz="1800" dirty="0" smtClean="0">
                <a:cs typeface="Times New Roman" pitchFamily="18" charset="0"/>
              </a:rPr>
              <a:t> </a:t>
            </a:r>
            <a:r>
              <a:rPr lang="es-ES" sz="1800" dirty="0" err="1" smtClean="0">
                <a:cs typeface="Times New Roman" pitchFamily="18" charset="0"/>
              </a:rPr>
              <a:t>made</a:t>
            </a:r>
            <a:r>
              <a:rPr lang="es-ES" sz="1800" dirty="0" smtClean="0">
                <a:cs typeface="Times New Roman" pitchFamily="18" charset="0"/>
              </a:rPr>
              <a:t> of </a:t>
            </a:r>
            <a:r>
              <a:rPr lang="es-ES" sz="1800" dirty="0" err="1" smtClean="0">
                <a:cs typeface="Times New Roman" pitchFamily="18" charset="0"/>
              </a:rPr>
              <a:t>cotton</a:t>
            </a:r>
            <a:r>
              <a:rPr lang="es-ES" sz="1800" dirty="0" smtClean="0"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sz="1800" dirty="0" err="1" smtClean="0">
                <a:cs typeface="Times New Roman" pitchFamily="18" charset="0"/>
              </a:rPr>
              <a:t>Size</a:t>
            </a:r>
            <a:r>
              <a:rPr lang="es-ES" sz="1800" dirty="0" smtClean="0">
                <a:cs typeface="Times New Roman" pitchFamily="18" charset="0"/>
              </a:rPr>
              <a:t>: M and S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sz="1800" dirty="0" smtClean="0">
                <a:cs typeface="Times New Roman" pitchFamily="18" charset="0"/>
              </a:rPr>
              <a:t>Price: 8€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dirty="0" smtClean="0">
                <a:cs typeface="Times New Roman" pitchFamily="18" charset="0"/>
              </a:rPr>
              <a:t>Ref.: </a:t>
            </a:r>
            <a:r>
              <a:rPr lang="es-ES" dirty="0" smtClean="0">
                <a:cs typeface="Times New Roman" pitchFamily="18" charset="0"/>
              </a:rPr>
              <a:t>30</a:t>
            </a:r>
            <a:endParaRPr lang="es-ES" sz="1800" dirty="0" smtClean="0">
              <a:cs typeface="Times New Roman" pitchFamily="18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8301" y="1846765"/>
            <a:ext cx="525568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3440" y="392614"/>
            <a:ext cx="119591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88030" y="61098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4"/>
              </a:rPr>
              <a:t>cbsmacu@gmail.com</a:t>
            </a:r>
            <a:endParaRPr lang="es-E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Carbayones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103120"/>
            <a:ext cx="3878911" cy="3931920"/>
          </a:xfrm>
        </p:spPr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typical</a:t>
            </a:r>
            <a:r>
              <a:rPr lang="es-ES" dirty="0" smtClean="0"/>
              <a:t> </a:t>
            </a:r>
            <a:r>
              <a:rPr lang="es-ES" dirty="0" err="1" smtClean="0"/>
              <a:t>sweet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/>
              <a:t> </a:t>
            </a:r>
            <a:r>
              <a:rPr lang="es-ES" dirty="0" smtClean="0"/>
              <a:t>Asturias (Oviedo).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hazelnuts</a:t>
            </a:r>
            <a:r>
              <a:rPr lang="es-ES" dirty="0" smtClean="0"/>
              <a:t>, </a:t>
            </a:r>
            <a:r>
              <a:rPr lang="es-ES" dirty="0" err="1" smtClean="0"/>
              <a:t>sugar</a:t>
            </a:r>
            <a:r>
              <a:rPr lang="es-ES" dirty="0" smtClean="0"/>
              <a:t>, </a:t>
            </a:r>
            <a:r>
              <a:rPr lang="es-ES" dirty="0" err="1" smtClean="0"/>
              <a:t>eggs</a:t>
            </a:r>
            <a:r>
              <a:rPr lang="es-ES" dirty="0" smtClean="0"/>
              <a:t>, </a:t>
            </a:r>
            <a:r>
              <a:rPr lang="es-ES" dirty="0" err="1" smtClean="0"/>
              <a:t>lemon</a:t>
            </a:r>
            <a:r>
              <a:rPr lang="es-ES" dirty="0" smtClean="0"/>
              <a:t>, </a:t>
            </a:r>
            <a:r>
              <a:rPr lang="es-ES" dirty="0" err="1" smtClean="0"/>
              <a:t>cinnamon</a:t>
            </a:r>
            <a:r>
              <a:rPr lang="es-ES" dirty="0" smtClean="0"/>
              <a:t> and </a:t>
            </a:r>
            <a:r>
              <a:rPr lang="es-ES" dirty="0" err="1" smtClean="0"/>
              <a:t>wine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cognac</a:t>
            </a:r>
            <a:r>
              <a:rPr lang="es-ES" dirty="0" smtClean="0"/>
              <a:t>.  </a:t>
            </a:r>
          </a:p>
          <a:p>
            <a:r>
              <a:rPr lang="es-ES" dirty="0" smtClean="0"/>
              <a:t>Price: 1€ </a:t>
            </a:r>
            <a:r>
              <a:rPr lang="es-ES" dirty="0" err="1" smtClean="0"/>
              <a:t>each</a:t>
            </a:r>
            <a:endParaRPr lang="es-ES" dirty="0" smtClean="0"/>
          </a:p>
          <a:p>
            <a:r>
              <a:rPr lang="es-ES" dirty="0" smtClean="0"/>
              <a:t>Ref.: 01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333" y="1767997"/>
            <a:ext cx="4900488" cy="3603299"/>
          </a:xfrm>
          <a:prstGeom prst="rect">
            <a:avLst/>
          </a:prstGeom>
        </p:spPr>
      </p:pic>
      <p:pic>
        <p:nvPicPr>
          <p:cNvPr id="5" name="Picture 2" descr="http://s3.amazonaws.com/designmantic-logos/logos/2014/Nov/small-7604-21869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80" y="642919"/>
            <a:ext cx="1357329" cy="12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67825" y="611893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/>
              </a:rPr>
              <a:t>cbsmacu@gmail.com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204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Sobaos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103120"/>
            <a:ext cx="2948609" cy="3931920"/>
          </a:xfrm>
        </p:spPr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typical</a:t>
            </a:r>
            <a:r>
              <a:rPr lang="es-ES" dirty="0" smtClean="0"/>
              <a:t> </a:t>
            </a:r>
            <a:r>
              <a:rPr lang="es-ES" dirty="0" err="1" smtClean="0"/>
              <a:t>sweet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Spain</a:t>
            </a:r>
            <a:r>
              <a:rPr lang="es-ES" dirty="0"/>
              <a:t> </a:t>
            </a:r>
            <a:r>
              <a:rPr lang="es-ES" dirty="0" smtClean="0"/>
              <a:t>(Cantabria) </a:t>
            </a:r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butter</a:t>
            </a:r>
            <a:r>
              <a:rPr lang="es-ES" dirty="0" smtClean="0"/>
              <a:t>, </a:t>
            </a:r>
            <a:r>
              <a:rPr lang="es-ES" dirty="0" err="1" smtClean="0"/>
              <a:t>eggs</a:t>
            </a:r>
            <a:r>
              <a:rPr lang="es-ES" dirty="0" smtClean="0"/>
              <a:t>, </a:t>
            </a:r>
            <a:r>
              <a:rPr lang="es-ES" dirty="0" err="1" smtClean="0"/>
              <a:t>sugar</a:t>
            </a:r>
            <a:r>
              <a:rPr lang="es-ES" dirty="0" smtClean="0"/>
              <a:t>, </a:t>
            </a:r>
            <a:r>
              <a:rPr lang="es-ES" dirty="0" err="1" smtClean="0"/>
              <a:t>honey</a:t>
            </a:r>
            <a:r>
              <a:rPr lang="es-ES" dirty="0" smtClean="0"/>
              <a:t> and </a:t>
            </a:r>
            <a:r>
              <a:rPr lang="es-ES" dirty="0" err="1" smtClean="0"/>
              <a:t>flour</a:t>
            </a:r>
            <a:r>
              <a:rPr lang="es-ES" dirty="0" smtClean="0"/>
              <a:t>. </a:t>
            </a:r>
          </a:p>
          <a:p>
            <a:r>
              <a:rPr lang="es-ES" dirty="0" smtClean="0"/>
              <a:t>Price: 1€ </a:t>
            </a:r>
            <a:r>
              <a:rPr lang="es-ES" dirty="0" err="1" smtClean="0"/>
              <a:t>each</a:t>
            </a:r>
            <a:endParaRPr lang="es-ES" dirty="0" smtClean="0"/>
          </a:p>
          <a:p>
            <a:r>
              <a:rPr lang="es-ES" dirty="0" smtClean="0"/>
              <a:t>Ref.: 02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729" y="1715044"/>
            <a:ext cx="5311471" cy="4319996"/>
          </a:xfrm>
          <a:prstGeom prst="rect">
            <a:avLst/>
          </a:prstGeom>
        </p:spPr>
      </p:pic>
      <p:pic>
        <p:nvPicPr>
          <p:cNvPr id="5" name="Picture 2" descr="http://s3.amazonaws.com/designmantic-logos/logos/2014/Nov/small-7604-21869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80" y="642919"/>
            <a:ext cx="1357329" cy="12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67825" y="611893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/>
              </a:rPr>
              <a:t>cbsmacu@gmail.com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7315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FRISUELOS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made</a:t>
            </a:r>
            <a:r>
              <a:rPr lang="es-ES" sz="2400" dirty="0" smtClean="0"/>
              <a:t> up of </a:t>
            </a:r>
            <a:r>
              <a:rPr lang="es-ES" sz="2400" dirty="0" err="1" smtClean="0"/>
              <a:t>eggs</a:t>
            </a:r>
            <a:r>
              <a:rPr lang="es-ES" sz="2400" dirty="0" smtClean="0"/>
              <a:t>, </a:t>
            </a:r>
            <a:r>
              <a:rPr lang="es-ES" sz="2400" dirty="0" err="1" smtClean="0"/>
              <a:t>milk</a:t>
            </a:r>
            <a:r>
              <a:rPr lang="es-ES" sz="2400" dirty="0" smtClean="0"/>
              <a:t>, </a:t>
            </a:r>
            <a:r>
              <a:rPr lang="es-ES" sz="2400" dirty="0" err="1" smtClean="0"/>
              <a:t>salt</a:t>
            </a:r>
            <a:r>
              <a:rPr lang="es-ES" sz="2400" dirty="0" smtClean="0"/>
              <a:t> and </a:t>
            </a:r>
            <a:r>
              <a:rPr lang="es-ES" sz="2400" dirty="0" err="1" smtClean="0"/>
              <a:t>flour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typical</a:t>
            </a:r>
            <a:r>
              <a:rPr lang="es-ES" sz="2400" dirty="0" smtClean="0"/>
              <a:t> </a:t>
            </a:r>
            <a:r>
              <a:rPr lang="es-ES" sz="2400" dirty="0" err="1" smtClean="0"/>
              <a:t>food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very</a:t>
            </a:r>
            <a:r>
              <a:rPr lang="es-ES" sz="2400" dirty="0" smtClean="0"/>
              <a:t> </a:t>
            </a:r>
          </a:p>
          <a:p>
            <a:pPr>
              <a:buNone/>
            </a:pPr>
            <a:r>
              <a:rPr lang="es-ES" sz="2400" dirty="0" smtClean="0"/>
              <a:t>     similar </a:t>
            </a:r>
            <a:r>
              <a:rPr lang="es-ES" sz="2400" dirty="0" err="1" smtClean="0"/>
              <a:t>too</a:t>
            </a:r>
            <a:r>
              <a:rPr lang="es-ES" sz="2400" dirty="0" smtClean="0"/>
              <a:t> </a:t>
            </a:r>
            <a:r>
              <a:rPr lang="es-ES" sz="2400" dirty="0" err="1" smtClean="0"/>
              <a:t>French’s</a:t>
            </a:r>
            <a:r>
              <a:rPr lang="es-ES" sz="2400" dirty="0" smtClean="0"/>
              <a:t> </a:t>
            </a:r>
            <a:r>
              <a:rPr lang="es-ES" sz="2400" dirty="0" err="1" smtClean="0"/>
              <a:t>creeps</a:t>
            </a:r>
            <a:r>
              <a:rPr lang="es-ES" sz="2400" dirty="0" smtClean="0"/>
              <a:t> </a:t>
            </a:r>
          </a:p>
          <a:p>
            <a:pPr>
              <a:buFont typeface="Wingdings 2"/>
              <a:buNone/>
            </a:pPr>
            <a:r>
              <a:rPr lang="es-ES" sz="2400" dirty="0" smtClean="0"/>
              <a:t>    </a:t>
            </a:r>
            <a:r>
              <a:rPr lang="es-ES" sz="2400" dirty="0" err="1" smtClean="0"/>
              <a:t>but</a:t>
            </a:r>
            <a:r>
              <a:rPr lang="es-ES" sz="2400" dirty="0" smtClean="0"/>
              <a:t> </a:t>
            </a:r>
            <a:r>
              <a:rPr lang="es-ES" sz="2400" dirty="0" err="1" smtClean="0"/>
              <a:t>they</a:t>
            </a:r>
            <a:r>
              <a:rPr lang="es-ES" sz="2400" dirty="0" smtClean="0"/>
              <a:t> are </a:t>
            </a:r>
            <a:r>
              <a:rPr lang="es-ES" sz="2400" dirty="0" err="1" smtClean="0"/>
              <a:t>healthist</a:t>
            </a:r>
            <a:r>
              <a:rPr lang="es-ES" sz="2400" dirty="0" smtClean="0"/>
              <a:t> and</a:t>
            </a:r>
          </a:p>
          <a:p>
            <a:pPr>
              <a:buFont typeface="Wingdings 2"/>
              <a:buNone/>
            </a:pPr>
            <a:r>
              <a:rPr lang="es-ES" sz="2400" dirty="0" smtClean="0"/>
              <a:t>    </a:t>
            </a:r>
            <a:r>
              <a:rPr lang="es-ES" sz="2400" dirty="0" err="1" smtClean="0"/>
              <a:t>easier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prepare.</a:t>
            </a:r>
          </a:p>
          <a:p>
            <a:r>
              <a:rPr lang="es-ES" sz="2400" dirty="0" smtClean="0"/>
              <a:t>Price: 10 units-5€</a:t>
            </a:r>
          </a:p>
          <a:p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b="1" dirty="0" err="1" smtClean="0"/>
              <a:t>cant</a:t>
            </a:r>
            <a:r>
              <a:rPr lang="es-ES" sz="2400" dirty="0" smtClean="0"/>
              <a:t> </a:t>
            </a:r>
            <a:r>
              <a:rPr lang="es-ES" sz="2400" dirty="0" err="1" smtClean="0"/>
              <a:t>be</a:t>
            </a:r>
            <a:r>
              <a:rPr lang="es-ES" sz="2400" dirty="0" smtClean="0"/>
              <a:t> </a:t>
            </a:r>
            <a:r>
              <a:rPr lang="es-ES" sz="2400" dirty="0" err="1" smtClean="0"/>
              <a:t>eaten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celiac</a:t>
            </a:r>
            <a:r>
              <a:rPr lang="es-ES" sz="2400" dirty="0" smtClean="0"/>
              <a:t> </a:t>
            </a:r>
            <a:r>
              <a:rPr lang="es-ES" sz="2400" dirty="0" err="1" smtClean="0"/>
              <a:t>people</a:t>
            </a:r>
            <a:endParaRPr lang="es-ES" sz="2400" dirty="0" smtClean="0"/>
          </a:p>
          <a:p>
            <a:r>
              <a:rPr lang="es-ES" sz="2400" dirty="0" smtClean="0"/>
              <a:t>Ref.: 03</a:t>
            </a:r>
          </a:p>
          <a:p>
            <a:pPr>
              <a:buFont typeface="Wingdings 2"/>
              <a:buNone/>
            </a:pPr>
            <a:endParaRPr lang="es-ES" sz="2400" dirty="0" smtClean="0"/>
          </a:p>
          <a:p>
            <a:pPr>
              <a:buFont typeface="Wingdings 2"/>
              <a:buNone/>
            </a:pPr>
            <a:endParaRPr lang="es-ES" sz="2400" dirty="0" smtClean="0"/>
          </a:p>
        </p:txBody>
      </p:sp>
      <p:pic>
        <p:nvPicPr>
          <p:cNvPr id="27650" name="Picture 2" descr="http://upload.wikimedia.org/wikipedia/commons/thumb/f/fb/Frixuelos-fayuelos.jpg/220px-Frixuelos-fayue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4" y="2571745"/>
            <a:ext cx="5080016" cy="2857511"/>
          </a:xfrm>
          <a:prstGeom prst="rect">
            <a:avLst/>
          </a:prstGeom>
          <a:noFill/>
        </p:spPr>
      </p:pic>
      <p:pic>
        <p:nvPicPr>
          <p:cNvPr id="5" name="Picture 2" descr="http://s3.amazonaws.com/designmantic-logos/logos/2014/Nov/small-7604-21869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77" y="428605"/>
            <a:ext cx="1676707" cy="15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67825" y="611893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/>
              </a:rPr>
              <a:t>cbsmacu@gmail.com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CABRALES CHEESE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is a kind blue cheese is made from cow's milk , goat or sheep.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It will be has a bluish-green</a:t>
            </a:r>
          </a:p>
          <a:p>
            <a:pPr>
              <a:buNone/>
            </a:pPr>
            <a:r>
              <a:rPr lang="en-US" sz="2400" dirty="0" smtClean="0"/>
              <a:t>     color and the dough is </a:t>
            </a:r>
          </a:p>
          <a:p>
            <a:pPr>
              <a:buNone/>
            </a:pPr>
            <a:r>
              <a:rPr lang="en-US" sz="2400" dirty="0" smtClean="0"/>
              <a:t>   creamy , with a very strong smell</a:t>
            </a:r>
            <a:r>
              <a:rPr lang="en-US" sz="3200" dirty="0" smtClean="0"/>
              <a:t>.</a:t>
            </a:r>
          </a:p>
          <a:p>
            <a:r>
              <a:rPr lang="en-US" sz="2400" dirty="0" smtClean="0"/>
              <a:t>Price: 1kg – 30€</a:t>
            </a:r>
          </a:p>
          <a:p>
            <a:r>
              <a:rPr lang="en-US" sz="2400" dirty="0" smtClean="0"/>
              <a:t>Ref.: 04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s-ES" sz="3200" dirty="0"/>
          </a:p>
        </p:txBody>
      </p:sp>
      <p:pic>
        <p:nvPicPr>
          <p:cNvPr id="29698" name="Picture 2" descr="http://upload.wikimedia.org/wikipedia/commons/thumb/b/bf/Cabrales_blue_Cheese.jpg/300px-Cabrales_blue_Chee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14" y="2643182"/>
            <a:ext cx="3778249" cy="2125266"/>
          </a:xfrm>
          <a:prstGeom prst="rect">
            <a:avLst/>
          </a:prstGeom>
          <a:noFill/>
        </p:spPr>
      </p:pic>
      <p:pic>
        <p:nvPicPr>
          <p:cNvPr id="5" name="Picture 2" descr="http://s3.amazonaws.com/designmantic-logos/logos/2014/Nov/small-7604-21869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80" y="642919"/>
            <a:ext cx="1357329" cy="12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67825" y="611893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/>
              </a:rPr>
              <a:t>cbsmacu@gmail.com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CASADIELLES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2103120"/>
            <a:ext cx="3950368" cy="3931920"/>
          </a:xfrm>
        </p:spPr>
        <p:txBody>
          <a:bodyPr/>
          <a:lstStyle/>
          <a:p>
            <a:r>
              <a:rPr lang="es-ES" dirty="0" err="1" smtClean="0"/>
              <a:t>Casadielles</a:t>
            </a:r>
            <a:r>
              <a:rPr lang="es-ES" dirty="0" smtClean="0"/>
              <a:t> are a </a:t>
            </a:r>
            <a:r>
              <a:rPr lang="es-ES" dirty="0" err="1" smtClean="0"/>
              <a:t>typical</a:t>
            </a:r>
            <a:r>
              <a:rPr lang="es-ES" dirty="0" smtClean="0"/>
              <a:t> </a:t>
            </a:r>
            <a:r>
              <a:rPr lang="es-ES" dirty="0" err="1" smtClean="0"/>
              <a:t>dessert</a:t>
            </a:r>
            <a:r>
              <a:rPr lang="es-ES" dirty="0" smtClean="0"/>
              <a:t> of Asturias. </a:t>
            </a:r>
            <a:r>
              <a:rPr lang="es-ES" dirty="0" err="1" smtClean="0"/>
              <a:t>Made</a:t>
            </a:r>
            <a:r>
              <a:rPr lang="es-ES" dirty="0" smtClean="0"/>
              <a:t> of </a:t>
            </a:r>
            <a:r>
              <a:rPr lang="es-ES" dirty="0" err="1" smtClean="0"/>
              <a:t>nuts</a:t>
            </a:r>
            <a:r>
              <a:rPr lang="es-ES" dirty="0" smtClean="0"/>
              <a:t>, </a:t>
            </a:r>
            <a:r>
              <a:rPr lang="es-ES" dirty="0" err="1" smtClean="0"/>
              <a:t>flour</a:t>
            </a:r>
            <a:r>
              <a:rPr lang="es-ES" dirty="0" smtClean="0"/>
              <a:t>, </a:t>
            </a:r>
            <a:r>
              <a:rPr lang="es-ES" dirty="0" err="1" smtClean="0"/>
              <a:t>anis</a:t>
            </a:r>
            <a:r>
              <a:rPr lang="es-ES" dirty="0" smtClean="0"/>
              <a:t> and </a:t>
            </a:r>
            <a:r>
              <a:rPr lang="es-ES" dirty="0" err="1" smtClean="0"/>
              <a:t>sugar</a:t>
            </a:r>
            <a:r>
              <a:rPr lang="es-ES" dirty="0" smtClean="0"/>
              <a:t>.</a:t>
            </a:r>
          </a:p>
          <a:p>
            <a:r>
              <a:rPr lang="es-ES" dirty="0" smtClean="0"/>
              <a:t>Price: 1€ </a:t>
            </a:r>
            <a:r>
              <a:rPr lang="es-ES" dirty="0" err="1" smtClean="0"/>
              <a:t>each</a:t>
            </a:r>
            <a:endParaRPr lang="es-ES" dirty="0" smtClean="0"/>
          </a:p>
          <a:p>
            <a:r>
              <a:rPr lang="es-ES" dirty="0" err="1" smtClean="0"/>
              <a:t>Ref</a:t>
            </a:r>
            <a:r>
              <a:rPr lang="es-ES" dirty="0" smtClean="0"/>
              <a:t>: 05</a:t>
            </a:r>
            <a:endParaRPr lang="es-ES" dirty="0"/>
          </a:p>
        </p:txBody>
      </p:sp>
      <p:pic>
        <p:nvPicPr>
          <p:cNvPr id="4" name="3 Imagen" descr="ffeefefefef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6245" y="2321517"/>
            <a:ext cx="6108656" cy="324307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67825" y="611893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/>
              </a:rPr>
              <a:t>cbsmacu@gmail.com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" name="Picture 2" descr="http://s3.amazonaws.com/designmantic-logos/logos/2014/Nov/small-7604-21869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91780" y="642919"/>
            <a:ext cx="1357329" cy="12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ARROZ CON LECHE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2103120"/>
            <a:ext cx="4323347" cy="3931920"/>
          </a:xfrm>
        </p:spPr>
        <p:txBody>
          <a:bodyPr/>
          <a:lstStyle/>
          <a:p>
            <a:r>
              <a:rPr lang="es-ES" dirty="0" smtClean="0"/>
              <a:t>Arroz con leche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typical</a:t>
            </a:r>
            <a:r>
              <a:rPr lang="es-ES" dirty="0" smtClean="0"/>
              <a:t> </a:t>
            </a:r>
            <a:r>
              <a:rPr lang="es-ES" dirty="0" err="1" smtClean="0"/>
              <a:t>dessert</a:t>
            </a:r>
            <a:r>
              <a:rPr lang="es-ES" dirty="0" smtClean="0"/>
              <a:t> of </a:t>
            </a:r>
            <a:r>
              <a:rPr lang="es-ES" dirty="0" err="1" smtClean="0"/>
              <a:t>Aturias</a:t>
            </a:r>
            <a:r>
              <a:rPr lang="es-ES" dirty="0" smtClean="0"/>
              <a:t>. </a:t>
            </a:r>
            <a:r>
              <a:rPr lang="es-ES" dirty="0" err="1" smtClean="0"/>
              <a:t>Made</a:t>
            </a:r>
            <a:r>
              <a:rPr lang="es-ES" dirty="0" smtClean="0"/>
              <a:t> of rice, </a:t>
            </a:r>
            <a:r>
              <a:rPr lang="es-ES" dirty="0" err="1" smtClean="0"/>
              <a:t>milk</a:t>
            </a:r>
            <a:r>
              <a:rPr lang="es-ES" dirty="0" smtClean="0"/>
              <a:t> and </a:t>
            </a:r>
            <a:r>
              <a:rPr lang="es-ES" dirty="0" err="1" smtClean="0"/>
              <a:t>sugar</a:t>
            </a:r>
            <a:r>
              <a:rPr lang="es-ES" dirty="0" smtClean="0"/>
              <a:t>.</a:t>
            </a:r>
          </a:p>
          <a:p>
            <a:r>
              <a:rPr lang="es-ES" dirty="0" smtClean="0"/>
              <a:t>Price: 1€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Ref</a:t>
            </a:r>
            <a:r>
              <a:rPr lang="es-ES" dirty="0" smtClean="0"/>
              <a:t>: 06</a:t>
            </a:r>
            <a:endParaRPr lang="es-ES" dirty="0"/>
          </a:p>
        </p:txBody>
      </p:sp>
      <p:pic>
        <p:nvPicPr>
          <p:cNvPr id="4" name="3 Imagen" descr="l-gfbkjv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1792" y="2755232"/>
            <a:ext cx="4308320" cy="25849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67825" y="611893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/>
              </a:rPr>
              <a:t>cbsmacu@gmail.com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8" name="Picture 2" descr="http://s3.amazonaws.com/designmantic-logos/logos/2014/Nov/small-7604-21869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91780" y="642919"/>
            <a:ext cx="1357329" cy="12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5414" y="476672"/>
            <a:ext cx="8683348" cy="1143000"/>
          </a:xfrm>
        </p:spPr>
        <p:txBody>
          <a:bodyPr/>
          <a:lstStyle/>
          <a:p>
            <a:pPr algn="l"/>
            <a:r>
              <a:rPr lang="es-ES" dirty="0" smtClean="0"/>
              <a:t>Jamón Serrano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007436" y="1844824"/>
            <a:ext cx="4214270" cy="4698856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Jamón</a:t>
            </a:r>
            <a:r>
              <a:rPr lang="en-US" dirty="0" smtClean="0"/>
              <a:t> </a:t>
            </a:r>
            <a:r>
              <a:rPr lang="en-US" dirty="0" err="1" smtClean="0"/>
              <a:t>serrano</a:t>
            </a:r>
            <a:r>
              <a:rPr lang="en-US" dirty="0" smtClean="0"/>
              <a:t>, is a typical Spanish product, made from salting and air-dried the back legs of the pig. 100g.</a:t>
            </a:r>
          </a:p>
          <a:p>
            <a:r>
              <a:rPr lang="en-US" dirty="0" smtClean="0"/>
              <a:t>Price: 5’95€</a:t>
            </a:r>
          </a:p>
          <a:p>
            <a:r>
              <a:rPr lang="en-US" dirty="0" smtClean="0"/>
              <a:t>Ref:  07</a:t>
            </a:r>
            <a:endParaRPr lang="en-US" dirty="0"/>
          </a:p>
        </p:txBody>
      </p:sp>
      <p:pic>
        <p:nvPicPr>
          <p:cNvPr id="5" name="Picture 2" descr="http://s3.amazonaws.com/designmantic-logos/logos/2014/Nov/small-7604-21869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14" y="421538"/>
            <a:ext cx="1236688" cy="110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78889" y="6116150"/>
            <a:ext cx="384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cbsmacu@gmail.com</a:t>
            </a:r>
            <a:endParaRPr lang="en-US" dirty="0"/>
          </a:p>
        </p:txBody>
      </p:sp>
      <p:pic>
        <p:nvPicPr>
          <p:cNvPr id="1026" name="Picture 2" descr="http://www.solostocks.com/img/jamon-iberico-de-bellota-cortado-a-cuchillo-y-envasado-al-vacio-6221664z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2448" y="1854785"/>
            <a:ext cx="4762500" cy="356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2015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TM03457510[[fn=Estampado]]</Template>
  <TotalTime>42</TotalTime>
  <Words>1015</Words>
  <Application>Microsoft Office PowerPoint</Application>
  <PresentationFormat>Personalizado</PresentationFormat>
  <Paragraphs>164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Savon</vt:lpstr>
      <vt:lpstr>Catalogue</vt:lpstr>
      <vt:lpstr>FOOD</vt:lpstr>
      <vt:lpstr>Carbayones</vt:lpstr>
      <vt:lpstr>Sobaos</vt:lpstr>
      <vt:lpstr>FRISUELOS</vt:lpstr>
      <vt:lpstr>CABRALES CHEESE</vt:lpstr>
      <vt:lpstr>CASADIELLES</vt:lpstr>
      <vt:lpstr>ARROZ CON LECHE</vt:lpstr>
      <vt:lpstr>Jamón Serrano</vt:lpstr>
      <vt:lpstr>Fabada</vt:lpstr>
      <vt:lpstr>  Muffins</vt:lpstr>
      <vt:lpstr>Spanish omelette</vt:lpstr>
      <vt:lpstr>ACCESORIES</vt:lpstr>
      <vt:lpstr>Cup</vt:lpstr>
      <vt:lpstr>Spanish bracelet</vt:lpstr>
      <vt:lpstr>Keyring</vt:lpstr>
      <vt:lpstr>Clocks </vt:lpstr>
      <vt:lpstr>WALLET</vt:lpstr>
      <vt:lpstr>Diapositiva 19</vt:lpstr>
      <vt:lpstr>Diapositiva 20</vt:lpstr>
      <vt:lpstr>Magnet</vt:lpstr>
      <vt:lpstr>Diapositiva 22</vt:lpstr>
      <vt:lpstr>Apron</vt:lpstr>
      <vt:lpstr>Les Camisetes’ t-shirt</vt:lpstr>
      <vt:lpstr>Shorts</vt:lpstr>
      <vt:lpstr>Cooking glove</vt:lpstr>
      <vt:lpstr>Spanish cap</vt:lpstr>
      <vt:lpstr>Spanish T-Shirt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López Cámara</dc:creator>
  <cp:lastModifiedBy>clase4</cp:lastModifiedBy>
  <cp:revision>11</cp:revision>
  <dcterms:created xsi:type="dcterms:W3CDTF">2015-03-08T18:52:05Z</dcterms:created>
  <dcterms:modified xsi:type="dcterms:W3CDTF">2015-04-15T08:07:59Z</dcterms:modified>
</cp:coreProperties>
</file>