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7" r:id="rId3"/>
    <p:sldId id="257" r:id="rId4"/>
    <p:sldId id="258" r:id="rId5"/>
    <p:sldId id="259" r:id="rId6"/>
    <p:sldId id="260" r:id="rId7"/>
    <p:sldId id="269" r:id="rId8"/>
    <p:sldId id="283" r:id="rId9"/>
    <p:sldId id="267" r:id="rId10"/>
    <p:sldId id="268" r:id="rId11"/>
    <p:sldId id="278" r:id="rId12"/>
    <p:sldId id="277" r:id="rId13"/>
    <p:sldId id="261" r:id="rId14"/>
    <p:sldId id="262" r:id="rId15"/>
    <p:sldId id="266" r:id="rId16"/>
    <p:sldId id="271" r:id="rId17"/>
    <p:sldId id="272" r:id="rId18"/>
    <p:sldId id="274" r:id="rId19"/>
    <p:sldId id="285" r:id="rId20"/>
    <p:sldId id="265" r:id="rId21"/>
    <p:sldId id="275" r:id="rId22"/>
    <p:sldId id="276" r:id="rId23"/>
    <p:sldId id="279" r:id="rId24"/>
    <p:sldId id="280" r:id="rId25"/>
    <p:sldId id="281" r:id="rId26"/>
    <p:sldId id="28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660"/>
  </p:normalViewPr>
  <p:slideViewPr>
    <p:cSldViewPr>
      <p:cViewPr>
        <p:scale>
          <a:sx n="94" d="100"/>
          <a:sy n="94" d="100"/>
        </p:scale>
        <p:origin x="-92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0E72F-C673-49C1-A9DE-E8DD4F607572}" type="datetimeFigureOut">
              <a:rPr lang="es-ES_tradnl" smtClean="0"/>
              <a:t>15/04/2015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CE4B2-721F-47A3-9068-B8DEB4636FA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361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CE4B2-721F-47A3-9068-B8DEB4636FA9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23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34CC-2CAA-44E1-9F8F-B1DA2E1C61D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7502-9A3B-4572-818B-49D619E60CB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5487" y="1268760"/>
            <a:ext cx="89730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DOME’S CATALOGUE</a:t>
            </a:r>
            <a:endParaRPr lang="es-E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31740" y="314096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24" y="4210468"/>
            <a:ext cx="3528392" cy="261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400" b="1" dirty="0" smtClean="0">
                <a:solidFill>
                  <a:srgbClr val="0070C0"/>
                </a:solidFill>
              </a:rPr>
              <a:t>OLIVES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fruit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olive-</a:t>
            </a:r>
            <a:r>
              <a:rPr lang="es-ES" dirty="0" err="1" smtClean="0"/>
              <a:t>tree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well-known</a:t>
            </a:r>
            <a:r>
              <a:rPr lang="es-ES" dirty="0" smtClean="0"/>
              <a:t> olives of </a:t>
            </a:r>
            <a:r>
              <a:rPr lang="es-ES" dirty="0" err="1" smtClean="0"/>
              <a:t>Spain</a:t>
            </a:r>
            <a:r>
              <a:rPr lang="es-ES" dirty="0" smtClean="0"/>
              <a:t>. </a:t>
            </a:r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anchovy</a:t>
            </a:r>
            <a:r>
              <a:rPr lang="es-ES" dirty="0" smtClean="0"/>
              <a:t>.</a:t>
            </a:r>
          </a:p>
          <a:p>
            <a:pPr eaLnBrk="1" hangingPunct="1"/>
            <a:endParaRPr lang="es-ES" dirty="0" smtClean="0"/>
          </a:p>
          <a:p>
            <a:pPr lvl="1"/>
            <a:r>
              <a:rPr lang="es-ES" dirty="0" err="1" smtClean="0"/>
              <a:t>Bottle</a:t>
            </a:r>
            <a:r>
              <a:rPr lang="es-ES" dirty="0" smtClean="0"/>
              <a:t> of 100 g</a:t>
            </a:r>
          </a:p>
          <a:p>
            <a:pPr lvl="1"/>
            <a:r>
              <a:rPr lang="es-ES" dirty="0" smtClean="0"/>
              <a:t>Price: 1,23 </a:t>
            </a:r>
            <a:r>
              <a:rPr lang="es-ES" dirty="0" smtClean="0">
                <a:latin typeface="Times New Roman" pitchFamily="18" charset="0"/>
                <a:cs typeface="Arial" charset="0"/>
              </a:rPr>
              <a:t>€</a:t>
            </a:r>
          </a:p>
          <a:p>
            <a:pPr lvl="1"/>
            <a:r>
              <a:rPr lang="es-ES" dirty="0"/>
              <a:t>REF: </a:t>
            </a:r>
            <a:r>
              <a:rPr lang="es-ES" dirty="0" smtClean="0"/>
              <a:t>11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7172" name="Picture 5" descr="C:\Users\MARIA\Pictures\oli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496" y="1700808"/>
            <a:ext cx="3105150" cy="3105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CHORIZO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978896" cy="5184576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Chorizo </a:t>
            </a:r>
            <a:r>
              <a:rPr lang="en-US" sz="11200" dirty="0" smtClean="0"/>
              <a:t>is </a:t>
            </a:r>
            <a:r>
              <a:rPr lang="en-US" sz="11200" dirty="0"/>
              <a:t>a term originating in the Iberian Peninsula encompassing several types of pork sausages. </a:t>
            </a:r>
            <a:endParaRPr lang="en-US" sz="11200" dirty="0" smtClean="0"/>
          </a:p>
          <a:p>
            <a:r>
              <a:rPr lang="en-US" sz="11200" dirty="0"/>
              <a:t>Chorizo can be eaten sliced in a sandwich, grilled, fried, or simmered in liquid, including apple cider or other strong alcoholic beverage such as aguardiente. </a:t>
            </a:r>
            <a:endParaRPr lang="en-US" sz="11200" dirty="0" smtClean="0"/>
          </a:p>
          <a:p>
            <a:endParaRPr lang="en-US" sz="11200" dirty="0"/>
          </a:p>
          <a:p>
            <a:pPr lvl="1"/>
            <a:r>
              <a:rPr lang="en-US" sz="9200" dirty="0" smtClean="0"/>
              <a:t>250 g</a:t>
            </a:r>
          </a:p>
          <a:p>
            <a:pPr lvl="1"/>
            <a:r>
              <a:rPr lang="en-US" sz="9200" dirty="0" smtClean="0"/>
              <a:t>PRICE: 2,85 €</a:t>
            </a:r>
          </a:p>
          <a:p>
            <a:pPr lvl="1"/>
            <a:r>
              <a:rPr lang="es-ES" sz="9200" dirty="0" smtClean="0"/>
              <a:t>REF: 12</a:t>
            </a:r>
            <a:endParaRPr lang="es-ES" sz="9200" dirty="0"/>
          </a:p>
        </p:txBody>
      </p:sp>
      <p:pic>
        <p:nvPicPr>
          <p:cNvPr id="3074" name="Picture 2" descr="http://www.palacios.es/palacios/usuariosftp/conexion/imagenes20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44" y="1988840"/>
            <a:ext cx="2315399" cy="35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5536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CHOCOLATES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560840" cy="5184576"/>
          </a:xfrm>
        </p:spPr>
        <p:txBody>
          <a:bodyPr>
            <a:normAutofit fontScale="25000" lnSpcReduction="20000"/>
          </a:bodyPr>
          <a:lstStyle/>
          <a:p>
            <a:r>
              <a:rPr lang="es-ES" sz="11200" dirty="0" smtClean="0"/>
              <a:t>In </a:t>
            </a:r>
            <a:r>
              <a:rPr lang="es-ES" sz="11200" dirty="0" err="1" smtClean="0"/>
              <a:t>Spanish</a:t>
            </a:r>
            <a:r>
              <a:rPr lang="es-ES" sz="11200" dirty="0" smtClean="0"/>
              <a:t> ‘bombones’. </a:t>
            </a:r>
            <a:r>
              <a:rPr lang="en-US" sz="11200" dirty="0" smtClean="0"/>
              <a:t>Chocolate </a:t>
            </a:r>
            <a:r>
              <a:rPr lang="en-US" sz="11200" dirty="0"/>
              <a:t>is a typically sweet, usually brown, food preparation of </a:t>
            </a:r>
            <a:r>
              <a:rPr lang="en-US" sz="11200" dirty="0" smtClean="0"/>
              <a:t>cacao </a:t>
            </a:r>
            <a:r>
              <a:rPr lang="en-US" sz="11200" dirty="0"/>
              <a:t>seeds, roasted and ground, often flavored, as with vanilla. It is made in the form of a liquid, paste or in a block or used as a flavoring ingredient in other sweet foods. </a:t>
            </a:r>
            <a:endParaRPr lang="en-US" sz="11200" dirty="0" smtClean="0"/>
          </a:p>
          <a:p>
            <a:r>
              <a:rPr lang="en-US" sz="11200" dirty="0" smtClean="0"/>
              <a:t>They are perfect for presents, or for special occasions or parties.</a:t>
            </a:r>
          </a:p>
          <a:p>
            <a:r>
              <a:rPr lang="en-US" sz="11200" dirty="0" smtClean="0"/>
              <a:t> In this box there is a big variety of </a:t>
            </a:r>
            <a:r>
              <a:rPr lang="en-US" sz="11200" dirty="0" err="1" smtClean="0"/>
              <a:t>flavours</a:t>
            </a:r>
            <a:r>
              <a:rPr lang="en-US" sz="11200" dirty="0" smtClean="0"/>
              <a:t> for all likes.</a:t>
            </a:r>
          </a:p>
          <a:p>
            <a:endParaRPr lang="en-US" sz="11200" dirty="0" smtClean="0"/>
          </a:p>
          <a:p>
            <a:pPr lvl="1"/>
            <a:r>
              <a:rPr lang="en-US" sz="9600" dirty="0" smtClean="0"/>
              <a:t>Box of 200g.</a:t>
            </a:r>
          </a:p>
          <a:p>
            <a:pPr lvl="1"/>
            <a:r>
              <a:rPr lang="en-US" sz="9600" dirty="0" smtClean="0"/>
              <a:t>PRICE: 4’95</a:t>
            </a:r>
          </a:p>
          <a:p>
            <a:pPr lvl="1"/>
            <a:r>
              <a:rPr lang="en-US" sz="9600" dirty="0" smtClean="0"/>
              <a:t>REF: 13</a:t>
            </a:r>
          </a:p>
          <a:p>
            <a:endParaRPr lang="es-ES" dirty="0"/>
          </a:p>
        </p:txBody>
      </p:sp>
      <p:pic>
        <p:nvPicPr>
          <p:cNvPr id="5122" name="Picture 2" descr="https://www.ulabox.com/media/27236_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35" y="3622392"/>
            <a:ext cx="2832511" cy="37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2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19612" y="230794"/>
            <a:ext cx="4357718" cy="2643206"/>
          </a:xfrm>
        </p:spPr>
        <p:txBody>
          <a:bodyPr>
            <a:normAutofit fontScale="92500" lnSpcReduction="10000"/>
          </a:bodyPr>
          <a:lstStyle/>
          <a:p>
            <a:r>
              <a:rPr lang="es-ES" sz="2600" dirty="0" smtClean="0"/>
              <a:t>Polyester t-</a:t>
            </a:r>
            <a:r>
              <a:rPr lang="es-ES" sz="2600" dirty="0" err="1" smtClean="0"/>
              <a:t>shirt</a:t>
            </a:r>
            <a:endParaRPr lang="es-ES" sz="2600" dirty="0" smtClean="0"/>
          </a:p>
          <a:p>
            <a:r>
              <a:rPr lang="es-ES" sz="2600" dirty="0" err="1" smtClean="0"/>
              <a:t>For</a:t>
            </a:r>
            <a:r>
              <a:rPr lang="es-ES" sz="2600" dirty="0" smtClean="0"/>
              <a:t> </a:t>
            </a:r>
            <a:r>
              <a:rPr lang="en-GB" sz="2600" dirty="0" smtClean="0"/>
              <a:t>women</a:t>
            </a:r>
          </a:p>
          <a:p>
            <a:r>
              <a:rPr lang="en-GB" sz="2600" dirty="0" smtClean="0"/>
              <a:t>Colours</a:t>
            </a:r>
            <a:r>
              <a:rPr lang="en-GB" sz="2600" dirty="0" smtClean="0"/>
              <a:t>: </a:t>
            </a:r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GB" sz="2600" dirty="0" smtClean="0"/>
              <a:t>lue and Black</a:t>
            </a:r>
          </a:p>
          <a:p>
            <a:r>
              <a:rPr lang="en-GB" sz="2600" dirty="0" smtClean="0"/>
              <a:t>Price: 11,95€</a:t>
            </a:r>
          </a:p>
          <a:p>
            <a:r>
              <a:rPr lang="es-ES" sz="2600" dirty="0" err="1" smtClean="0"/>
              <a:t>Sizes</a:t>
            </a:r>
            <a:r>
              <a:rPr lang="es-ES" sz="2600" dirty="0" smtClean="0"/>
              <a:t>: XS S M L XL</a:t>
            </a:r>
          </a:p>
          <a:p>
            <a:r>
              <a:rPr lang="en-GB" sz="2600" dirty="0" smtClean="0"/>
              <a:t>REF: 14(</a:t>
            </a:r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GB" sz="2600" dirty="0" smtClean="0"/>
              <a:t>), 15(BL)</a:t>
            </a:r>
          </a:p>
          <a:p>
            <a:endParaRPr lang="es-ES" sz="3300" dirty="0" smtClean="0"/>
          </a:p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764704" y="620688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LES CAMISETES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amiseta Mujer Vaca Marilí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352" y="2996952"/>
            <a:ext cx="3065576" cy="3065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amiseta Mujer Vaca Marilí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914" y="2996952"/>
            <a:ext cx="3037242" cy="303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0" y="1412776"/>
            <a:ext cx="4186238" cy="4525963"/>
          </a:xfrm>
        </p:spPr>
        <p:txBody>
          <a:bodyPr/>
          <a:lstStyle/>
          <a:p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Polyester t-</a:t>
            </a:r>
            <a:r>
              <a:rPr lang="es-ES" sz="2400" dirty="0" err="1" smtClean="0"/>
              <a:t>shirt</a:t>
            </a:r>
            <a:endParaRPr lang="es-ES" sz="2400" dirty="0" smtClean="0"/>
          </a:p>
          <a:p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men</a:t>
            </a:r>
            <a:endParaRPr lang="es-ES" sz="2400" dirty="0" smtClean="0"/>
          </a:p>
          <a:p>
            <a:r>
              <a:rPr lang="es-ES" sz="2400" dirty="0" err="1" smtClean="0"/>
              <a:t>Only</a:t>
            </a:r>
            <a:r>
              <a:rPr lang="es-ES" sz="2400" dirty="0" smtClean="0"/>
              <a:t> </a:t>
            </a:r>
            <a:r>
              <a:rPr lang="es-ES" sz="2400" dirty="0" err="1" smtClean="0"/>
              <a:t>Available</a:t>
            </a:r>
            <a:r>
              <a:rPr lang="es-ES" sz="2400" dirty="0" smtClean="0"/>
              <a:t> in </a:t>
            </a:r>
            <a:r>
              <a:rPr lang="es-ES" sz="2400" dirty="0" err="1" smtClean="0"/>
              <a:t>black</a:t>
            </a:r>
            <a:endParaRPr lang="es-ES" sz="2400" dirty="0" smtClean="0"/>
          </a:p>
          <a:p>
            <a:r>
              <a:rPr lang="en-GB" sz="2400" dirty="0" smtClean="0"/>
              <a:t>Price:11,95€</a:t>
            </a:r>
          </a:p>
          <a:p>
            <a:r>
              <a:rPr lang="es-ES" sz="2400" dirty="0" err="1" smtClean="0"/>
              <a:t>Sizes</a:t>
            </a:r>
            <a:r>
              <a:rPr lang="es-ES" sz="2400" dirty="0" smtClean="0"/>
              <a:t>: XS S M L XL</a:t>
            </a:r>
          </a:p>
          <a:p>
            <a:r>
              <a:rPr lang="es-ES" sz="2400" dirty="0" smtClean="0"/>
              <a:t>REF: 16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LES CAMISETES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amiseta Hombre ASIDRAS®  Fi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016488" cy="401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“A mi no me toreas” T-SHIRT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80112" y="2276872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/>
              <a:t>Colour</a:t>
            </a:r>
            <a:r>
              <a:rPr lang="es-ES" sz="2400" dirty="0" smtClean="0"/>
              <a:t>: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Price-9’95 euros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/>
              <a:t>Sizes</a:t>
            </a:r>
            <a:r>
              <a:rPr lang="es-ES" sz="2400" dirty="0" smtClean="0"/>
              <a:t>- </a:t>
            </a:r>
            <a:r>
              <a:rPr lang="es-ES" sz="2400" dirty="0" err="1" smtClean="0"/>
              <a:t>from</a:t>
            </a:r>
            <a:r>
              <a:rPr lang="es-ES" sz="2400" dirty="0" smtClean="0"/>
              <a:t> 32 </a:t>
            </a:r>
            <a:r>
              <a:rPr lang="es-ES" sz="2400" dirty="0" err="1" smtClean="0"/>
              <a:t>wide</a:t>
            </a:r>
            <a:r>
              <a:rPr lang="es-ES" sz="2400" dirty="0" smtClean="0"/>
              <a:t> to 46 cm &amp; </a:t>
            </a:r>
            <a:r>
              <a:rPr lang="es-ES" sz="2400" dirty="0" err="1" smtClean="0"/>
              <a:t>from</a:t>
            </a:r>
            <a:r>
              <a:rPr lang="es-ES" sz="2400" dirty="0" smtClean="0"/>
              <a:t> 44 </a:t>
            </a:r>
            <a:r>
              <a:rPr lang="es-ES" sz="2400" dirty="0" err="1" smtClean="0"/>
              <a:t>high</a:t>
            </a:r>
            <a:r>
              <a:rPr lang="es-ES" sz="2400" dirty="0" smtClean="0"/>
              <a:t> to 60 cm.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REF: </a:t>
            </a:r>
            <a:r>
              <a:rPr lang="es-ES" sz="2400" dirty="0" smtClean="0"/>
              <a:t>17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4148758" cy="4148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s-ES" cap="none" dirty="0" smtClean="0">
                <a:ea typeface="ＭＳ Ｐゴシック" charset="-128"/>
              </a:rPr>
              <a:t> </a:t>
            </a:r>
            <a:r>
              <a:rPr lang="es-ES" b="1" cap="none" dirty="0" smtClean="0">
                <a:solidFill>
                  <a:srgbClr val="0070C0"/>
                </a:solidFill>
                <a:ea typeface="ＭＳ Ｐゴシック" charset="-128"/>
              </a:rPr>
              <a:t>SCHOOL’S SPORT T-SHIRT</a:t>
            </a:r>
          </a:p>
        </p:txBody>
      </p:sp>
      <p:pic>
        <p:nvPicPr>
          <p:cNvPr id="7171" name="Imagen 3" descr="IMG_0824.jpg"/>
          <p:cNvPicPr>
            <a:picLocks noChangeAspect="1"/>
          </p:cNvPicPr>
          <p:nvPr/>
        </p:nvPicPr>
        <p:blipFill>
          <a:blip r:embed="rId2" cstate="print"/>
          <a:srcRect t="21567" b="5154"/>
          <a:stretch>
            <a:fillRect/>
          </a:stretch>
        </p:blipFill>
        <p:spPr bwMode="auto">
          <a:xfrm>
            <a:off x="6876256" y="1854736"/>
            <a:ext cx="21113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Imagen 4" descr="IMG_0825.JPG"/>
          <p:cNvPicPr>
            <a:picLocks noChangeAspect="1"/>
          </p:cNvPicPr>
          <p:nvPr/>
        </p:nvPicPr>
        <p:blipFill>
          <a:blip r:embed="rId3" cstate="print"/>
          <a:srcRect l="12587" t="28874" r="6088" b="13295"/>
          <a:stretch>
            <a:fillRect/>
          </a:stretch>
        </p:blipFill>
        <p:spPr bwMode="auto">
          <a:xfrm>
            <a:off x="4499992" y="1844824"/>
            <a:ext cx="21780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Marcador de contenido 6"/>
          <p:cNvSpPr>
            <a:spLocks noGrp="1"/>
          </p:cNvSpPr>
          <p:nvPr>
            <p:ph idx="1"/>
          </p:nvPr>
        </p:nvSpPr>
        <p:spPr>
          <a:xfrm>
            <a:off x="467544" y="1988840"/>
            <a:ext cx="4032448" cy="4104456"/>
          </a:xfrm>
        </p:spPr>
        <p:txBody>
          <a:bodyPr>
            <a:normAutofit fontScale="92500" lnSpcReduction="20000"/>
          </a:bodyPr>
          <a:lstStyle/>
          <a:p>
            <a:pPr marL="125413" indent="125413" eaLnBrk="1" hangingPunct="1"/>
            <a:r>
              <a:rPr lang="en-US" sz="3000" dirty="0" smtClean="0">
                <a:ea typeface="ＭＳ Ｐゴシック" charset="-128"/>
              </a:rPr>
              <a:t> </a:t>
            </a:r>
            <a:r>
              <a:rPr lang="en-US" sz="3000" dirty="0" err="1" smtClean="0">
                <a:ea typeface="ＭＳ Ｐゴシック" charset="-128"/>
              </a:rPr>
              <a:t>Colegio</a:t>
            </a:r>
            <a:r>
              <a:rPr lang="en-US" sz="3000" dirty="0" smtClean="0">
                <a:ea typeface="ＭＳ Ｐゴシック" charset="-128"/>
              </a:rPr>
              <a:t> </a:t>
            </a:r>
            <a:r>
              <a:rPr lang="en-US" sz="3000" dirty="0" err="1" smtClean="0">
                <a:ea typeface="ＭＳ Ｐゴシック" charset="-128"/>
              </a:rPr>
              <a:t>Inmaculada</a:t>
            </a:r>
            <a:r>
              <a:rPr lang="en-US" altLang="es-ES" sz="3000" dirty="0" err="1" smtClean="0">
                <a:ea typeface="ＭＳ Ｐゴシック" charset="-128"/>
              </a:rPr>
              <a:t>’</a:t>
            </a:r>
            <a:r>
              <a:rPr lang="en-US" sz="3000" dirty="0" err="1" smtClean="0">
                <a:ea typeface="ＭＳ Ｐゴシック" charset="-128"/>
              </a:rPr>
              <a:t>s</a:t>
            </a:r>
            <a:r>
              <a:rPr lang="en-US" sz="3000" dirty="0" smtClean="0">
                <a:ea typeface="ＭＳ Ｐゴシック" charset="-128"/>
              </a:rPr>
              <a:t> special t-shirts for practicing sport.</a:t>
            </a:r>
          </a:p>
          <a:p>
            <a:pPr marL="125413" indent="125413" eaLnBrk="1" hangingPunct="1"/>
            <a:endParaRPr lang="en-US" sz="3000" dirty="0" smtClean="0">
              <a:ea typeface="ＭＳ Ｐゴシック" charset="-128"/>
            </a:endParaRPr>
          </a:p>
          <a:p>
            <a:pPr marL="525463" lvl="1" indent="125413"/>
            <a:r>
              <a:rPr lang="en-US" dirty="0" smtClean="0">
                <a:ea typeface="ＭＳ Ｐゴシック" charset="-128"/>
              </a:rPr>
              <a:t> </a:t>
            </a:r>
            <a:r>
              <a:rPr lang="en-US" sz="2600" dirty="0" err="1" smtClean="0">
                <a:ea typeface="ＭＳ Ｐゴシック" charset="-128"/>
              </a:rPr>
              <a:t>Colours</a:t>
            </a:r>
            <a:r>
              <a:rPr lang="en-US" sz="2600" dirty="0" smtClean="0">
                <a:ea typeface="ＭＳ Ｐゴシック" charset="-128"/>
              </a:rPr>
              <a:t>: White, 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B</a:t>
            </a:r>
            <a:r>
              <a:rPr lang="en-US" sz="2600" dirty="0" smtClean="0">
                <a:ea typeface="ＭＳ Ｐゴシック" charset="-128"/>
              </a:rPr>
              <a:t>lue</a:t>
            </a:r>
            <a:r>
              <a:rPr lang="en-US" sz="2600" dirty="0">
                <a:ea typeface="ＭＳ Ｐゴシック" charset="-128"/>
              </a:rPr>
              <a:t> </a:t>
            </a:r>
            <a:r>
              <a:rPr lang="en-US" sz="2600" dirty="0" smtClean="0">
                <a:ea typeface="ＭＳ Ｐゴシック" charset="-128"/>
              </a:rPr>
              <a:t>and </a:t>
            </a:r>
            <a:r>
              <a:rPr lang="en-US" sz="2600" dirty="0" smtClean="0">
                <a:solidFill>
                  <a:srgbClr val="002060"/>
                </a:solidFill>
                <a:ea typeface="ＭＳ Ｐゴシック" charset="-128"/>
              </a:rPr>
              <a:t>D</a:t>
            </a:r>
            <a:r>
              <a:rPr lang="en-US" sz="2600" dirty="0" smtClean="0">
                <a:ea typeface="ＭＳ Ｐゴシック" charset="-128"/>
              </a:rPr>
              <a:t>ark </a:t>
            </a:r>
            <a:r>
              <a:rPr lang="en-US" sz="2600" dirty="0" smtClean="0">
                <a:solidFill>
                  <a:srgbClr val="002060"/>
                </a:solidFill>
                <a:ea typeface="ＭＳ Ｐゴシック" charset="-128"/>
              </a:rPr>
              <a:t>B</a:t>
            </a:r>
            <a:r>
              <a:rPr lang="en-US" sz="2600" dirty="0" smtClean="0">
                <a:ea typeface="ＭＳ Ｐゴシック" charset="-128"/>
              </a:rPr>
              <a:t>lue.</a:t>
            </a:r>
          </a:p>
          <a:p>
            <a:pPr marL="525463" lvl="1" indent="125413"/>
            <a:r>
              <a:rPr lang="en-US" sz="2600" dirty="0" smtClean="0">
                <a:ea typeface="ＭＳ Ｐゴシック" charset="-128"/>
              </a:rPr>
              <a:t>Size: XS, S, ML, XL,      XXL.</a:t>
            </a:r>
          </a:p>
          <a:p>
            <a:pPr marL="525463" lvl="1" indent="125413"/>
            <a:r>
              <a:rPr lang="en-US" sz="2600" dirty="0" smtClean="0">
                <a:ea typeface="ＭＳ Ｐゴシック" charset="-128"/>
              </a:rPr>
              <a:t>Price: 15€</a:t>
            </a:r>
          </a:p>
          <a:p>
            <a:pPr marL="525463" lvl="1" indent="125413"/>
            <a:r>
              <a:rPr lang="en-US" sz="2600" dirty="0" smtClean="0">
                <a:ea typeface="ＭＳ Ｐゴシック" charset="-128"/>
              </a:rPr>
              <a:t>REF: 18(W), 19(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B</a:t>
            </a:r>
            <a:r>
              <a:rPr lang="en-US" sz="2600" dirty="0" smtClean="0">
                <a:ea typeface="ＭＳ Ｐゴシック" charset="-128"/>
              </a:rPr>
              <a:t>), 20(</a:t>
            </a:r>
            <a:r>
              <a:rPr lang="en-US" sz="2600" dirty="0" smtClean="0">
                <a:solidFill>
                  <a:srgbClr val="002060"/>
                </a:solidFill>
                <a:ea typeface="ＭＳ Ｐゴシック" charset="-128"/>
              </a:rPr>
              <a:t>DB</a:t>
            </a:r>
            <a:r>
              <a:rPr lang="en-US" sz="2600" dirty="0" smtClean="0">
                <a:ea typeface="ＭＳ Ｐゴシック" charset="-128"/>
              </a:rPr>
              <a:t>)</a:t>
            </a:r>
          </a:p>
        </p:txBody>
      </p:sp>
      <p:pic>
        <p:nvPicPr>
          <p:cNvPr id="7174" name="Imagen 7" descr="IMG_0827.jpg"/>
          <p:cNvPicPr>
            <a:picLocks noChangeAspect="1"/>
          </p:cNvPicPr>
          <p:nvPr/>
        </p:nvPicPr>
        <p:blipFill>
          <a:blip r:embed="rId4" cstate="print"/>
          <a:srcRect t="18983" b="8092"/>
          <a:stretch>
            <a:fillRect/>
          </a:stretch>
        </p:blipFill>
        <p:spPr bwMode="auto">
          <a:xfrm>
            <a:off x="5621873" y="4077072"/>
            <a:ext cx="2116137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s-ES" b="1" cap="none" dirty="0" smtClean="0">
                <a:solidFill>
                  <a:srgbClr val="0070C0"/>
                </a:solidFill>
                <a:ea typeface="ＭＳ Ｐゴシック" charset="-128"/>
              </a:rPr>
              <a:t>SCHOOL</a:t>
            </a:r>
            <a:r>
              <a:rPr lang="es-ES" altLang="es-ES" b="1" cap="none" dirty="0" smtClean="0">
                <a:solidFill>
                  <a:srgbClr val="0070C0"/>
                </a:solidFill>
                <a:ea typeface="ＭＳ Ｐゴシック" charset="-128"/>
              </a:rPr>
              <a:t>’</a:t>
            </a:r>
            <a:r>
              <a:rPr lang="es-ES" b="1" cap="none" dirty="0" smtClean="0">
                <a:solidFill>
                  <a:srgbClr val="0070C0"/>
                </a:solidFill>
                <a:ea typeface="ＭＳ Ｐゴシック" charset="-128"/>
              </a:rPr>
              <a:t>S </a:t>
            </a:r>
            <a:r>
              <a:rPr lang="es-ES" b="1" dirty="0" smtClean="0">
                <a:solidFill>
                  <a:srgbClr val="0070C0"/>
                </a:solidFill>
                <a:ea typeface="ＭＳ Ｐゴシック" charset="-128"/>
              </a:rPr>
              <a:t>PANTS</a:t>
            </a:r>
            <a:endParaRPr lang="es-ES" b="1" cap="none" dirty="0" smtClean="0">
              <a:solidFill>
                <a:srgbClr val="0070C0"/>
              </a:solidFill>
              <a:ea typeface="ＭＳ Ｐゴシック" charset="-128"/>
            </a:endParaRPr>
          </a:p>
        </p:txBody>
      </p:sp>
      <p:sp>
        <p:nvSpPr>
          <p:cNvPr id="9219" name="Marcador de contenido 2"/>
          <p:cNvSpPr>
            <a:spLocks noGrp="1"/>
          </p:cNvSpPr>
          <p:nvPr>
            <p:ph idx="1"/>
          </p:nvPr>
        </p:nvSpPr>
        <p:spPr>
          <a:xfrm>
            <a:off x="323529" y="1469231"/>
            <a:ext cx="3816424" cy="4768081"/>
          </a:xfrm>
        </p:spPr>
        <p:txBody>
          <a:bodyPr>
            <a:normAutofit fontScale="85000" lnSpcReduction="20000"/>
          </a:bodyPr>
          <a:lstStyle/>
          <a:p>
            <a:pPr marL="125413" indent="125413" eaLnBrk="1" hangingPunct="1"/>
            <a:r>
              <a:rPr lang="en-US" sz="3300" dirty="0" smtClean="0">
                <a:ea typeface="ＭＳ Ｐゴシック" charset="-128"/>
              </a:rPr>
              <a:t>Sweatpants designed for practicing sport. (the sweatpants that are in the upper right part are for </a:t>
            </a:r>
            <a:r>
              <a:rPr lang="en-US" sz="3300" dirty="0" smtClean="0">
                <a:solidFill>
                  <a:srgbClr val="00B0F0"/>
                </a:solidFill>
                <a:ea typeface="ＭＳ Ｐゴシック" charset="-128"/>
              </a:rPr>
              <a:t>v</a:t>
            </a:r>
            <a:r>
              <a:rPr lang="en-US" sz="3300" dirty="0" smtClean="0">
                <a:ea typeface="ＭＳ Ｐゴシック" charset="-128"/>
              </a:rPr>
              <a:t>olleyball and the ones below is for </a:t>
            </a:r>
            <a:r>
              <a:rPr lang="en-US" sz="33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</a:t>
            </a:r>
            <a:r>
              <a:rPr lang="en-US" sz="3300" dirty="0" smtClean="0">
                <a:ea typeface="ＭＳ Ｐゴシック" charset="-128"/>
              </a:rPr>
              <a:t>asketball mainly).</a:t>
            </a:r>
          </a:p>
          <a:p>
            <a:pPr marL="125413" indent="125413" eaLnBrk="1" hangingPunct="1"/>
            <a:endParaRPr lang="en-US" dirty="0" smtClean="0">
              <a:ea typeface="ＭＳ Ｐゴシック" charset="-128"/>
            </a:endParaRPr>
          </a:p>
          <a:p>
            <a:pPr marL="525463" lvl="1" indent="125413"/>
            <a:r>
              <a:rPr lang="en-US" dirty="0" smtClean="0">
                <a:ea typeface="ＭＳ Ｐゴシック" charset="-128"/>
              </a:rPr>
              <a:t>Measures depends on size.</a:t>
            </a:r>
          </a:p>
          <a:p>
            <a:pPr marL="525463" lvl="1" indent="125413"/>
            <a:r>
              <a:rPr lang="en-US" dirty="0">
                <a:ea typeface="ＭＳ Ｐゴシック" charset="-128"/>
              </a:rPr>
              <a:t>Price: 15</a:t>
            </a:r>
            <a:r>
              <a:rPr lang="en-US" dirty="0" smtClean="0">
                <a:ea typeface="ＭＳ Ｐゴシック" charset="-128"/>
              </a:rPr>
              <a:t>€</a:t>
            </a:r>
          </a:p>
          <a:p>
            <a:pPr marL="525463" lvl="1" indent="125413"/>
            <a:r>
              <a:rPr lang="en-US" dirty="0" smtClean="0">
                <a:ea typeface="ＭＳ Ｐゴシック" charset="-128"/>
              </a:rPr>
              <a:t>REF: 21(W) 22 (</a:t>
            </a:r>
            <a:r>
              <a:rPr lang="en-US" dirty="0" smtClean="0">
                <a:solidFill>
                  <a:srgbClr val="0070C0"/>
                </a:solidFill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) 23 (</a:t>
            </a:r>
            <a:r>
              <a:rPr lang="en-US" dirty="0" smtClean="0">
                <a:solidFill>
                  <a:srgbClr val="00B0F0"/>
                </a:solidFill>
                <a:ea typeface="ＭＳ Ｐゴシック" charset="-128"/>
              </a:rPr>
              <a:t>VB</a:t>
            </a:r>
            <a:r>
              <a:rPr lang="en-US" dirty="0" smtClean="0">
                <a:ea typeface="ＭＳ Ｐゴシック" charset="-128"/>
              </a:rPr>
              <a:t>) 24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BW</a:t>
            </a:r>
            <a:r>
              <a:rPr lang="en-US" dirty="0" smtClean="0">
                <a:ea typeface="ＭＳ Ｐゴシック" charset="-128"/>
              </a:rPr>
              <a:t>)</a:t>
            </a:r>
          </a:p>
        </p:txBody>
      </p:sp>
      <p:pic>
        <p:nvPicPr>
          <p:cNvPr id="9220" name="Imagen 3" descr="IMG_0829.JPG"/>
          <p:cNvPicPr>
            <a:picLocks noChangeAspect="1"/>
          </p:cNvPicPr>
          <p:nvPr/>
        </p:nvPicPr>
        <p:blipFill>
          <a:blip r:embed="rId2" cstate="print"/>
          <a:srcRect l="8345" r="13724" b="1123"/>
          <a:stretch>
            <a:fillRect/>
          </a:stretch>
        </p:blipFill>
        <p:spPr bwMode="auto">
          <a:xfrm>
            <a:off x="6924675" y="1123950"/>
            <a:ext cx="22193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n 2" descr="IMG_0830.jpg"/>
          <p:cNvPicPr>
            <a:picLocks noChangeAspect="1"/>
          </p:cNvPicPr>
          <p:nvPr/>
        </p:nvPicPr>
        <p:blipFill>
          <a:blip r:embed="rId3" cstate="print"/>
          <a:srcRect t="13474" b="17709"/>
          <a:stretch>
            <a:fillRect/>
          </a:stretch>
        </p:blipFill>
        <p:spPr bwMode="auto">
          <a:xfrm>
            <a:off x="4597400" y="1123950"/>
            <a:ext cx="23272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agen 3" descr="IMG_0831.JPG"/>
          <p:cNvPicPr>
            <a:picLocks noChangeAspect="1"/>
          </p:cNvPicPr>
          <p:nvPr/>
        </p:nvPicPr>
        <p:blipFill>
          <a:blip r:embed="rId4" cstate="print"/>
          <a:srcRect t="10265" b="10823"/>
          <a:stretch>
            <a:fillRect/>
          </a:stretch>
        </p:blipFill>
        <p:spPr bwMode="auto">
          <a:xfrm>
            <a:off x="4593951" y="3259138"/>
            <a:ext cx="2327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n 4" descr="IMG_0832.JPG"/>
          <p:cNvPicPr>
            <a:picLocks noChangeAspect="1"/>
          </p:cNvPicPr>
          <p:nvPr/>
        </p:nvPicPr>
        <p:blipFill>
          <a:blip r:embed="rId5" cstate="print"/>
          <a:srcRect t="11636" b="5249"/>
          <a:stretch>
            <a:fillRect/>
          </a:stretch>
        </p:blipFill>
        <p:spPr bwMode="auto">
          <a:xfrm>
            <a:off x="6924675" y="3235325"/>
            <a:ext cx="22098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LES CAMISETES 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is a shirt with black and white stripes with a picture in the middle.</a:t>
            </a:r>
          </a:p>
          <a:p>
            <a:endParaRPr lang="en-US" dirty="0" smtClean="0"/>
          </a:p>
          <a:p>
            <a:pPr lvl="1"/>
            <a:r>
              <a:rPr lang="es-ES" dirty="0" err="1"/>
              <a:t>Sizes</a:t>
            </a:r>
            <a:r>
              <a:rPr lang="es-ES" dirty="0"/>
              <a:t>: XS S M L </a:t>
            </a:r>
            <a:r>
              <a:rPr lang="es-ES" dirty="0" smtClean="0"/>
              <a:t>XL</a:t>
            </a:r>
            <a:endParaRPr lang="en-US" dirty="0" smtClean="0"/>
          </a:p>
          <a:p>
            <a:pPr lvl="1"/>
            <a:r>
              <a:rPr lang="en-US" dirty="0" smtClean="0"/>
              <a:t>Price: 11’95€</a:t>
            </a:r>
          </a:p>
          <a:p>
            <a:pPr lvl="1"/>
            <a:r>
              <a:rPr lang="en-US" smtClean="0"/>
              <a:t>REF: </a:t>
            </a:r>
            <a:r>
              <a:rPr lang="en-US" dirty="0" smtClean="0"/>
              <a:t>25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Imagen" descr="lesc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492896"/>
            <a:ext cx="2930098" cy="2930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LES CAMISETES, APRON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0375" y="2132856"/>
            <a:ext cx="4038600" cy="4525963"/>
          </a:xfrm>
        </p:spPr>
        <p:txBody>
          <a:bodyPr/>
          <a:lstStyle/>
          <a:p>
            <a:r>
              <a:rPr lang="en-US" dirty="0" smtClean="0"/>
              <a:t>This is a red apron that includes a drawing of a fish.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Price: 7’95€</a:t>
            </a:r>
          </a:p>
          <a:p>
            <a:pPr lvl="1"/>
            <a:r>
              <a:rPr lang="en-US" dirty="0" smtClean="0"/>
              <a:t>REF: </a:t>
            </a:r>
            <a:r>
              <a:rPr lang="en-US" dirty="0" smtClean="0"/>
              <a:t>26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26" name="AutoShape 2" descr="Resultado de imagen de les camisetes dela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 descr="delan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68376"/>
            <a:ext cx="3571885" cy="3571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b="1" dirty="0" smtClean="0">
                <a:solidFill>
                  <a:srgbClr val="0070C0"/>
                </a:solidFill>
              </a:rPr>
              <a:t>INDEX</a:t>
            </a:r>
            <a:endParaRPr lang="es-ES_tradnl" sz="54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sz="4000" dirty="0" smtClean="0"/>
          </a:p>
          <a:p>
            <a:pPr marL="0" indent="0" algn="ctr">
              <a:buNone/>
            </a:pPr>
            <a:r>
              <a:rPr lang="es-ES_tradnl" sz="4400" dirty="0" smtClean="0"/>
              <a:t>FOOD (3-12)</a:t>
            </a:r>
          </a:p>
          <a:p>
            <a:pPr marL="0" indent="0" algn="ctr">
              <a:buNone/>
            </a:pPr>
            <a:r>
              <a:rPr lang="es-ES_tradnl" sz="4400" dirty="0" smtClean="0"/>
              <a:t>CLOTHES (13-20)</a:t>
            </a:r>
          </a:p>
          <a:p>
            <a:pPr marL="0" indent="0" algn="ctr">
              <a:buNone/>
            </a:pPr>
            <a:r>
              <a:rPr lang="es-ES_tradnl" sz="4400" dirty="0" smtClean="0"/>
              <a:t>ACCESORIES (21-26)</a:t>
            </a:r>
            <a:endParaRPr lang="es-ES_tradnl" sz="4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 LES CAMISETES, BAG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588171" cy="458817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983707" y="2276872"/>
            <a:ext cx="37647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It’s</a:t>
            </a:r>
            <a:r>
              <a:rPr lang="es-ES" sz="2800" dirty="0" smtClean="0"/>
              <a:t> a bag </a:t>
            </a:r>
            <a:r>
              <a:rPr lang="es-ES" sz="2800" dirty="0" err="1" smtClean="0"/>
              <a:t>with</a:t>
            </a:r>
            <a:r>
              <a:rPr lang="es-ES" sz="2800" dirty="0" smtClean="0"/>
              <a:t> a </a:t>
            </a:r>
            <a:r>
              <a:rPr lang="es-ES" sz="2800" dirty="0" err="1" smtClean="0"/>
              <a:t>pirate</a:t>
            </a:r>
            <a:r>
              <a:rPr lang="es-ES" sz="2800" dirty="0" smtClean="0"/>
              <a:t> </a:t>
            </a:r>
            <a:r>
              <a:rPr lang="es-ES" sz="2800" dirty="0" err="1" smtClean="0"/>
              <a:t>cow</a:t>
            </a:r>
            <a:r>
              <a:rPr lang="es-ES" sz="2800" dirty="0" smtClean="0"/>
              <a:t> and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name</a:t>
            </a:r>
            <a:r>
              <a:rPr lang="es-ES" sz="2800" dirty="0"/>
              <a:t> </a:t>
            </a:r>
            <a:r>
              <a:rPr lang="es-ES" sz="2800" dirty="0" smtClean="0"/>
              <a:t>Asturias/Gijón.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err="1" smtClean="0"/>
              <a:t>Colour</a:t>
            </a:r>
            <a:r>
              <a:rPr lang="es-ES" sz="2400" dirty="0" smtClean="0"/>
              <a:t>: Blue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Price- 6’50 euros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Wide- 34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High- 45cm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REF: 27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9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0070C0"/>
                </a:solidFill>
              </a:rPr>
              <a:t>LES CAMISETES, CUP</a:t>
            </a:r>
            <a:endParaRPr lang="es-ES_tradnl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It´s a cup that have images of different things that are typical in Asturias. It has explanations of the monuments and living beings that appear in this object.</a:t>
            </a:r>
          </a:p>
          <a:p>
            <a:pPr algn="just"/>
            <a:endParaRPr lang="es-ES" sz="2600" dirty="0" smtClean="0"/>
          </a:p>
          <a:p>
            <a:pPr lvl="1" algn="just"/>
            <a:r>
              <a:rPr lang="es-ES" sz="2600" dirty="0" smtClean="0"/>
              <a:t>Price: 5,50€</a:t>
            </a:r>
            <a:endParaRPr lang="es-ES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es-ES" sz="2600" dirty="0" smtClean="0"/>
              <a:t>REF: 28</a:t>
            </a:r>
            <a:endParaRPr lang="es-ES" sz="26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s-ES_tradnl"/>
          </a:p>
        </p:txBody>
      </p:sp>
      <p:pic>
        <p:nvPicPr>
          <p:cNvPr id="2050" name="Picture 2" descr="C:\Documents and Settings\clase19\Escritorio\taza-astu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76872"/>
            <a:ext cx="2520280" cy="252028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LES CAMISETES, MAGNET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magnet for the fridge whose image consist of the cow, a popular bridge in Asturias and the most typical drink: the </a:t>
            </a:r>
            <a:r>
              <a:rPr lang="en-US" dirty="0"/>
              <a:t>c</a:t>
            </a:r>
            <a:r>
              <a:rPr lang="en-US" dirty="0" smtClean="0"/>
              <a:t>ider.</a:t>
            </a:r>
          </a:p>
          <a:p>
            <a:pPr algn="just"/>
            <a:endParaRPr lang="es-ES" dirty="0" smtClean="0"/>
          </a:p>
          <a:p>
            <a:pPr lvl="1" algn="just"/>
            <a:r>
              <a:rPr lang="es-ES" dirty="0" smtClean="0"/>
              <a:t>Price: 2,50€</a:t>
            </a:r>
            <a:endParaRPr lang="es-E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es-ES" dirty="0" smtClean="0"/>
              <a:t>REF: 29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pic>
        <p:nvPicPr>
          <p:cNvPr id="3074" name="Picture 2" descr="C:\Documents and Settings\clase19\Escritorio\iman-de-goma-vaca-bandera-astu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259228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BOOKMARK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86000"/>
            <a:ext cx="3538736" cy="4572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Small </a:t>
            </a:r>
            <a:r>
              <a:rPr lang="es-ES" sz="2800" dirty="0" err="1" smtClean="0"/>
              <a:t>bookmark</a:t>
            </a:r>
            <a:r>
              <a:rPr lang="es-ES" sz="2800" dirty="0" smtClean="0"/>
              <a:t> </a:t>
            </a:r>
            <a:r>
              <a:rPr lang="es-ES" sz="2800" dirty="0" err="1" smtClean="0"/>
              <a:t>saying</a:t>
            </a:r>
            <a:r>
              <a:rPr lang="es-ES" sz="2800" dirty="0" smtClean="0"/>
              <a:t> “I </a:t>
            </a:r>
            <a:r>
              <a:rPr lang="es-ES" sz="2800" dirty="0" err="1" smtClean="0"/>
              <a:t>love</a:t>
            </a:r>
            <a:r>
              <a:rPr lang="es-ES" sz="2800" dirty="0" smtClean="0"/>
              <a:t> Asturias”</a:t>
            </a:r>
          </a:p>
          <a:p>
            <a:endParaRPr lang="es-ES" sz="2400" dirty="0" smtClean="0"/>
          </a:p>
          <a:p>
            <a:pPr lvl="1"/>
            <a:r>
              <a:rPr lang="es-ES" sz="2400" dirty="0" smtClean="0"/>
              <a:t>Price: 2,5 €</a:t>
            </a:r>
          </a:p>
          <a:p>
            <a:pPr lvl="1"/>
            <a:r>
              <a:rPr lang="es-ES" sz="2400" dirty="0" smtClean="0"/>
              <a:t>REF: 30</a:t>
            </a:r>
            <a:endParaRPr lang="es-ES" sz="2400" dirty="0"/>
          </a:p>
        </p:txBody>
      </p:sp>
      <p:pic>
        <p:nvPicPr>
          <p:cNvPr id="18434" name="Picture 2" descr="Marcapáginas - Yo amo Astur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52602"/>
            <a:ext cx="3600400" cy="4195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70C0"/>
                </a:solidFill>
              </a:rPr>
              <a:t>BAG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57200" y="1646238"/>
            <a:ext cx="4762500" cy="4525962"/>
          </a:xfrm>
        </p:spPr>
        <p:txBody>
          <a:bodyPr/>
          <a:lstStyle/>
          <a:p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a </a:t>
            </a:r>
            <a:r>
              <a:rPr lang="es-ES" sz="2800" dirty="0" err="1" smtClean="0"/>
              <a:t>white</a:t>
            </a:r>
            <a:r>
              <a:rPr lang="es-ES" sz="2800" dirty="0" smtClean="0"/>
              <a:t> and </a:t>
            </a:r>
            <a:r>
              <a:rPr lang="es-ES" sz="2800" dirty="0" err="1" smtClean="0"/>
              <a:t>black</a:t>
            </a:r>
            <a:r>
              <a:rPr lang="es-ES" sz="2800" dirty="0" smtClean="0"/>
              <a:t> bag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theshape</a:t>
            </a:r>
            <a:r>
              <a:rPr lang="es-ES" sz="2800" dirty="0" smtClean="0"/>
              <a:t> of a </a:t>
            </a:r>
            <a:r>
              <a:rPr lang="es-ES" sz="2800" dirty="0" err="1" smtClean="0"/>
              <a:t>typical</a:t>
            </a:r>
            <a:r>
              <a:rPr lang="es-ES" sz="2800" dirty="0" smtClean="0"/>
              <a:t> </a:t>
            </a:r>
            <a:r>
              <a:rPr lang="es-ES" sz="2800" dirty="0" err="1" smtClean="0"/>
              <a:t>asturian</a:t>
            </a:r>
            <a:r>
              <a:rPr lang="es-ES" sz="2800" dirty="0" smtClean="0"/>
              <a:t> </a:t>
            </a:r>
            <a:r>
              <a:rPr lang="es-ES" sz="2800" dirty="0" err="1" smtClean="0"/>
              <a:t>cow</a:t>
            </a:r>
            <a:r>
              <a:rPr lang="es-ES" sz="2800" dirty="0" smtClean="0"/>
              <a:t>.</a:t>
            </a:r>
          </a:p>
          <a:p>
            <a:endParaRPr lang="es-ES" sz="2400" dirty="0" smtClean="0"/>
          </a:p>
          <a:p>
            <a:pPr lvl="1"/>
            <a:r>
              <a:rPr lang="es-ES" sz="2400" dirty="0" smtClean="0"/>
              <a:t>Price:3,50 €</a:t>
            </a:r>
          </a:p>
          <a:p>
            <a:pPr lvl="1"/>
            <a:r>
              <a:rPr lang="es-ES" sz="2400" dirty="0" smtClean="0"/>
              <a:t>Wide:40cm.</a:t>
            </a:r>
          </a:p>
          <a:p>
            <a:pPr lvl="1"/>
            <a:r>
              <a:rPr lang="es-ES" sz="2400" dirty="0" smtClean="0"/>
              <a:t>High:43cm.</a:t>
            </a:r>
          </a:p>
          <a:p>
            <a:pPr lvl="1"/>
            <a:r>
              <a:rPr lang="es-ES" sz="2400" dirty="0" smtClean="0"/>
              <a:t>REF: 31</a:t>
            </a:r>
          </a:p>
        </p:txBody>
      </p:sp>
      <p:pic>
        <p:nvPicPr>
          <p:cNvPr id="12292" name="Picture 2" descr="C:\Users\Alex\Desktop\bolsa-de-la-compra-ne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568" y="2713112"/>
            <a:ext cx="2514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3" name="Picture 3" descr="C:\Users\Alex\Desktop\bolsa-de-la-compra-negr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968" y="2662312"/>
            <a:ext cx="2565400" cy="256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70C0"/>
                </a:solidFill>
              </a:rPr>
              <a:t>TOY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457200" y="1646238"/>
            <a:ext cx="4043363" cy="4525962"/>
          </a:xfrm>
        </p:spPr>
        <p:txBody>
          <a:bodyPr/>
          <a:lstStyle/>
          <a:p>
            <a:pPr eaLnBrk="1" hangingPunct="1"/>
            <a:r>
              <a:rPr lang="es-ES" sz="2800" dirty="0" err="1" smtClean="0"/>
              <a:t>It’s</a:t>
            </a:r>
            <a:r>
              <a:rPr lang="es-ES" sz="2800" dirty="0" smtClean="0"/>
              <a:t> a </a:t>
            </a:r>
            <a:r>
              <a:rPr lang="es-ES" sz="2800" dirty="0" err="1" smtClean="0"/>
              <a:t>toy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shape</a:t>
            </a:r>
            <a:r>
              <a:rPr lang="es-ES" sz="2800" dirty="0" smtClean="0"/>
              <a:t> of a </a:t>
            </a:r>
            <a:r>
              <a:rPr lang="es-ES" sz="2800" dirty="0" err="1" smtClean="0"/>
              <a:t>cow</a:t>
            </a:r>
            <a:r>
              <a:rPr lang="es-ES" sz="2800" dirty="0" smtClean="0"/>
              <a:t> </a:t>
            </a:r>
            <a:r>
              <a:rPr lang="es-ES" sz="2800" dirty="0" err="1" smtClean="0"/>
              <a:t>made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foam</a:t>
            </a:r>
            <a:r>
              <a:rPr lang="es-ES" sz="2800" dirty="0" smtClean="0"/>
              <a:t>.</a:t>
            </a:r>
          </a:p>
          <a:p>
            <a:pPr eaLnBrk="1" hangingPunct="1"/>
            <a:endParaRPr lang="es-ES" sz="2800" dirty="0" smtClean="0"/>
          </a:p>
          <a:p>
            <a:pPr lvl="1"/>
            <a:r>
              <a:rPr lang="es-ES" sz="2400" dirty="0" smtClean="0"/>
              <a:t>Price:6,95 €</a:t>
            </a:r>
          </a:p>
          <a:p>
            <a:pPr lvl="1"/>
            <a:r>
              <a:rPr lang="es-ES" sz="2400" dirty="0" smtClean="0"/>
              <a:t>High:26cm</a:t>
            </a:r>
          </a:p>
          <a:p>
            <a:pPr lvl="1"/>
            <a:r>
              <a:rPr lang="es-ES" sz="2400" dirty="0" smtClean="0"/>
              <a:t>REF: 32</a:t>
            </a:r>
          </a:p>
        </p:txBody>
      </p:sp>
      <p:pic>
        <p:nvPicPr>
          <p:cNvPr id="14340" name="Picture 2" descr="C:\Users\Alex\Desktop\peluche-vaca-espu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81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SMALL NOTEBOOK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3826768" cy="4572000"/>
          </a:xfrm>
        </p:spPr>
        <p:txBody>
          <a:bodyPr/>
          <a:lstStyle/>
          <a:p>
            <a:r>
              <a:rPr lang="es-ES" sz="2800" dirty="0" smtClean="0"/>
              <a:t>Small notebook </a:t>
            </a:r>
            <a:r>
              <a:rPr lang="es-ES" sz="2800" dirty="0" err="1" smtClean="0"/>
              <a:t>with</a:t>
            </a:r>
            <a:r>
              <a:rPr lang="es-ES" sz="2800" dirty="0" smtClean="0"/>
              <a:t> 80 </a:t>
            </a:r>
            <a:r>
              <a:rPr lang="es-ES" sz="2800" dirty="0" err="1" smtClean="0"/>
              <a:t>pages</a:t>
            </a:r>
            <a:r>
              <a:rPr lang="es-ES" sz="2800" dirty="0" smtClean="0"/>
              <a:t> and a </a:t>
            </a:r>
            <a:r>
              <a:rPr lang="es-ES" sz="2800" dirty="0" err="1" smtClean="0"/>
              <a:t>magnet</a:t>
            </a:r>
            <a:r>
              <a:rPr lang="es-ES" sz="2800" dirty="0" smtClean="0"/>
              <a:t> to </a:t>
            </a:r>
            <a:r>
              <a:rPr lang="es-ES" sz="2800" dirty="0" err="1" smtClean="0"/>
              <a:t>put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fridge</a:t>
            </a:r>
            <a:r>
              <a:rPr lang="es-ES" sz="2800" dirty="0" smtClean="0"/>
              <a:t>.</a:t>
            </a:r>
          </a:p>
          <a:p>
            <a:endParaRPr lang="es-ES" sz="2800" dirty="0" smtClean="0"/>
          </a:p>
          <a:p>
            <a:pPr lvl="1"/>
            <a:r>
              <a:rPr lang="es-ES" sz="2400" dirty="0" smtClean="0"/>
              <a:t>Price: 1,95 €</a:t>
            </a:r>
          </a:p>
          <a:p>
            <a:pPr lvl="1"/>
            <a:r>
              <a:rPr lang="es-ES" sz="2400" dirty="0" smtClean="0"/>
              <a:t>REF: 33</a:t>
            </a:r>
            <a:endParaRPr lang="es-ES" sz="2400" dirty="0"/>
          </a:p>
        </p:txBody>
      </p:sp>
      <p:pic>
        <p:nvPicPr>
          <p:cNvPr id="1026" name="Picture 2" descr="Mini libreta para la nevera GIJ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048" y="2014276"/>
            <a:ext cx="3273152" cy="3777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0070C0"/>
                </a:solidFill>
              </a:rPr>
              <a:t>“PIPAS”- SUNFLOWER SEEDS</a:t>
            </a:r>
            <a:endParaRPr lang="es-ES_tradnl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</a:t>
            </a:r>
            <a:r>
              <a:rPr lang="es-ES_tradnl" dirty="0" smtClean="0"/>
              <a:t> </a:t>
            </a:r>
            <a:r>
              <a:rPr lang="en-US" dirty="0" smtClean="0"/>
              <a:t>seeds</a:t>
            </a:r>
            <a:r>
              <a:rPr lang="es-ES_tradnl" dirty="0" smtClean="0"/>
              <a:t> are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fruit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sunflower</a:t>
            </a:r>
            <a:r>
              <a:rPr lang="es-ES_tradnl" dirty="0" smtClean="0"/>
              <a:t>.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to </a:t>
            </a:r>
            <a:r>
              <a:rPr lang="es-ES_tradnl" dirty="0" err="1" smtClean="0"/>
              <a:t>remove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peel</a:t>
            </a:r>
            <a:r>
              <a:rPr lang="es-ES_tradnl" dirty="0" smtClean="0"/>
              <a:t> to consume </a:t>
            </a:r>
            <a:r>
              <a:rPr lang="es-ES_tradnl" dirty="0" err="1" smtClean="0"/>
              <a:t>it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pPr lvl="1"/>
            <a:r>
              <a:rPr lang="es-ES_tradnl" dirty="0" smtClean="0"/>
              <a:t>Packs of 150 gr.</a:t>
            </a:r>
          </a:p>
          <a:p>
            <a:pPr lvl="1"/>
            <a:r>
              <a:rPr lang="es-ES_tradnl" dirty="0" err="1" smtClean="0"/>
              <a:t>Types</a:t>
            </a:r>
            <a:r>
              <a:rPr lang="es-ES_tradnl" dirty="0" smtClean="0"/>
              <a:t>: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s</a:t>
            </a:r>
            <a:r>
              <a:rPr lang="es-ES_tradnl" dirty="0" err="1" smtClean="0"/>
              <a:t>alt</a:t>
            </a:r>
            <a:r>
              <a:rPr lang="es-ES_tradnl" dirty="0" smtClean="0"/>
              <a:t>, </a:t>
            </a:r>
            <a:r>
              <a:rPr lang="es-ES_tradn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es-ES_tradnl" dirty="0" err="1" smtClean="0"/>
              <a:t>acon</a:t>
            </a:r>
            <a:r>
              <a:rPr lang="es-ES_tradnl" dirty="0" smtClean="0"/>
              <a:t> </a:t>
            </a:r>
            <a:r>
              <a:rPr lang="es-ES_tradnl" dirty="0" err="1" smtClean="0"/>
              <a:t>flavour</a:t>
            </a:r>
            <a:r>
              <a:rPr lang="es-ES_tradnl" dirty="0" smtClean="0"/>
              <a:t> and </a:t>
            </a:r>
            <a:r>
              <a:rPr lang="es-ES_tradnl" dirty="0" err="1" smtClean="0">
                <a:solidFill>
                  <a:srgbClr val="FF0000"/>
                </a:solidFill>
              </a:rPr>
              <a:t>t</a:t>
            </a:r>
            <a:r>
              <a:rPr lang="es-ES_tradnl" dirty="0" err="1" smtClean="0"/>
              <a:t>ijuana</a:t>
            </a:r>
            <a:r>
              <a:rPr lang="es-ES_tradnl" dirty="0" smtClean="0"/>
              <a:t> (</a:t>
            </a:r>
            <a:r>
              <a:rPr lang="es-ES_tradnl" dirty="0" err="1" smtClean="0"/>
              <a:t>like</a:t>
            </a:r>
            <a:r>
              <a:rPr lang="es-ES_tradnl" dirty="0" smtClean="0"/>
              <a:t> </a:t>
            </a:r>
            <a:r>
              <a:rPr lang="es-ES_tradnl" dirty="0" err="1" smtClean="0"/>
              <a:t>barbecue</a:t>
            </a:r>
            <a:r>
              <a:rPr lang="es-ES_tradnl" dirty="0" smtClean="0"/>
              <a:t>)</a:t>
            </a:r>
          </a:p>
          <a:p>
            <a:pPr lvl="1"/>
            <a:r>
              <a:rPr lang="es-ES_tradnl" dirty="0" smtClean="0"/>
              <a:t>Price: 0’45€ </a:t>
            </a:r>
          </a:p>
          <a:p>
            <a:pPr lvl="1"/>
            <a:r>
              <a:rPr lang="es-ES_tradnl" dirty="0" smtClean="0"/>
              <a:t>REF: 01(</a:t>
            </a:r>
            <a:r>
              <a:rPr lang="es-ES_tradnl" dirty="0" smtClean="0">
                <a:solidFill>
                  <a:srgbClr val="0070C0"/>
                </a:solidFill>
              </a:rPr>
              <a:t>S</a:t>
            </a:r>
            <a:r>
              <a:rPr lang="es-ES_tradnl" dirty="0" smtClean="0"/>
              <a:t>), 02(</a:t>
            </a:r>
            <a:r>
              <a:rPr lang="es-ES_trad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es-ES_tradnl" dirty="0" smtClean="0"/>
              <a:t>), 03(</a:t>
            </a:r>
            <a:r>
              <a:rPr lang="es-ES_tradnl" dirty="0" smtClean="0">
                <a:solidFill>
                  <a:srgbClr val="FF0000"/>
                </a:solidFill>
              </a:rPr>
              <a:t>T</a:t>
            </a:r>
            <a:r>
              <a:rPr lang="es-ES_tradnl" dirty="0" smtClean="0"/>
              <a:t>)</a:t>
            </a:r>
          </a:p>
          <a:p>
            <a:pPr lvl="1"/>
            <a:endParaRPr lang="es-ES_tradnl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19" y="1700808"/>
            <a:ext cx="1765938" cy="176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25" y="3356992"/>
            <a:ext cx="1960612" cy="1960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 b="20705"/>
          <a:stretch/>
        </p:blipFill>
        <p:spPr bwMode="auto">
          <a:xfrm>
            <a:off x="7089144" y="3717032"/>
            <a:ext cx="1583288" cy="2001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35" y="1700808"/>
            <a:ext cx="2043602" cy="1363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solidFill>
                  <a:srgbClr val="0070C0"/>
                </a:solidFill>
              </a:rPr>
              <a:t>“LOMO” </a:t>
            </a:r>
            <a:r>
              <a:rPr lang="es-ES_tradnl" sz="3200" b="1" dirty="0">
                <a:solidFill>
                  <a:srgbClr val="0070C0"/>
                </a:solidFill>
              </a:rPr>
              <a:t>(PORK LOIN)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/>
          <a:lstStyle/>
          <a:p>
            <a:r>
              <a:rPr lang="es-ES_tradnl" dirty="0" err="1" smtClean="0"/>
              <a:t>It’s</a:t>
            </a:r>
            <a:r>
              <a:rPr lang="es-ES_tradnl" dirty="0" smtClean="0"/>
              <a:t> a </a:t>
            </a:r>
            <a:r>
              <a:rPr lang="es-ES_tradnl" dirty="0" err="1" smtClean="0"/>
              <a:t>type</a:t>
            </a:r>
            <a:r>
              <a:rPr lang="es-ES_tradnl" dirty="0" smtClean="0"/>
              <a:t> of </a:t>
            </a:r>
            <a:r>
              <a:rPr lang="es-ES_tradnl" dirty="0" err="1" smtClean="0"/>
              <a:t>cold</a:t>
            </a:r>
            <a:r>
              <a:rPr lang="es-ES_tradnl" dirty="0" smtClean="0"/>
              <a:t> </a:t>
            </a:r>
            <a:r>
              <a:rPr lang="es-ES_tradnl" dirty="0" err="1" smtClean="0"/>
              <a:t>meat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pig</a:t>
            </a:r>
            <a:r>
              <a:rPr lang="es-ES_tradnl" dirty="0" smtClean="0"/>
              <a:t> </a:t>
            </a:r>
            <a:r>
              <a:rPr lang="es-ES_tradnl" dirty="0" err="1" smtClean="0"/>
              <a:t>finely</a:t>
            </a:r>
            <a:r>
              <a:rPr lang="es-ES_tradnl" dirty="0" smtClean="0"/>
              <a:t> </a:t>
            </a:r>
            <a:r>
              <a:rPr lang="es-ES_tradnl" dirty="0" err="1" smtClean="0"/>
              <a:t>cut</a:t>
            </a:r>
            <a:r>
              <a:rPr lang="es-ES_tradnl" dirty="0" smtClean="0"/>
              <a:t>. </a:t>
            </a:r>
            <a:r>
              <a:rPr lang="es-ES_tradnl" dirty="0" err="1" smtClean="0"/>
              <a:t>You</a:t>
            </a:r>
            <a:r>
              <a:rPr lang="es-ES_tradnl" dirty="0" smtClean="0"/>
              <a:t> can </a:t>
            </a:r>
            <a:r>
              <a:rPr lang="es-ES_tradnl" dirty="0" err="1" smtClean="0"/>
              <a:t>eat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as a </a:t>
            </a:r>
            <a:r>
              <a:rPr lang="es-ES_tradnl" dirty="0" err="1" smtClean="0"/>
              <a:t>start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lunch and in a </a:t>
            </a:r>
            <a:r>
              <a:rPr lang="es-ES_tradnl" dirty="0" err="1" smtClean="0"/>
              <a:t>sandwich</a:t>
            </a:r>
            <a:r>
              <a:rPr lang="es-ES_tradnl" dirty="0" smtClean="0"/>
              <a:t> </a:t>
            </a:r>
            <a:r>
              <a:rPr lang="es-ES_tradnl" dirty="0" err="1" smtClean="0"/>
              <a:t>too</a:t>
            </a:r>
            <a:r>
              <a:rPr lang="es-ES_tradnl" dirty="0" smtClean="0"/>
              <a:t>.</a:t>
            </a:r>
          </a:p>
          <a:p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ES_tradnl" dirty="0" smtClean="0"/>
              <a:t>Pack of </a:t>
            </a:r>
            <a:r>
              <a:rPr lang="es-ES" dirty="0" smtClean="0"/>
              <a:t>50 gr.</a:t>
            </a:r>
            <a:endParaRPr lang="es-ES_tradnl" dirty="0" smtClean="0"/>
          </a:p>
          <a:p>
            <a:pPr lvl="1"/>
            <a:r>
              <a:rPr lang="es-ES_tradnl" dirty="0" smtClean="0"/>
              <a:t>Price: 1€</a:t>
            </a:r>
          </a:p>
          <a:p>
            <a:pPr lvl="1"/>
            <a:r>
              <a:rPr lang="es-ES_tradnl" dirty="0" smtClean="0"/>
              <a:t>REF: 04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82" y="2276872"/>
            <a:ext cx="4027097" cy="2655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5791200"/>
            <a:ext cx="1444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“CHURROS”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800" dirty="0" err="1" smtClean="0"/>
              <a:t>They</a:t>
            </a:r>
            <a:r>
              <a:rPr lang="es-ES" sz="2800" dirty="0" smtClean="0"/>
              <a:t> are a mixture of </a:t>
            </a:r>
            <a:r>
              <a:rPr lang="es-ES" sz="2800" dirty="0" err="1" smtClean="0"/>
              <a:t>wheat</a:t>
            </a:r>
            <a:r>
              <a:rPr lang="es-ES" sz="2800" dirty="0" smtClean="0"/>
              <a:t> </a:t>
            </a:r>
            <a:r>
              <a:rPr lang="es-ES" sz="2800" dirty="0" err="1" smtClean="0"/>
              <a:t>flour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fried</a:t>
            </a:r>
            <a:r>
              <a:rPr lang="es-ES" sz="2800" dirty="0" smtClean="0"/>
              <a:t> in </a:t>
            </a:r>
            <a:r>
              <a:rPr lang="es-ES" sz="2800" dirty="0" err="1" smtClean="0"/>
              <a:t>oil</a:t>
            </a:r>
            <a:r>
              <a:rPr lang="es-ES" sz="2800" dirty="0" smtClean="0"/>
              <a:t>. </a:t>
            </a: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product</a:t>
            </a:r>
            <a:r>
              <a:rPr lang="es-ES" sz="2800" dirty="0" smtClean="0"/>
              <a:t> </a:t>
            </a:r>
            <a:r>
              <a:rPr lang="es-ES" sz="2800" dirty="0" err="1" smtClean="0"/>
              <a:t>provides</a:t>
            </a:r>
            <a:r>
              <a:rPr lang="es-ES" sz="2800" dirty="0" smtClean="0"/>
              <a:t> de mixtures done.</a:t>
            </a:r>
          </a:p>
          <a:p>
            <a:endParaRPr lang="es-ES" sz="2800" dirty="0" smtClean="0"/>
          </a:p>
          <a:p>
            <a:pPr lvl="1"/>
            <a:r>
              <a:rPr lang="es-ES" dirty="0" err="1" smtClean="0"/>
              <a:t>Bottle</a:t>
            </a:r>
            <a:r>
              <a:rPr lang="es-ES" dirty="0" smtClean="0"/>
              <a:t> of 375 gr.</a:t>
            </a:r>
          </a:p>
          <a:p>
            <a:pPr lvl="1"/>
            <a:r>
              <a:rPr lang="es-ES" dirty="0" smtClean="0"/>
              <a:t>Price: 2,05€</a:t>
            </a:r>
          </a:p>
          <a:p>
            <a:pPr lvl="1"/>
            <a:r>
              <a:rPr lang="es-ES" dirty="0" smtClean="0"/>
              <a:t>REF: 05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8434" name="Picture 2" descr="http://www.carritus.com/images/images_pms/73/287815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306445" cy="2306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http://img.directoalpaladar.com/2013/01/masa-churro-spra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2643206" cy="1756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SPANISH OMELETTE </a:t>
            </a:r>
            <a:r>
              <a:rPr lang="es-ES" sz="3200" b="1" dirty="0" smtClean="0">
                <a:solidFill>
                  <a:srgbClr val="0070C0"/>
                </a:solidFill>
              </a:rPr>
              <a:t>(TORTILLA)</a:t>
            </a:r>
            <a:endParaRPr lang="es-ES" sz="3200" b="1" dirty="0">
              <a:solidFill>
                <a:srgbClr val="0070C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44316"/>
            <a:ext cx="3809524" cy="2857143"/>
          </a:xfrm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It is a </a:t>
            </a:r>
            <a:r>
              <a:rPr lang="en-US" sz="3000" dirty="0"/>
              <a:t>typical </a:t>
            </a:r>
            <a:r>
              <a:rPr lang="en-US" sz="3000" dirty="0" smtClean="0"/>
              <a:t>Spanish food, made </a:t>
            </a:r>
            <a:r>
              <a:rPr lang="en-US" sz="3000" dirty="0"/>
              <a:t>with egg, potatoes and </a:t>
            </a:r>
            <a:r>
              <a:rPr lang="en-US" sz="3000" dirty="0" smtClean="0"/>
              <a:t>fried </a:t>
            </a:r>
            <a:r>
              <a:rPr lang="en-US" sz="3000" dirty="0"/>
              <a:t>in vegetable oil (sometimes with onion too</a:t>
            </a:r>
            <a:r>
              <a:rPr lang="en-US" sz="3000" dirty="0" smtClean="0"/>
              <a:t>).</a:t>
            </a:r>
          </a:p>
          <a:p>
            <a:endParaRPr lang="en-US" dirty="0" smtClean="0"/>
          </a:p>
          <a:p>
            <a:pPr lvl="1"/>
            <a:r>
              <a:rPr lang="en-US" sz="2600" dirty="0" smtClean="0"/>
              <a:t>Types: with </a:t>
            </a:r>
            <a:r>
              <a:rPr lang="en-US" sz="2600" dirty="0" smtClean="0">
                <a:solidFill>
                  <a:srgbClr val="00B050"/>
                </a:solidFill>
              </a:rPr>
              <a:t>o</a:t>
            </a:r>
            <a:r>
              <a:rPr lang="en-US" sz="2600" dirty="0" smtClean="0"/>
              <a:t>nion, without onion.</a:t>
            </a:r>
            <a:endParaRPr lang="en-US" sz="2600" dirty="0"/>
          </a:p>
          <a:p>
            <a:pPr lvl="1"/>
            <a:r>
              <a:rPr lang="en-US" sz="2600" dirty="0"/>
              <a:t> Pack of 500 gr.</a:t>
            </a:r>
          </a:p>
          <a:p>
            <a:pPr lvl="1"/>
            <a:r>
              <a:rPr lang="en-US" sz="2600" dirty="0"/>
              <a:t>Price: 2,50€</a:t>
            </a:r>
          </a:p>
          <a:p>
            <a:pPr lvl="1"/>
            <a:r>
              <a:rPr lang="en-US" sz="2600" dirty="0"/>
              <a:t>Ref: </a:t>
            </a:r>
            <a:r>
              <a:rPr lang="en-US" sz="2600" dirty="0" smtClean="0"/>
              <a:t>06 (</a:t>
            </a:r>
            <a:r>
              <a:rPr lang="en-US" sz="2600" dirty="0" smtClean="0">
                <a:solidFill>
                  <a:srgbClr val="00B050"/>
                </a:solidFill>
              </a:rPr>
              <a:t>O</a:t>
            </a:r>
            <a:r>
              <a:rPr lang="en-US" sz="2600" dirty="0" smtClean="0"/>
              <a:t>), 07</a:t>
            </a:r>
            <a:endParaRPr lang="en-US" sz="2600" dirty="0"/>
          </a:p>
          <a:p>
            <a:endParaRPr lang="es-ES_tradnl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GALLETAS DE LA ABUELA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artisan</a:t>
            </a:r>
            <a:r>
              <a:rPr lang="es-ES" dirty="0" smtClean="0"/>
              <a:t> </a:t>
            </a:r>
            <a:r>
              <a:rPr lang="es-ES" dirty="0" err="1" smtClean="0"/>
              <a:t>biscuits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of </a:t>
            </a:r>
            <a:r>
              <a:rPr lang="es-ES" dirty="0" err="1" smtClean="0"/>
              <a:t>flour</a:t>
            </a:r>
            <a:r>
              <a:rPr lang="es-ES" dirty="0" smtClean="0"/>
              <a:t>, </a:t>
            </a:r>
            <a:r>
              <a:rPr lang="es-ES" dirty="0" err="1" smtClean="0"/>
              <a:t>milk</a:t>
            </a:r>
            <a:r>
              <a:rPr lang="es-ES" dirty="0" smtClean="0"/>
              <a:t>, </a:t>
            </a:r>
            <a:r>
              <a:rPr lang="es-ES" dirty="0" err="1" smtClean="0"/>
              <a:t>sugar</a:t>
            </a:r>
            <a:r>
              <a:rPr lang="es-ES" dirty="0" smtClean="0"/>
              <a:t>, </a:t>
            </a:r>
            <a:r>
              <a:rPr lang="es-ES" dirty="0" err="1" smtClean="0"/>
              <a:t>butter</a:t>
            </a:r>
            <a:r>
              <a:rPr lang="es-ES" dirty="0" smtClean="0"/>
              <a:t> and </a:t>
            </a:r>
            <a:r>
              <a:rPr lang="es-ES" dirty="0" err="1" smtClean="0"/>
              <a:t>yeast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Pack of 340 gr.</a:t>
            </a:r>
          </a:p>
          <a:p>
            <a:pPr lvl="1"/>
            <a:r>
              <a:rPr lang="es-ES" dirty="0" smtClean="0"/>
              <a:t>Price: 2,50€</a:t>
            </a:r>
          </a:p>
          <a:p>
            <a:pPr lvl="1"/>
            <a:r>
              <a:rPr lang="es-ES" dirty="0" smtClean="0"/>
              <a:t>REF: 08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579754"/>
            <a:ext cx="4038600" cy="45259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4098" name="Picture 2" descr="http://tenderetes.com/img/empresa-galle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672408" cy="183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PATÉ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24416" y="1988840"/>
            <a:ext cx="4038600" cy="4525963"/>
          </a:xfrm>
        </p:spPr>
        <p:txBody>
          <a:bodyPr/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paste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minced</a:t>
            </a:r>
            <a:r>
              <a:rPr lang="es-ES" dirty="0" smtClean="0"/>
              <a:t> </a:t>
            </a:r>
            <a:r>
              <a:rPr lang="es-ES" dirty="0" err="1" smtClean="0"/>
              <a:t>meat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liver</a:t>
            </a:r>
            <a:r>
              <a:rPr lang="es-ES" dirty="0" smtClean="0"/>
              <a:t> and </a:t>
            </a:r>
            <a:r>
              <a:rPr lang="es-ES" dirty="0" err="1" smtClean="0"/>
              <a:t>blubber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3 </a:t>
            </a:r>
            <a:r>
              <a:rPr lang="es-ES" dirty="0" err="1" smtClean="0"/>
              <a:t>units</a:t>
            </a:r>
            <a:r>
              <a:rPr lang="es-ES" dirty="0" smtClean="0"/>
              <a:t> of 92 gr.</a:t>
            </a:r>
          </a:p>
          <a:p>
            <a:pPr lvl="1"/>
            <a:r>
              <a:rPr lang="es-ES" dirty="0" smtClean="0"/>
              <a:t>Price: 3€</a:t>
            </a:r>
          </a:p>
          <a:p>
            <a:pPr lvl="1"/>
            <a:r>
              <a:rPr lang="es-ES" dirty="0" smtClean="0"/>
              <a:t>REF: 09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http://i.ytimg.com/vi/S3vD_nISUsM/hqdefault.jpg"/>
          <p:cNvPicPr>
            <a:picLocks noChangeAspect="1" noChangeArrowheads="1"/>
          </p:cNvPicPr>
          <p:nvPr/>
        </p:nvPicPr>
        <p:blipFill rotWithShape="1">
          <a:blip r:embed="rId2" cstate="print"/>
          <a:srcRect t="13033" b="12301"/>
          <a:stretch/>
        </p:blipFill>
        <p:spPr bwMode="auto">
          <a:xfrm>
            <a:off x="4572000" y="2492896"/>
            <a:ext cx="3995936" cy="2237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400" b="1" dirty="0" smtClean="0">
                <a:solidFill>
                  <a:srgbClr val="0070C0"/>
                </a:solidFill>
              </a:rPr>
              <a:t>IBERIAN HAM </a:t>
            </a:r>
            <a:r>
              <a:rPr lang="es-ES" sz="3200" b="1" dirty="0" smtClean="0">
                <a:solidFill>
                  <a:srgbClr val="0070C0"/>
                </a:solidFill>
              </a:rPr>
              <a:t>(JAMÓN IBÉRICO)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772816"/>
            <a:ext cx="4038600" cy="4525963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dirty="0"/>
              <a:t>a type of </a:t>
            </a:r>
            <a:r>
              <a:rPr lang="en-US" dirty="0" smtClean="0"/>
              <a:t>cured ham</a:t>
            </a:r>
            <a:r>
              <a:rPr lang="en-US" dirty="0"/>
              <a:t> </a:t>
            </a:r>
            <a:r>
              <a:rPr lang="en-US" dirty="0" smtClean="0"/>
              <a:t>typical from Spain and it is made </a:t>
            </a:r>
            <a:r>
              <a:rPr lang="en-US" dirty="0"/>
              <a:t>from black Iberian </a:t>
            </a:r>
            <a:r>
              <a:rPr lang="en-US" dirty="0" smtClean="0"/>
              <a:t>pig.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Pack of 120 g</a:t>
            </a:r>
          </a:p>
          <a:p>
            <a:pPr lvl="1"/>
            <a:r>
              <a:rPr lang="es-ES" dirty="0" smtClean="0"/>
              <a:t>Price: 2,39 €</a:t>
            </a:r>
          </a:p>
          <a:p>
            <a:pPr lvl="1"/>
            <a:r>
              <a:rPr lang="es-ES" dirty="0"/>
              <a:t>REF: 10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100" name="Picture 6" descr="C:\Users\HP\Desktop\ja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3919538" cy="221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95536" y="63247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gogodomegijon@gmail.com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0" y="5791484"/>
            <a:ext cx="1440160" cy="10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922</Words>
  <Application>Microsoft Office PowerPoint</Application>
  <PresentationFormat>Presentación en pantalla (4:3)</PresentationFormat>
  <Paragraphs>185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INDEX</vt:lpstr>
      <vt:lpstr>“PIPAS”- SUNFLOWER SEEDS</vt:lpstr>
      <vt:lpstr>“LOMO” (PORK LOIN)</vt:lpstr>
      <vt:lpstr>“CHURROS”</vt:lpstr>
      <vt:lpstr>SPANISH OMELETTE (TORTILLA)</vt:lpstr>
      <vt:lpstr>GALLETAS DE LA ABUELA</vt:lpstr>
      <vt:lpstr>PATÉ</vt:lpstr>
      <vt:lpstr>IBERIAN HAM (JAMÓN IBÉRICO)</vt:lpstr>
      <vt:lpstr>OLIVES</vt:lpstr>
      <vt:lpstr>CHORIZO</vt:lpstr>
      <vt:lpstr>CHOCOLATES</vt:lpstr>
      <vt:lpstr>LES CAMISETES</vt:lpstr>
      <vt:lpstr>LES CAMISETES</vt:lpstr>
      <vt:lpstr>“A mi no me toreas” T-SHIRT</vt:lpstr>
      <vt:lpstr> SCHOOL’S SPORT T-SHIRT</vt:lpstr>
      <vt:lpstr>SCHOOL’S PANTS</vt:lpstr>
      <vt:lpstr>LES CAMISETES </vt:lpstr>
      <vt:lpstr>LES CAMISETES, APRON</vt:lpstr>
      <vt:lpstr> LES CAMISETES, BAG</vt:lpstr>
      <vt:lpstr>LES CAMISETES, CUP</vt:lpstr>
      <vt:lpstr>LES CAMISETES, MAGNET</vt:lpstr>
      <vt:lpstr>BOOKMARK</vt:lpstr>
      <vt:lpstr>BAG</vt:lpstr>
      <vt:lpstr>TOY</vt:lpstr>
      <vt:lpstr>SMALL NOTEBOOK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clase16</dc:creator>
  <cp:lastModifiedBy>Rafa</cp:lastModifiedBy>
  <cp:revision>17</cp:revision>
  <dcterms:created xsi:type="dcterms:W3CDTF">2015-04-15T07:33:07Z</dcterms:created>
  <dcterms:modified xsi:type="dcterms:W3CDTF">2015-04-15T16:04:12Z</dcterms:modified>
</cp:coreProperties>
</file>